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4" r:id="rId3"/>
    <p:sldId id="295" r:id="rId4"/>
    <p:sldId id="293" r:id="rId5"/>
    <p:sldId id="296" r:id="rId6"/>
    <p:sldId id="297" r:id="rId7"/>
    <p:sldId id="257" r:id="rId8"/>
    <p:sldId id="259" r:id="rId9"/>
    <p:sldId id="258" r:id="rId10"/>
    <p:sldId id="260" r:id="rId11"/>
    <p:sldId id="277" r:id="rId12"/>
    <p:sldId id="291" r:id="rId13"/>
    <p:sldId id="261" r:id="rId14"/>
    <p:sldId id="262" r:id="rId15"/>
    <p:sldId id="263" r:id="rId16"/>
    <p:sldId id="278" r:id="rId17"/>
    <p:sldId id="279" r:id="rId18"/>
    <p:sldId id="264" r:id="rId19"/>
    <p:sldId id="265" r:id="rId20"/>
    <p:sldId id="266" r:id="rId21"/>
    <p:sldId id="273" r:id="rId22"/>
    <p:sldId id="275" r:id="rId23"/>
    <p:sldId id="280" r:id="rId24"/>
    <p:sldId id="281" r:id="rId25"/>
    <p:sldId id="282" r:id="rId26"/>
    <p:sldId id="285" r:id="rId27"/>
    <p:sldId id="267" r:id="rId28"/>
    <p:sldId id="274" r:id="rId29"/>
    <p:sldId id="268" r:id="rId30"/>
    <p:sldId id="269" r:id="rId31"/>
    <p:sldId id="270" r:id="rId32"/>
    <p:sldId id="271" r:id="rId33"/>
    <p:sldId id="272" r:id="rId34"/>
    <p:sldId id="284" r:id="rId35"/>
    <p:sldId id="286" r:id="rId36"/>
    <p:sldId id="299" r:id="rId37"/>
    <p:sldId id="298" r:id="rId38"/>
    <p:sldId id="289" r:id="rId39"/>
    <p:sldId id="290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51.png"/><Relationship Id="rId7" Type="http://schemas.openxmlformats.org/officeDocument/2006/relationships/image" Target="../media/image130.png"/><Relationship Id="rId12" Type="http://schemas.openxmlformats.org/officeDocument/2006/relationships/image" Target="../media/image1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0" Type="http://schemas.openxmlformats.org/officeDocument/2006/relationships/image" Target="../media/image17.jpeg"/><Relationship Id="rId4" Type="http://schemas.openxmlformats.org/officeDocument/2006/relationships/image" Target="../media/image60.png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18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4.jpeg"/><Relationship Id="rId7" Type="http://schemas.openxmlformats.org/officeDocument/2006/relationships/image" Target="../media/image2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40.png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14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6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0" Type="http://schemas.openxmlformats.org/officeDocument/2006/relationships/image" Target="../media/image14.jpeg"/><Relationship Id="rId9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8" b="21441"/>
          <a:stretch/>
        </p:blipFill>
        <p:spPr>
          <a:xfrm>
            <a:off x="1892514" y="609600"/>
            <a:ext cx="11884267" cy="54389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nombres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28679"/>
          <a:stretch/>
        </p:blipFill>
        <p:spPr>
          <a:xfrm>
            <a:off x="928786" y="1801128"/>
            <a:ext cx="1293341" cy="28575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r="36482"/>
          <a:stretch/>
        </p:blipFill>
        <p:spPr>
          <a:xfrm>
            <a:off x="6410943" y="2307667"/>
            <a:ext cx="822378" cy="18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Écriture des nombres décimaux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141915" cy="4380888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Définition: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Un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nombre décimal </a:t>
                </a:r>
                <a:r>
                  <a:rPr lang="fr-FR" sz="2000" dirty="0" smtClean="0"/>
                  <a:t>est un nombre qui peut s’écrire sous la forme d’une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fraction décimale</a:t>
                </a:r>
                <a:r>
                  <a:rPr lang="fr-FR" sz="2000" dirty="0" smtClean="0"/>
                  <a:t>.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/>
                </a:r>
                <a:br>
                  <a:rPr lang="fr-FR" sz="2000" dirty="0" smtClean="0">
                    <a:solidFill>
                      <a:srgbClr val="0070C0"/>
                    </a:solidFill>
                  </a:rPr>
                </a:br>
                <a:endParaRPr lang="fr-FR" sz="2000" dirty="0" smtClean="0">
                  <a:solidFill>
                    <a:srgbClr val="0070C0"/>
                  </a:solidFill>
                </a:endParaRPr>
              </a:p>
              <a:p>
                <a:r>
                  <a:rPr lang="fr-FR" sz="2000" dirty="0" smtClean="0"/>
                  <a:t>Exemples: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fr-FR" sz="2000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fr-FR" sz="2000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000" b="1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141915" cy="4380888"/>
              </a:xfrm>
              <a:blipFill rotWithShape="0">
                <a:blip r:embed="rId2"/>
                <a:stretch>
                  <a:fillRect l="-667" t="-8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9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738647" y="3477397"/>
                <a:ext cx="5968466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est un nombre décimal, car il peut s’écrire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7" y="3477397"/>
                <a:ext cx="5968466" cy="536942"/>
              </a:xfrm>
              <a:prstGeom prst="rect">
                <a:avLst/>
              </a:prstGeom>
              <a:blipFill rotWithShape="0">
                <a:blip r:embed="rId4"/>
                <a:stretch>
                  <a:fillRect l="-1021" b="-44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055830" y="3915882"/>
                <a:ext cx="5968466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est un nombre décimal, car il peut s’écrire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30" y="3915882"/>
                <a:ext cx="5968466" cy="541495"/>
              </a:xfrm>
              <a:prstGeom prst="rect">
                <a:avLst/>
              </a:prstGeom>
              <a:blipFill rotWithShape="0">
                <a:blip r:embed="rId5"/>
                <a:stretch>
                  <a:fillRect l="-1021" b="-56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965677" y="4341488"/>
                <a:ext cx="5968466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est un nombre décimal, car il peut s’écrire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677" y="4341488"/>
                <a:ext cx="5968466" cy="541495"/>
              </a:xfrm>
              <a:prstGeom prst="rect">
                <a:avLst/>
              </a:prstGeom>
              <a:blipFill rotWithShape="0">
                <a:blip r:embed="rId6"/>
                <a:stretch>
                  <a:fillRect l="-1020" b="-56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712889" y="4863899"/>
            <a:ext cx="5968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000" dirty="0"/>
              <a:t>n’est pas un nombre décimal</a:t>
            </a:r>
            <a:r>
              <a:rPr lang="fr-FR" sz="2000" dirty="0" smtClean="0"/>
              <a:t>…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027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77334" y="1439373"/>
            <a:ext cx="8596668" cy="3880773"/>
          </a:xfrm>
        </p:spPr>
        <p:txBody>
          <a:bodyPr/>
          <a:lstStyle/>
          <a:p>
            <a:r>
              <a:rPr lang="fr-FR" dirty="0" smtClean="0"/>
              <a:t>Donner l’écriture décimale de chaque nombre:</a:t>
            </a:r>
          </a:p>
          <a:p>
            <a:pPr marL="457200" lvl="1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162751" y="1973996"/>
                <a:ext cx="99628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51" y="1973996"/>
                <a:ext cx="996286" cy="7861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162750" y="3651165"/>
                <a:ext cx="158044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𝟑𝟒𝟐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50" y="3651165"/>
                <a:ext cx="1580449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162750" y="5320146"/>
                <a:ext cx="158044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50" y="5320146"/>
                <a:ext cx="1580449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666452" y="1996087"/>
                <a:ext cx="273954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52" y="1996087"/>
                <a:ext cx="2739548" cy="7848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666452" y="3703836"/>
                <a:ext cx="421785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52" y="3703836"/>
                <a:ext cx="4217851" cy="7848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666452" y="5320146"/>
                <a:ext cx="421785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52" y="5320146"/>
                <a:ext cx="4217851" cy="7848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49" y="3814948"/>
            <a:ext cx="794270" cy="79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74" y="2217340"/>
            <a:ext cx="900620" cy="9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67" y="566004"/>
            <a:ext cx="1149435" cy="11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9482503" y="786778"/>
                <a:ext cx="99628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503" y="786778"/>
                <a:ext cx="996286" cy="707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9482503" y="3587682"/>
                <a:ext cx="996286" cy="1248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503" y="3587682"/>
                <a:ext cx="996286" cy="124880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9482503" y="1996087"/>
                <a:ext cx="996286" cy="1248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503" y="1996087"/>
                <a:ext cx="996286" cy="124880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0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61" y="41913"/>
            <a:ext cx="8596668" cy="1320800"/>
          </a:xfrm>
        </p:spPr>
        <p:txBody>
          <a:bodyPr/>
          <a:lstStyle/>
          <a:p>
            <a:r>
              <a:rPr lang="fr-FR" dirty="0" smtClean="0"/>
              <a:t>Révisions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29578" y="1270000"/>
            <a:ext cx="5091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0 000 000,000 000 </a:t>
            </a:r>
            <a:endParaRPr lang="fr-FR" sz="44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6362163" y="1360152"/>
            <a:ext cx="0" cy="298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487177" y="1360152"/>
            <a:ext cx="0" cy="298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306096" y="1360152"/>
            <a:ext cx="0" cy="298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8214195">
            <a:off x="6963244" y="870432"/>
            <a:ext cx="82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unité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8214195">
            <a:off x="6583166" y="789667"/>
            <a:ext cx="101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dizaine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18214195">
            <a:off x="6172845" y="619155"/>
            <a:ext cx="134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centaine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18214195">
            <a:off x="5762028" y="619155"/>
            <a:ext cx="134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millier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18214195">
            <a:off x="7368977" y="823294"/>
            <a:ext cx="101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dixième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rot="18214195">
            <a:off x="7629001" y="674947"/>
            <a:ext cx="134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centième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rot="18214195">
            <a:off x="7967374" y="685067"/>
            <a:ext cx="134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millième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7370693" y="1360152"/>
            <a:ext cx="0" cy="298002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40939" y="2508999"/>
            <a:ext cx="204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une dizaine</a:t>
            </a:r>
            <a:endParaRPr lang="fr-F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378915" y="2803737"/>
                <a:ext cx="141464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915" y="2803737"/>
                <a:ext cx="1414642" cy="7861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835238" y="2506664"/>
                <a:ext cx="1414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fr-FR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238" y="2506664"/>
                <a:ext cx="141464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2056503" y="2965994"/>
            <a:ext cx="19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un dixième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02473" y="3980318"/>
            <a:ext cx="204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</a:rPr>
              <a:t>une centaine</a:t>
            </a:r>
            <a:endParaRPr lang="fr-FR" sz="24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367821" y="3969469"/>
                <a:ext cx="1414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821" y="3969469"/>
                <a:ext cx="141464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1962038" y="4443595"/>
            <a:ext cx="204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</a:rPr>
              <a:t>un centième</a:t>
            </a:r>
            <a:endParaRPr lang="fr-FR" sz="24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633383" y="4281338"/>
                <a:ext cx="141464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fr-FR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383" y="4281338"/>
                <a:ext cx="1414642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space réservé du contenu 3"/>
          <p:cNvSpPr>
            <a:spLocks noGrp="1"/>
          </p:cNvSpPr>
          <p:nvPr>
            <p:ph idx="1"/>
          </p:nvPr>
        </p:nvSpPr>
        <p:spPr>
          <a:xfrm>
            <a:off x="-261942" y="679696"/>
            <a:ext cx="4348178" cy="1088999"/>
          </a:xfrm>
        </p:spPr>
        <p:txBody>
          <a:bodyPr/>
          <a:lstStyle/>
          <a:p>
            <a:pPr marL="457200" lvl="1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3 centaines</a:t>
            </a:r>
            <a:r>
              <a:rPr lang="fr-FR" dirty="0" smtClean="0"/>
              <a:t>    </a:t>
            </a:r>
            <a:r>
              <a:rPr lang="fr-FR" dirty="0" smtClean="0">
                <a:solidFill>
                  <a:srgbClr val="FFC000"/>
                </a:solidFill>
              </a:rPr>
              <a:t>5 dizaines     </a:t>
            </a:r>
            <a:r>
              <a:rPr lang="fr-FR" dirty="0" smtClean="0">
                <a:solidFill>
                  <a:srgbClr val="FFFF00"/>
                </a:solidFill>
              </a:rPr>
              <a:t>12,3 milliers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9 centièmes   </a:t>
            </a:r>
            <a:r>
              <a:rPr lang="fr-FR" dirty="0" smtClean="0">
                <a:solidFill>
                  <a:srgbClr val="0070C0"/>
                </a:solidFill>
              </a:rPr>
              <a:t>412 dixièmes  </a:t>
            </a:r>
            <a:r>
              <a:rPr lang="fr-FR" dirty="0" smtClean="0">
                <a:solidFill>
                  <a:srgbClr val="002060"/>
                </a:solidFill>
              </a:rPr>
              <a:t>0,02 million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1420 millionièmes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670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Écriture des nombres décimaux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141915" cy="4380888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Propriété:</a:t>
                </a:r>
                <a:br>
                  <a:rPr lang="fr-FR" sz="2000" dirty="0" smtClean="0"/>
                </a:br>
                <a:r>
                  <a:rPr lang="fr-FR" sz="2000" dirty="0" smtClean="0"/>
                  <a:t>Un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nombre décimal </a:t>
                </a:r>
                <a:r>
                  <a:rPr lang="fr-FR" sz="2000" dirty="0" smtClean="0"/>
                  <a:t>peut se décomposer comme la somme d’un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nombre entier</a:t>
                </a:r>
                <a:r>
                  <a:rPr lang="fr-FR" sz="2000" dirty="0" smtClean="0"/>
                  <a:t> et d’une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fraction décimale inférieure à 1</a:t>
                </a:r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r>
                  <a:rPr lang="fr-FR" sz="2000" dirty="0" smtClean="0"/>
                  <a:t>Exemple: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𝟔𝟕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𝟔𝟕</m:t>
                    </m:r>
                  </m:oMath>
                </a14:m>
                <a:r>
                  <a:rPr lang="fr-FR" sz="2000" b="1" dirty="0" smtClean="0"/>
                  <a:t> 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141915" cy="4380888"/>
              </a:xfrm>
              <a:blipFill rotWithShape="0">
                <a:blip r:embed="rId2"/>
                <a:stretch>
                  <a:fillRect l="-267" t="-8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35" y="2974952"/>
            <a:ext cx="1149435" cy="11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188450"/>
            <a:ext cx="794270" cy="79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83" y="3092323"/>
            <a:ext cx="900620" cy="9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7334" y="4244870"/>
            <a:ext cx="239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partie entière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95451" y="4244870"/>
            <a:ext cx="239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partie décimale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>
            <a:stCxn id="4" idx="0"/>
          </p:cNvCxnSpPr>
          <p:nvPr/>
        </p:nvCxnSpPr>
        <p:spPr>
          <a:xfrm flipV="1">
            <a:off x="1873088" y="3844596"/>
            <a:ext cx="687232" cy="4002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0"/>
          </p:cNvCxnSpPr>
          <p:nvPr/>
        </p:nvCxnSpPr>
        <p:spPr>
          <a:xfrm flipH="1" flipV="1">
            <a:off x="3456259" y="3844596"/>
            <a:ext cx="934946" cy="4002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706725" y="4614202"/>
                <a:ext cx="1368959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725" y="4614202"/>
                <a:ext cx="1368959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55449" y="5498098"/>
                <a:ext cx="2968283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𝟔𝟕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𝟔𝟕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000" b="1" dirty="0" smtClean="0"/>
                  <a:t> 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49" y="5498098"/>
                <a:ext cx="2968283" cy="5369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5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7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  <p:bldP spid="1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451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</a:t>
            </a:r>
            <a:r>
              <a:rPr lang="fr-FR" smtClean="0"/>
              <a:t>25 &amp; 28 page </a:t>
            </a:r>
            <a:r>
              <a:rPr lang="fr-FR" dirty="0" smtClean="0"/>
              <a:t>11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81" y="973786"/>
            <a:ext cx="6631138" cy="18853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69" y="3215045"/>
            <a:ext cx="6949431" cy="29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28 page 11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571" y="1399124"/>
            <a:ext cx="6949431" cy="29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34 page 11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07" y="1398789"/>
            <a:ext cx="6677629" cy="35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35 page 11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75" y="1270000"/>
            <a:ext cx="7296545" cy="32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76" y="4786416"/>
            <a:ext cx="10750124" cy="17301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33412"/>
            <a:ext cx="8596668" cy="1320800"/>
          </a:xfrm>
        </p:spPr>
        <p:txBody>
          <a:bodyPr/>
          <a:lstStyle/>
          <a:p>
            <a:r>
              <a:rPr lang="fr-FR" dirty="0" smtClean="0"/>
              <a:t>I. Écriture des nombres décimaux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accent2"/>
                </a:solidFill>
              </a:rPr>
              <a:t>2</a:t>
            </a:r>
            <a:r>
              <a:rPr lang="fr-FR" sz="2000" dirty="0" smtClean="0">
                <a:solidFill>
                  <a:schemeClr val="accent2"/>
                </a:solidFill>
              </a:rPr>
              <a:t>. Demi-droite graduée:</a:t>
            </a:r>
          </a:p>
          <a:p>
            <a:r>
              <a:rPr lang="fr-FR" sz="2000" dirty="0" smtClean="0"/>
              <a:t>Propriété:</a:t>
            </a:r>
          </a:p>
          <a:p>
            <a:pPr marL="0" indent="0">
              <a:buNone/>
            </a:pPr>
            <a:r>
              <a:rPr lang="fr-FR" sz="2000" dirty="0" smtClean="0"/>
              <a:t>Sur une </a:t>
            </a:r>
            <a:r>
              <a:rPr lang="fr-FR" sz="2000" b="1" dirty="0" smtClean="0">
                <a:solidFill>
                  <a:srgbClr val="0070C0"/>
                </a:solidFill>
              </a:rPr>
              <a:t>demi-droite graduée</a:t>
            </a:r>
            <a:r>
              <a:rPr lang="fr-FR" sz="20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chaque point est repéré par un nombre appelé </a:t>
            </a:r>
            <a:r>
              <a:rPr lang="fr-FR" sz="2000" b="1" dirty="0" smtClean="0">
                <a:solidFill>
                  <a:srgbClr val="FF0000"/>
                </a:solidFill>
              </a:rPr>
              <a:t>abscisse</a:t>
            </a:r>
            <a:r>
              <a:rPr lang="fr-FR" sz="2000" dirty="0" smtClean="0"/>
              <a:t> de ce point.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à  chaque nombre correspond un point.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Connecteur droit avec flèche 12"/>
          <p:cNvCxnSpPr/>
          <p:nvPr/>
        </p:nvCxnSpPr>
        <p:spPr>
          <a:xfrm>
            <a:off x="1411878" y="5605900"/>
            <a:ext cx="8405222" cy="127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409700" y="5334000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6900" y="535781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826000" y="539591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540500" y="540861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255000" y="539591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193801" y="5813614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1" y="5813614"/>
                <a:ext cx="4572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2895600" y="5803253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803253"/>
                <a:ext cx="4572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597399" y="5827466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99" y="5827466"/>
                <a:ext cx="4572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6311900" y="586557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00" y="5865570"/>
                <a:ext cx="4572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8014553" y="5850565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553" y="5850565"/>
                <a:ext cx="45720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4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76" y="4710216"/>
            <a:ext cx="10750124" cy="17301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Écriture des nombres décimaux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Exemples: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1. Donner l’abscisse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2. Le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 smtClean="0"/>
                  <a:t> a pour abscisse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000" dirty="0" smtClean="0"/>
                  <a:t>. Placer ce point.</a:t>
                </a:r>
                <a:r>
                  <a:rPr lang="en-US" sz="2000" dirty="0" smtClean="0"/>
                  <a:t> 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3. Comment appelle-t-on le point d’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abscisse 0</a:t>
                </a:r>
                <a:r>
                  <a:rPr lang="fr-FR" sz="2000" dirty="0" smtClean="0"/>
                  <a:t> ?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3"/>
                <a:stretch>
                  <a:fillRect l="-612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Connecteur droit avec flèche 12"/>
          <p:cNvCxnSpPr/>
          <p:nvPr/>
        </p:nvCxnSpPr>
        <p:spPr>
          <a:xfrm>
            <a:off x="1411878" y="5542400"/>
            <a:ext cx="8405222" cy="127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409700" y="5270500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6900" y="529431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826000" y="533241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540500" y="534511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255000" y="533241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193801" y="5750114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1" y="5750114"/>
                <a:ext cx="4572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2895600" y="5739753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739753"/>
                <a:ext cx="4572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597399" y="5763966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99" y="5763966"/>
                <a:ext cx="4572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6311900" y="580207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00" y="5802070"/>
                <a:ext cx="45720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8014553" y="5787065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553" y="5787065"/>
                <a:ext cx="45720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458553" y="4739560"/>
                <a:ext cx="698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53" y="4739560"/>
                <a:ext cx="698500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020368" y="4801423"/>
                <a:ext cx="698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68" y="4801423"/>
                <a:ext cx="698500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>
            <a:off x="7382318" y="5392495"/>
            <a:ext cx="0" cy="27170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060450" y="4686548"/>
                <a:ext cx="698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50" y="4686548"/>
                <a:ext cx="698500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7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8" b="21441"/>
          <a:stretch/>
        </p:blipFill>
        <p:spPr>
          <a:xfrm>
            <a:off x="1892514" y="609600"/>
            <a:ext cx="11884267" cy="54389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nombres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28679"/>
          <a:stretch/>
        </p:blipFill>
        <p:spPr>
          <a:xfrm>
            <a:off x="928786" y="1801128"/>
            <a:ext cx="1293341" cy="2857500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18" y="2272595"/>
            <a:ext cx="3064733" cy="19145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5" y="5322651"/>
            <a:ext cx="2080941" cy="13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Écriture des nombres décimaux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demi-droite graduée dans la « vraie vie »</a:t>
            </a:r>
          </a:p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7967"/>
            <a:ext cx="5571068" cy="12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62" y="3363675"/>
            <a:ext cx="2248218" cy="21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04" y="2137967"/>
            <a:ext cx="21844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82" y="3786467"/>
            <a:ext cx="2790825" cy="2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449" y="4787900"/>
            <a:ext cx="1990572" cy="19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36 page 11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91" y="1392863"/>
            <a:ext cx="5444020" cy="19041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11" y="3896395"/>
            <a:ext cx="7488800" cy="11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40 page 12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136" y="736627"/>
            <a:ext cx="6950470" cy="28519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70" y="3789713"/>
            <a:ext cx="8560174" cy="1387175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1074127" y="4464249"/>
            <a:ext cx="8405222" cy="127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071949" y="4192349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7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61 &amp; 66 page 14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02" y="1167601"/>
            <a:ext cx="6901317" cy="41688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321" y="660400"/>
            <a:ext cx="4489499" cy="51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66 page 15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13" y="1270000"/>
            <a:ext cx="4489499" cy="51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63 page 14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43" y="1270000"/>
            <a:ext cx="5614385" cy="43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69 page 15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95" y="1270000"/>
            <a:ext cx="4821945" cy="52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test:</a:t>
            </a:r>
            <a:br>
              <a:rPr lang="fr-FR" sz="2800" dirty="0" smtClean="0"/>
            </a:br>
            <a:r>
              <a:rPr lang="fr-FR" sz="2800" dirty="0" smtClean="0"/>
              <a:t>Concernant Plickers…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6531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𝑱𝒆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𝒓𝒊𝒆𝒏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𝒄𝒐𝒎𝒑𝒓𝒊𝒔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𝒃𝒊𝒆𝒏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𝒄𝒐𝒎𝒑𝒓𝒊𝒔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𝑱𝒆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𝒗𝒆𝒖𝒙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𝒖𝒏𝒆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𝒉𝒆𝒖𝒓𝒆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𝒄𝒐𝒍𝒍𝒆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𝑱𝒆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𝒗𝒆𝒖𝒙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err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fr-FR" sz="2400" b="1" i="1" dirty="0" err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𝒓𝒐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6531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61029" r="-508" b="-110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𝟏𝟐𝟑</m:t>
                        </m:r>
                      </m:num>
                      <m:den>
                        <m:r>
                          <a:rPr lang="fr-FR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dirty="0" smtClean="0"/>
                  <a:t> est égal à…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84598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𝟏𝟐𝟑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84598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8" b="21441"/>
          <a:stretch/>
        </p:blipFill>
        <p:spPr>
          <a:xfrm>
            <a:off x="1892514" y="609600"/>
            <a:ext cx="11884267" cy="54389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nombres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28679"/>
          <a:stretch/>
        </p:blipFill>
        <p:spPr>
          <a:xfrm>
            <a:off x="928786" y="1801128"/>
            <a:ext cx="1293341" cy="285750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20975" r="3905" b="9502"/>
          <a:stretch/>
        </p:blipFill>
        <p:spPr>
          <a:xfrm>
            <a:off x="5278109" y="2147750"/>
            <a:ext cx="3712899" cy="19510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t="11182" r="16621" b="11039"/>
          <a:stretch/>
        </p:blipFill>
        <p:spPr>
          <a:xfrm>
            <a:off x="624564" y="5050166"/>
            <a:ext cx="1901783" cy="144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est égal à …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31414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𝟑𝟎𝟒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𝟓𝟐𝟑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31414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800" dirty="0" smtClean="0"/>
              <a:t>Trouver l’intrus…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286344"/>
                  </p:ext>
                </p:extLst>
              </p:nvPr>
            </p:nvGraphicFramePr>
            <p:xfrm>
              <a:off x="1146003" y="3938695"/>
              <a:ext cx="9608432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𝟒𝟎𝟑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𝟔𝟒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𝟎𝟎𝟑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FR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286344"/>
                  </p:ext>
                </p:extLst>
              </p:nvPr>
            </p:nvGraphicFramePr>
            <p:xfrm>
              <a:off x="1146003" y="3938695"/>
              <a:ext cx="9608432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4844" r="-3000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4844" r="-200761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4844" r="-100253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64844" r="-508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 smtClean="0"/>
                  <a:t>Sur cette </a:t>
                </a:r>
                <a:r>
                  <a:rPr lang="fr-FR" sz="2800" b="1" dirty="0" smtClean="0">
                    <a:solidFill>
                      <a:srgbClr val="0070C0"/>
                    </a:solidFill>
                  </a:rPr>
                  <a:t>demi-droite graduée</a:t>
                </a:r>
                <a:r>
                  <a:rPr lang="fr-FR" sz="2800" dirty="0" smtClean="0"/>
                  <a:t>, le point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800" dirty="0" smtClean="0"/>
                  <a:t> a pour abscisse…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7328020"/>
                  </p:ext>
                </p:extLst>
              </p:nvPr>
            </p:nvGraphicFramePr>
            <p:xfrm>
              <a:off x="1146003" y="5265218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7328020"/>
                  </p:ext>
                </p:extLst>
              </p:nvPr>
            </p:nvGraphicFramePr>
            <p:xfrm>
              <a:off x="1146003" y="5265218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0294" r="-20076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0294" r="-100253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76" y="3408378"/>
            <a:ext cx="10750124" cy="173016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V="1">
            <a:off x="1411878" y="4224270"/>
            <a:ext cx="9457891" cy="359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409700" y="395596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136900" y="3979774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826000" y="4017874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532262" y="4030574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230286" y="4017874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193801" y="4435576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1" y="4435576"/>
                <a:ext cx="4572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>
            <a:off x="9923161" y="4026049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9715500" y="444126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0" y="4441268"/>
                <a:ext cx="4572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867649" y="3454557"/>
                <a:ext cx="698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649" y="3454557"/>
                <a:ext cx="698500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800" dirty="0" smtClean="0"/>
              <a:t>Quel nombre est le plus grand ?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674470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𝟑𝟐𝟖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𝟑𝟒𝟔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𝟑𝟒𝟎𝟎𝟗𝟗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674470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6:</a:t>
                </a:r>
                <a:br>
                  <a:rPr lang="fr-FR" sz="2800" dirty="0" smtClean="0"/>
                </a:br>
                <a:r>
                  <a:rPr lang="fr-FR" sz="2800" dirty="0" smtClean="0"/>
                  <a:t>Sur cette </a:t>
                </a:r>
                <a:r>
                  <a:rPr lang="fr-FR" sz="2800" b="1" dirty="0" smtClean="0">
                    <a:solidFill>
                      <a:srgbClr val="0070C0"/>
                    </a:solidFill>
                  </a:rPr>
                  <a:t>demi-droite graduée</a:t>
                </a:r>
                <a:r>
                  <a:rPr lang="fr-FR" sz="2800" dirty="0" smtClean="0"/>
                  <a:t>, le point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800" dirty="0" smtClean="0"/>
                  <a:t> a pour abscisse…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332357"/>
                  </p:ext>
                </p:extLst>
              </p:nvPr>
            </p:nvGraphicFramePr>
            <p:xfrm>
              <a:off x="1146003" y="5265218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332357"/>
                  </p:ext>
                </p:extLst>
              </p:nvPr>
            </p:nvGraphicFramePr>
            <p:xfrm>
              <a:off x="1146003" y="5265218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0294" r="-20076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0294" r="-100253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76" y="3408378"/>
            <a:ext cx="10750124" cy="173016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V="1">
            <a:off x="1411878" y="4224270"/>
            <a:ext cx="9457891" cy="359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409700" y="395596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986906" y="3981382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540500" y="4030574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193801" y="4435576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1" y="4435576"/>
                <a:ext cx="4572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>
            <a:off x="9081393" y="4000291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865494" y="4464864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494" y="4464864"/>
                <a:ext cx="4572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3637656" y="3402493"/>
                <a:ext cx="698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656" y="3402493"/>
                <a:ext cx="698500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9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60 page 14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77" y="1350233"/>
            <a:ext cx="5414964" cy="43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62 page 14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77520"/>
            <a:ext cx="5196244" cy="33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70 </a:t>
            </a:r>
            <a:r>
              <a:rPr lang="fr-FR" dirty="0" smtClean="0"/>
              <a:t>&amp; 75 page </a:t>
            </a:r>
            <a:r>
              <a:rPr lang="fr-FR" dirty="0" smtClean="0"/>
              <a:t>16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0" y="503881"/>
            <a:ext cx="4127143" cy="64353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971" y="503881"/>
            <a:ext cx="4991643" cy="62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Révisions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76" y="3563997"/>
            <a:ext cx="10750124" cy="1730166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2529478" y="4396181"/>
            <a:ext cx="8405222" cy="127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527300" y="4124281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254500" y="4148093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943600" y="4186193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658100" y="4198893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9372600" y="4186193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311401" y="4603895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01" y="4603895"/>
                <a:ext cx="4572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013200" y="4593534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4593534"/>
                <a:ext cx="4572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5714999" y="4617747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9" y="4617747"/>
                <a:ext cx="4572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429500" y="4655851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4655851"/>
                <a:ext cx="4572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9132153" y="4640846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153" y="4640846"/>
                <a:ext cx="4572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5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Révisions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08" y="3563997"/>
            <a:ext cx="10750124" cy="1730166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3302210" y="4396181"/>
            <a:ext cx="8405222" cy="127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300032" y="4124281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890117" y="4107759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8430832" y="4198893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0969580" y="4198893"/>
            <a:ext cx="0" cy="485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084133" y="4603895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133" y="4603895"/>
                <a:ext cx="4572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661517" y="458317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517" y="4583170"/>
                <a:ext cx="4572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8187475" y="461677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475" y="4616770"/>
                <a:ext cx="4572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0760854" y="4633046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854" y="4633046"/>
                <a:ext cx="4572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5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t="11182" r="16621" b="11039"/>
          <a:stretch/>
        </p:blipFill>
        <p:spPr>
          <a:xfrm>
            <a:off x="5276346" y="661259"/>
            <a:ext cx="1733551" cy="1320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FR" dirty="0" smtClean="0"/>
              <a:t>nombres</a:t>
            </a:r>
            <a:endParaRPr lang="fr-FR" dirty="0"/>
          </a:p>
        </p:txBody>
      </p:sp>
      <p:pic>
        <p:nvPicPr>
          <p:cNvPr id="4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28679"/>
          <a:stretch/>
        </p:blipFill>
        <p:spPr>
          <a:xfrm>
            <a:off x="3363366" y="2490573"/>
            <a:ext cx="1293341" cy="2857500"/>
          </a:xfrm>
        </p:spPr>
      </p:pic>
      <p:sp>
        <p:nvSpPr>
          <p:cNvPr id="5" name="Pensées 4"/>
          <p:cNvSpPr/>
          <p:nvPr/>
        </p:nvSpPr>
        <p:spPr>
          <a:xfrm>
            <a:off x="4470848" y="287982"/>
            <a:ext cx="3344549" cy="2117124"/>
          </a:xfrm>
          <a:prstGeom prst="cloudCallout">
            <a:avLst>
              <a:gd name="adj1" fmla="val -53512"/>
              <a:gd name="adj2" fmla="val 708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r="16978"/>
          <a:stretch/>
        </p:blipFill>
        <p:spPr>
          <a:xfrm>
            <a:off x="4769708" y="4118919"/>
            <a:ext cx="724930" cy="11038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875" y="3006811"/>
            <a:ext cx="1614243" cy="2075935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410501" y="1627431"/>
            <a:ext cx="863142" cy="8631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ηʹ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10501" y="2764252"/>
            <a:ext cx="863142" cy="8631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VIII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10501" y="3919323"/>
            <a:ext cx="863142" cy="863142"/>
          </a:xfrm>
          <a:prstGeom prst="roundRect">
            <a:avLst/>
          </a:prstGeom>
          <a:noFill/>
          <a:ln w="38100"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FR" dirty="0" smtClean="0"/>
              <a:t>nombres</a:t>
            </a:r>
            <a:endParaRPr lang="fr-FR" dirty="0"/>
          </a:p>
        </p:txBody>
      </p: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95" y="175403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0" y="2116503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65" y="239868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00" y="27240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35" y="294725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4" y="170818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69" y="197736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04" y="221614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39" y="250188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74" y="280155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752665" y="2216140"/>
            <a:ext cx="1918309" cy="9294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10 €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r="22553"/>
          <a:stretch/>
        </p:blipFill>
        <p:spPr>
          <a:xfrm>
            <a:off x="6450227" y="2071460"/>
            <a:ext cx="2117124" cy="1460191"/>
          </a:xfrm>
          <a:prstGeom prst="rect">
            <a:avLst/>
          </a:prstGeom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58" y="401478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93" y="428395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28" y="452273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3" y="480847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98" y="51081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à coins arrondis 27"/>
          <p:cNvSpPr/>
          <p:nvPr/>
        </p:nvSpPr>
        <p:spPr>
          <a:xfrm>
            <a:off x="5502876" y="4722009"/>
            <a:ext cx="1125482" cy="9294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5 €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FR" dirty="0" smtClean="0"/>
              <a:t>nombres</a:t>
            </a:r>
            <a:endParaRPr lang="fr-FR" dirty="0"/>
          </a:p>
        </p:txBody>
      </p: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95" y="175403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0" y="2116503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65" y="239868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00" y="27240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35" y="294725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4" y="170818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69" y="197736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04" y="221614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39" y="250188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74" y="280155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752665" y="2216140"/>
            <a:ext cx="1918309" cy="9294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10 €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" r="-403"/>
          <a:stretch/>
        </p:blipFill>
        <p:spPr>
          <a:xfrm>
            <a:off x="4975668" y="2090080"/>
            <a:ext cx="4662616" cy="1460191"/>
          </a:xfrm>
          <a:prstGeom prst="rect">
            <a:avLst/>
          </a:prstGeom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44" y="42323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75" y="42323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2794" y="5274293"/>
            <a:ext cx="648712" cy="6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377" y="5308561"/>
            <a:ext cx="648712" cy="6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960" y="5308561"/>
            <a:ext cx="648712" cy="6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368" y="5308561"/>
            <a:ext cx="648712" cy="6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951" y="5308561"/>
            <a:ext cx="648712" cy="6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à coins arrondis 28"/>
          <p:cNvSpPr/>
          <p:nvPr/>
        </p:nvSpPr>
        <p:spPr>
          <a:xfrm>
            <a:off x="4396383" y="4669205"/>
            <a:ext cx="1299278" cy="9294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2,5 €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1: </a:t>
            </a:r>
            <a:br>
              <a:rPr lang="fr-FR" sz="3600" dirty="0" smtClean="0"/>
            </a:br>
            <a:r>
              <a:rPr lang="fr-FR" sz="3600" dirty="0" smtClean="0"/>
              <a:t>Nombres décimaux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1: </a:t>
            </a:r>
            <a:r>
              <a:rPr lang="fr-FR" dirty="0"/>
              <a:t>Nombres décimaux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Écriture des nombres décimaux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accent2"/>
                </a:solidFill>
              </a:rPr>
              <a:t>1. Fraction décimale:</a:t>
            </a:r>
          </a:p>
          <a:p>
            <a:r>
              <a:rPr lang="fr-FR" sz="2000" dirty="0" smtClean="0"/>
              <a:t>Définition:</a:t>
            </a:r>
          </a:p>
          <a:p>
            <a:pPr marL="0" indent="0">
              <a:buNone/>
            </a:pPr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chemeClr val="accent2"/>
                </a:solidFill>
              </a:rPr>
              <a:t>fraction décimale </a:t>
            </a:r>
            <a:r>
              <a:rPr lang="fr-FR" sz="2000" dirty="0" smtClean="0"/>
              <a:t>est une fraction dont le </a:t>
            </a:r>
            <a:r>
              <a:rPr lang="fr-FR" sz="2000" b="1" dirty="0" smtClean="0">
                <a:solidFill>
                  <a:srgbClr val="FF0000"/>
                </a:solidFill>
              </a:rPr>
              <a:t>dénominateur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est 10; 100; 1000;…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smtClean="0"/>
              <a:t>Exemples: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665028" y="3994386"/>
                <a:ext cx="99628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28" y="3994386"/>
                <a:ext cx="996286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649008" y="3994385"/>
                <a:ext cx="99628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008" y="3994385"/>
                <a:ext cx="996286" cy="786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464160" y="4021679"/>
                <a:ext cx="99628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60" y="4021679"/>
                <a:ext cx="996286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279312" y="3988989"/>
                <a:ext cx="99628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𝟑𝟏𝟖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312" y="3988989"/>
                <a:ext cx="996286" cy="7861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nterdiction 7"/>
          <p:cNvSpPr/>
          <p:nvPr/>
        </p:nvSpPr>
        <p:spPr>
          <a:xfrm>
            <a:off x="5390711" y="3851332"/>
            <a:ext cx="1126870" cy="1126870"/>
          </a:xfrm>
          <a:prstGeom prst="noSmoking">
            <a:avLst/>
          </a:prstGeom>
          <a:solidFill>
            <a:srgbClr val="90C2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27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502</Words>
  <Application>Microsoft Office PowerPoint</Application>
  <PresentationFormat>Grand écran</PresentationFormat>
  <Paragraphs>218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Trebuchet MS</vt:lpstr>
      <vt:lpstr>Wingdings 3</vt:lpstr>
      <vt:lpstr>Facette</vt:lpstr>
      <vt:lpstr>Les nombres</vt:lpstr>
      <vt:lpstr>Les nombres</vt:lpstr>
      <vt:lpstr>Les nombres</vt:lpstr>
      <vt:lpstr>Les nombres</vt:lpstr>
      <vt:lpstr>Les nombres</vt:lpstr>
      <vt:lpstr>Les nombres</vt:lpstr>
      <vt:lpstr>Cinquième Chapitre 1:  Nombres décimaux</vt:lpstr>
      <vt:lpstr>Chapitre 1: Nombres décimaux</vt:lpstr>
      <vt:lpstr>I. Écriture des nombres décimaux</vt:lpstr>
      <vt:lpstr>I. Écriture des nombres décimaux</vt:lpstr>
      <vt:lpstr>Exercice</vt:lpstr>
      <vt:lpstr>Révisions</vt:lpstr>
      <vt:lpstr>I. Écriture des nombres décimaux</vt:lpstr>
      <vt:lpstr>Exercice 25 &amp; 28 page 11</vt:lpstr>
      <vt:lpstr>Exercice 28 page 11</vt:lpstr>
      <vt:lpstr>Exercice 34 page 11</vt:lpstr>
      <vt:lpstr>Exercice 35 page 11</vt:lpstr>
      <vt:lpstr>I. Écriture des nombres décimaux</vt:lpstr>
      <vt:lpstr>I. Écriture des nombres décimaux</vt:lpstr>
      <vt:lpstr>I. Écriture des nombres décimaux</vt:lpstr>
      <vt:lpstr>Exercice 36 page 11</vt:lpstr>
      <vt:lpstr>Exercice 40 page 12</vt:lpstr>
      <vt:lpstr>Exercice 61 &amp; 66 page 14</vt:lpstr>
      <vt:lpstr>Exercice 66 page 15</vt:lpstr>
      <vt:lpstr>Exercice 63 page 14</vt:lpstr>
      <vt:lpstr>Exercice 69 page 15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Calcul mental</vt:lpstr>
      <vt:lpstr>Calcul mental</vt:lpstr>
      <vt:lpstr>Exercice 60 page 14</vt:lpstr>
      <vt:lpstr>Exercice 62 page 14</vt:lpstr>
      <vt:lpstr>Exercice 70 &amp; 75 page 16</vt:lpstr>
      <vt:lpstr>Révisions</vt:lpstr>
      <vt:lpstr>Révisions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81</cp:revision>
  <dcterms:created xsi:type="dcterms:W3CDTF">2016-06-28T13:11:46Z</dcterms:created>
  <dcterms:modified xsi:type="dcterms:W3CDTF">2018-09-16T09:07:57Z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e1f1bbda-bf37-4d06-8383-5eb8520a99ff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