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7" r:id="rId2"/>
    <p:sldId id="487" r:id="rId3"/>
    <p:sldId id="503" r:id="rId4"/>
    <p:sldId id="460" r:id="rId5"/>
    <p:sldId id="504" r:id="rId6"/>
    <p:sldId id="507" r:id="rId7"/>
    <p:sldId id="508" r:id="rId8"/>
    <p:sldId id="509" r:id="rId9"/>
    <p:sldId id="510" r:id="rId10"/>
    <p:sldId id="505" r:id="rId11"/>
    <p:sldId id="506" r:id="rId12"/>
    <p:sldId id="511" r:id="rId13"/>
    <p:sldId id="512" r:id="rId14"/>
    <p:sldId id="513" r:id="rId15"/>
    <p:sldId id="514" r:id="rId16"/>
    <p:sldId id="515" r:id="rId17"/>
    <p:sldId id="516" r:id="rId18"/>
    <p:sldId id="517" r:id="rId19"/>
    <p:sldId id="518" r:id="rId20"/>
    <p:sldId id="519" r:id="rId21"/>
    <p:sldId id="520" r:id="rId22"/>
    <p:sldId id="521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0000"/>
    <a:srgbClr val="FF0066"/>
    <a:srgbClr val="90C226"/>
    <a:srgbClr val="F8D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939B8-9ACC-4AC3-8665-E41076F0C9BF}" type="datetimeFigureOut">
              <a:rPr lang="fr-FR" smtClean="0"/>
              <a:t>15/02/2019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7A23-2D41-4A95-B55C-1453D69680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726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7A23-2D41-4A95-B55C-1453D6968003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5444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E7D4-FA1C-447E-AC9A-9A8601CED994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059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5AA0-F475-47EB-89AD-2B802668C106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406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B92B-36DF-4399-BA2C-55A81C44AFF0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683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98AB-6485-4253-B574-9CEFA1F0FA59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23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64518-D49E-4D48-9168-5045404A6FB4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54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1BC-161B-4DEC-B341-EA11DC181652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6477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5DF6-9810-489B-9322-71698BE7483F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258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17A-9219-41F6-B469-5AF22A0B825E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65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A695-4D41-4E42-AB11-966BF4C64F3C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909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5621-2B37-48EB-BD95-B23755748C36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900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28E1-4097-4577-9A29-5824132D9717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77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2D47-871B-4C21-BAD0-EADD4DB15756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791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FFC1-AD10-46AD-B4D1-570F440C316C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457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0010-FD8C-4745-A2D6-318F12B95524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741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F865-FE01-4A73-89C6-499BE30633C3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63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D76-95F2-4321-83D4-5CB3D0915E5C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389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9A5E-F9B9-4E9D-BDF1-7514D7535D4F}" type="datetime1">
              <a:rPr lang="fr-FR" smtClean="0"/>
              <a:t>15/02/2019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A67366-62C5-41E4-A9AA-063ACD10647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39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12" Type="http://schemas.openxmlformats.org/officeDocument/2006/relationships/image" Target="../media/image6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11" Type="http://schemas.openxmlformats.org/officeDocument/2006/relationships/image" Target="../media/image59.png"/><Relationship Id="rId5" Type="http://schemas.openxmlformats.org/officeDocument/2006/relationships/image" Target="../media/image53.png"/><Relationship Id="rId10" Type="http://schemas.openxmlformats.org/officeDocument/2006/relationships/image" Target="../media/image58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1.png"/><Relationship Id="rId7" Type="http://schemas.openxmlformats.org/officeDocument/2006/relationships/image" Target="../media/image64.png"/><Relationship Id="rId12" Type="http://schemas.openxmlformats.org/officeDocument/2006/relationships/image" Target="../media/image6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11" Type="http://schemas.openxmlformats.org/officeDocument/2006/relationships/image" Target="../media/image59.png"/><Relationship Id="rId5" Type="http://schemas.openxmlformats.org/officeDocument/2006/relationships/image" Target="../media/image53.png"/><Relationship Id="rId10" Type="http://schemas.openxmlformats.org/officeDocument/2006/relationships/image" Target="../media/image58.png"/><Relationship Id="rId4" Type="http://schemas.openxmlformats.org/officeDocument/2006/relationships/image" Target="../media/image62.png"/><Relationship Id="rId9" Type="http://schemas.openxmlformats.org/officeDocument/2006/relationships/image" Target="../media/image5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6.png"/><Relationship Id="rId7" Type="http://schemas.openxmlformats.org/officeDocument/2006/relationships/image" Target="../media/image68.png"/><Relationship Id="rId12" Type="http://schemas.openxmlformats.org/officeDocument/2006/relationships/image" Target="../media/image6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11" Type="http://schemas.openxmlformats.org/officeDocument/2006/relationships/image" Target="../media/image59.png"/><Relationship Id="rId5" Type="http://schemas.openxmlformats.org/officeDocument/2006/relationships/image" Target="../media/image53.png"/><Relationship Id="rId10" Type="http://schemas.openxmlformats.org/officeDocument/2006/relationships/image" Target="../media/image58.png"/><Relationship Id="rId4" Type="http://schemas.openxmlformats.org/officeDocument/2006/relationships/image" Target="../media/image62.png"/><Relationship Id="rId9" Type="http://schemas.openxmlformats.org/officeDocument/2006/relationships/image" Target="../media/image5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2.jpeg"/><Relationship Id="rId7" Type="http://schemas.openxmlformats.org/officeDocument/2006/relationships/image" Target="../media/image74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png"/><Relationship Id="rId11" Type="http://schemas.openxmlformats.org/officeDocument/2006/relationships/image" Target="../media/image78.png"/><Relationship Id="rId5" Type="http://schemas.openxmlformats.org/officeDocument/2006/relationships/image" Target="../media/image72.png"/><Relationship Id="rId10" Type="http://schemas.openxmlformats.org/officeDocument/2006/relationships/image" Target="../media/image77.png"/><Relationship Id="rId4" Type="http://schemas.openxmlformats.org/officeDocument/2006/relationships/image" Target="../media/image71.png"/><Relationship Id="rId9" Type="http://schemas.openxmlformats.org/officeDocument/2006/relationships/image" Target="../media/image7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png"/><Relationship Id="rId3" Type="http://schemas.openxmlformats.org/officeDocument/2006/relationships/image" Target="../media/image2.jpeg"/><Relationship Id="rId7" Type="http://schemas.openxmlformats.org/officeDocument/2006/relationships/image" Target="../media/image83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5" Type="http://schemas.openxmlformats.org/officeDocument/2006/relationships/image" Target="../media/image81.png"/><Relationship Id="rId4" Type="http://schemas.openxmlformats.org/officeDocument/2006/relationships/image" Target="../media/image8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89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8.png"/><Relationship Id="rId5" Type="http://schemas.openxmlformats.org/officeDocument/2006/relationships/image" Target="../media/image87.png"/><Relationship Id="rId4" Type="http://schemas.openxmlformats.org/officeDocument/2006/relationships/image" Target="../media/image8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png"/><Relationship Id="rId3" Type="http://schemas.openxmlformats.org/officeDocument/2006/relationships/image" Target="../media/image90.png"/><Relationship Id="rId7" Type="http://schemas.openxmlformats.org/officeDocument/2006/relationships/image" Target="../media/image9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png"/><Relationship Id="rId5" Type="http://schemas.openxmlformats.org/officeDocument/2006/relationships/image" Target="../media/image92.png"/><Relationship Id="rId10" Type="http://schemas.openxmlformats.org/officeDocument/2006/relationships/image" Target="../media/image97.png"/><Relationship Id="rId4" Type="http://schemas.openxmlformats.org/officeDocument/2006/relationships/image" Target="../media/image91.png"/><Relationship Id="rId9" Type="http://schemas.openxmlformats.org/officeDocument/2006/relationships/image" Target="../media/image9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2.png"/><Relationship Id="rId4" Type="http://schemas.openxmlformats.org/officeDocument/2006/relationships/image" Target="../media/image10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png"/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Quatrième</a:t>
            </a:r>
            <a:br>
              <a:rPr lang="fr-FR" dirty="0" smtClean="0"/>
            </a:br>
            <a:r>
              <a:rPr lang="fr-FR" sz="3600" dirty="0" smtClean="0"/>
              <a:t>Chapitre 9: </a:t>
            </a:r>
            <a:br>
              <a:rPr lang="fr-FR" sz="3600" dirty="0" smtClean="0"/>
            </a:br>
            <a:r>
              <a:rPr lang="fr-FR" sz="3600" dirty="0" smtClean="0"/>
              <a:t>Nombre Rationnels (la suite)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</p:spTree>
    <p:extLst>
      <p:ext uri="{BB962C8B-B14F-4D97-AF65-F5344CB8AC3E}">
        <p14:creationId xmlns:p14="http://schemas.microsoft.com/office/powerpoint/2010/main" val="10932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841134" cy="766920"/>
          </a:xfrm>
        </p:spPr>
        <p:txBody>
          <a:bodyPr/>
          <a:lstStyle/>
          <a:p>
            <a:r>
              <a:rPr lang="fr-FR" dirty="0" smtClean="0"/>
              <a:t>I. Multiplication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18787" y="985411"/>
            <a:ext cx="8596668" cy="1050953"/>
          </a:xfrm>
        </p:spPr>
        <p:txBody>
          <a:bodyPr>
            <a:normAutofit/>
          </a:bodyPr>
          <a:lstStyle/>
          <a:p>
            <a:r>
              <a:rPr lang="fr-FR" u="sng" dirty="0" smtClean="0"/>
              <a:t>Règle: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Prendre </a:t>
            </a:r>
            <a:r>
              <a:rPr lang="fr-FR" b="1" dirty="0" smtClean="0">
                <a:solidFill>
                  <a:srgbClr val="0070C0"/>
                </a:solidFill>
              </a:rPr>
              <a:t>une fraction </a:t>
            </a:r>
            <a:r>
              <a:rPr lang="fr-FR" b="1" dirty="0" smtClean="0">
                <a:solidFill>
                  <a:schemeClr val="accent1"/>
                </a:solidFill>
              </a:rPr>
              <a:t>d’un nombre</a:t>
            </a:r>
            <a:r>
              <a:rPr lang="fr-FR" dirty="0" smtClean="0"/>
              <a:t>, </a:t>
            </a:r>
            <a:br>
              <a:rPr lang="fr-FR" dirty="0" smtClean="0"/>
            </a:br>
            <a:r>
              <a:rPr lang="fr-FR" dirty="0" smtClean="0"/>
              <a:t>c’est </a:t>
            </a:r>
            <a:r>
              <a:rPr lang="fr-FR" b="1" dirty="0" smtClean="0"/>
              <a:t>multiplier</a:t>
            </a:r>
            <a:r>
              <a:rPr lang="fr-FR" dirty="0" smtClean="0"/>
              <a:t> cette </a:t>
            </a:r>
            <a:r>
              <a:rPr lang="fr-FR" b="1" dirty="0" smtClean="0">
                <a:solidFill>
                  <a:srgbClr val="0070C0"/>
                </a:solidFill>
              </a:rPr>
              <a:t>fraction</a:t>
            </a:r>
            <a:r>
              <a:rPr lang="fr-FR" dirty="0" smtClean="0"/>
              <a:t> par ce </a:t>
            </a:r>
            <a:r>
              <a:rPr lang="fr-FR" b="1" dirty="0" smtClean="0">
                <a:solidFill>
                  <a:schemeClr val="accent1"/>
                </a:solidFill>
              </a:rPr>
              <a:t>nombre</a:t>
            </a:r>
            <a:r>
              <a:rPr lang="fr-FR" dirty="0" smtClean="0"/>
              <a:t>.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22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Content Placeholder 6"/>
          <p:cNvSpPr txBox="1">
            <a:spLocks/>
          </p:cNvSpPr>
          <p:nvPr/>
        </p:nvSpPr>
        <p:spPr>
          <a:xfrm>
            <a:off x="518787" y="2619742"/>
            <a:ext cx="1763177" cy="491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u="sng" dirty="0" smtClean="0"/>
              <a:t>Exemple:</a:t>
            </a:r>
            <a:endParaRPr lang="fr-FR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1863469" y="3666578"/>
                <a:ext cx="144483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𝟑𝟔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69" y="3666578"/>
                <a:ext cx="1444836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ZoneTexte 29"/>
          <p:cNvSpPr txBox="1"/>
          <p:nvPr/>
        </p:nvSpPr>
        <p:spPr>
          <a:xfrm>
            <a:off x="1273359" y="3204911"/>
            <a:ext cx="5483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Prendre les deux tiers de 36 litres</a:t>
            </a:r>
            <a:endParaRPr lang="fr-F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3118716" y="3666578"/>
                <a:ext cx="144483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𝟑𝟔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8716" y="3666578"/>
                <a:ext cx="1444836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ZoneTexte 31"/>
              <p:cNvSpPr txBox="1"/>
              <p:nvPr/>
            </p:nvSpPr>
            <p:spPr>
              <a:xfrm>
                <a:off x="4563552" y="3666578"/>
                <a:ext cx="144483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𝟑𝟔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32" name="ZoneText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3552" y="3666578"/>
                <a:ext cx="1444836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ZoneTexte 32"/>
              <p:cNvSpPr txBox="1"/>
              <p:nvPr/>
            </p:nvSpPr>
            <p:spPr>
              <a:xfrm>
                <a:off x="5906320" y="3666578"/>
                <a:ext cx="144483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33" name="ZoneText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6320" y="3666578"/>
                <a:ext cx="1444836" cy="7861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ZoneTexte 33"/>
              <p:cNvSpPr txBox="1"/>
              <p:nvPr/>
            </p:nvSpPr>
            <p:spPr>
              <a:xfrm>
                <a:off x="6756692" y="3828833"/>
                <a:ext cx="14448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𝟐𝟒</m:t>
                      </m:r>
                    </m:oMath>
                  </m:oMathPara>
                </a14:m>
                <a:endParaRPr lang="fr-FR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4" name="ZoneText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6692" y="3828833"/>
                <a:ext cx="1444836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84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ZoneTexte 34"/>
          <p:cNvSpPr txBox="1"/>
          <p:nvPr/>
        </p:nvSpPr>
        <p:spPr>
          <a:xfrm>
            <a:off x="1273359" y="4741952"/>
            <a:ext cx="5483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Prendre le quart de 15,2 euros</a:t>
            </a:r>
            <a:endParaRPr lang="fr-F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ZoneTexte 35"/>
              <p:cNvSpPr txBox="1"/>
              <p:nvPr/>
            </p:nvSpPr>
            <p:spPr>
              <a:xfrm>
                <a:off x="1902572" y="5216419"/>
                <a:ext cx="1853881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𝟏𝟓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36" name="ZoneText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2572" y="5216419"/>
                <a:ext cx="1853881" cy="78380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ZoneTexte 36"/>
              <p:cNvSpPr txBox="1"/>
              <p:nvPr/>
            </p:nvSpPr>
            <p:spPr>
              <a:xfrm>
                <a:off x="3560411" y="5377488"/>
                <a:ext cx="14448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4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fr-FR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7" name="ZoneTexte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0411" y="5377488"/>
                <a:ext cx="1444836" cy="461665"/>
              </a:xfrm>
              <a:prstGeom prst="rect">
                <a:avLst/>
              </a:prstGeom>
              <a:blipFill rotWithShape="0">
                <a:blip r:embed="rId9"/>
                <a:stretch>
                  <a:fillRect l="-84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2666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644714" cy="766920"/>
          </a:xfrm>
        </p:spPr>
        <p:txBody>
          <a:bodyPr>
            <a:normAutofit/>
          </a:bodyPr>
          <a:lstStyle/>
          <a:p>
            <a:r>
              <a:rPr lang="fr-FR" dirty="0" smtClean="0"/>
              <a:t>Exercices 41 et 42 page 88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573" y="766920"/>
            <a:ext cx="6020851" cy="202570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573" y="3161942"/>
            <a:ext cx="6206523" cy="183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34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841134" cy="766920"/>
          </a:xfrm>
        </p:spPr>
        <p:txBody>
          <a:bodyPr/>
          <a:lstStyle/>
          <a:p>
            <a:r>
              <a:rPr lang="fr-FR" dirty="0" smtClean="0"/>
              <a:t>Petite réflexion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342768" y="1343413"/>
            <a:ext cx="2924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Prendre </a:t>
            </a:r>
            <a:r>
              <a:rPr lang="fr-FR" sz="2400" b="1" i="0" dirty="0" smtClean="0">
                <a:solidFill>
                  <a:srgbClr val="0070C0"/>
                </a:solidFill>
                <a:latin typeface="+mj-lt"/>
              </a:rPr>
              <a:t>30% </a:t>
            </a:r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 </a:t>
            </a:r>
            <a:r>
              <a:rPr lang="fr-FR" sz="2400" b="1" i="0" dirty="0" smtClean="0">
                <a:solidFill>
                  <a:schemeClr val="accent1"/>
                </a:solidFill>
                <a:latin typeface="+mj-lt"/>
              </a:rPr>
              <a:t>74</a:t>
            </a:r>
            <a:endParaRPr lang="fr-FR" sz="2400" b="1" dirty="0">
              <a:solidFill>
                <a:schemeClr val="accent1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700583" y="1314428"/>
            <a:ext cx="29985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Prendre </a:t>
            </a:r>
            <a:r>
              <a:rPr lang="fr-FR" sz="2400" b="1" dirty="0">
                <a:solidFill>
                  <a:srgbClr val="0070C0"/>
                </a:solidFill>
              </a:rPr>
              <a:t>30% </a:t>
            </a:r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 </a:t>
            </a:r>
            <a:r>
              <a:rPr lang="fr-FR" sz="2400" b="1" i="0" dirty="0" smtClean="0">
                <a:solidFill>
                  <a:schemeClr val="accent1"/>
                </a:solidFill>
                <a:latin typeface="+mj-lt"/>
              </a:rPr>
              <a:t>6,7</a:t>
            </a:r>
            <a:endParaRPr lang="fr-FR" sz="2400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3171568" y="3291727"/>
                <a:ext cx="3912973" cy="629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Prendre </a:t>
                </a:r>
                <a:r>
                  <a:rPr lang="fr-FR" sz="2400" b="1" dirty="0">
                    <a:solidFill>
                      <a:srgbClr val="0070C0"/>
                    </a:solidFill>
                  </a:rPr>
                  <a:t>30% </a:t>
                </a:r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de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fr-FR" sz="24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 </a:t>
                </a:r>
                <a:endParaRPr lang="fr-FR" sz="2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568" y="3291727"/>
                <a:ext cx="3912973" cy="629916"/>
              </a:xfrm>
              <a:prstGeom prst="rect">
                <a:avLst/>
              </a:prstGeom>
              <a:blipFill rotWithShape="0">
                <a:blip r:embed="rId2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2283598" y="1904004"/>
                <a:ext cx="1785894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𝟑𝟎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𝟕𝟒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3598" y="1904004"/>
                <a:ext cx="1785894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6577847" y="1846033"/>
                <a:ext cx="171765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𝟑𝟎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7847" y="1846033"/>
                <a:ext cx="1717656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4650194" y="3815182"/>
                <a:ext cx="1444836" cy="7917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𝟑𝟎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0194" y="3815182"/>
                <a:ext cx="1444836" cy="79175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9075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9" grpId="0"/>
      <p:bldP spid="20" grpId="0"/>
      <p:bldP spid="24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5552303" cy="76692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Encore une petite réflexion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2472208" y="2406512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𝟔𝟎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2208" y="2406512"/>
                <a:ext cx="607883" cy="461665"/>
              </a:xfrm>
              <a:prstGeom prst="rect">
                <a:avLst/>
              </a:prstGeom>
              <a:blipFill rotWithShape="0">
                <a:blip r:embed="rId2"/>
                <a:stretch>
                  <a:fillRect l="-303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lèche courbée vers le bas 2"/>
          <p:cNvSpPr/>
          <p:nvPr/>
        </p:nvSpPr>
        <p:spPr>
          <a:xfrm>
            <a:off x="2693773" y="1189419"/>
            <a:ext cx="3146854" cy="113471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3832311" y="1314694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fr-FR" sz="24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2311" y="1314694"/>
                <a:ext cx="607883" cy="461665"/>
              </a:xfrm>
              <a:prstGeom prst="rect">
                <a:avLst/>
              </a:prstGeom>
              <a:blipFill rotWithShape="0">
                <a:blip r:embed="rId3"/>
                <a:stretch>
                  <a:fillRect r="-1010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5232744" y="2324134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𝟏𝟐𝟎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2744" y="2324134"/>
                <a:ext cx="607883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2000" r="-23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Flèche courbée vers le bas 14"/>
          <p:cNvSpPr/>
          <p:nvPr/>
        </p:nvSpPr>
        <p:spPr>
          <a:xfrm rot="10800000">
            <a:off x="2562825" y="2950555"/>
            <a:ext cx="3146854" cy="1134715"/>
          </a:xfrm>
          <a:prstGeom prst="curvedDownArrow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3898214" y="3192921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fr-FR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8214" y="3192921"/>
                <a:ext cx="607883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4196063" y="3031851"/>
                <a:ext cx="607883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fr-FR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6063" y="3031851"/>
                <a:ext cx="607883" cy="78380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7270925" y="2425432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fr-FR" sz="24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0925" y="2425432"/>
                <a:ext cx="607883" cy="461665"/>
              </a:xfrm>
              <a:prstGeom prst="rect">
                <a:avLst/>
              </a:prstGeom>
              <a:blipFill rotWithShape="0">
                <a:blip r:embed="rId7"/>
                <a:stretch>
                  <a:fillRect r="-1010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7862332" y="2247886"/>
                <a:ext cx="607883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fr-FR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2332" y="2247886"/>
                <a:ext cx="607883" cy="78380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8470215" y="2425431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0215" y="2425431"/>
                <a:ext cx="607883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/>
              <p:cNvSpPr txBox="1"/>
              <p:nvPr/>
            </p:nvSpPr>
            <p:spPr>
              <a:xfrm>
                <a:off x="8857393" y="2425431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𝟔𝟎</m:t>
                      </m:r>
                    </m:oMath>
                  </m:oMathPara>
                </a14:m>
                <a:endParaRPr lang="fr-FR" sz="2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ZoneText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7393" y="2425431"/>
                <a:ext cx="607883" cy="461665"/>
              </a:xfrm>
              <a:prstGeom prst="rect">
                <a:avLst/>
              </a:prstGeom>
              <a:blipFill rotWithShape="0">
                <a:blip r:embed="rId10"/>
                <a:stretch>
                  <a:fillRect l="-3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6843242" y="2425430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𝟔𝟎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3242" y="2425430"/>
                <a:ext cx="607883" cy="461665"/>
              </a:xfrm>
              <a:prstGeom prst="rect">
                <a:avLst/>
              </a:prstGeom>
              <a:blipFill rotWithShape="0">
                <a:blip r:embed="rId11"/>
                <a:stretch>
                  <a:fillRect l="-303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ccolade ouvrante 4"/>
          <p:cNvSpPr/>
          <p:nvPr/>
        </p:nvSpPr>
        <p:spPr>
          <a:xfrm rot="16200000">
            <a:off x="7838477" y="2731602"/>
            <a:ext cx="395416" cy="92263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/>
              <p:cNvSpPr txBox="1"/>
              <p:nvPr/>
            </p:nvSpPr>
            <p:spPr>
              <a:xfrm>
                <a:off x="7654669" y="3353990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fr-FR" sz="2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4669" y="3353990"/>
                <a:ext cx="607883" cy="461665"/>
              </a:xfrm>
              <a:prstGeom prst="rect">
                <a:avLst/>
              </a:prstGeom>
              <a:blipFill rotWithShape="0">
                <a:blip r:embed="rId12"/>
                <a:stretch>
                  <a:fillRect r="-141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9513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 animBg="1"/>
      <p:bldP spid="13" grpId="0"/>
      <p:bldP spid="14" grpId="0"/>
      <p:bldP spid="15" grpId="0" animBg="1"/>
      <p:bldP spid="16" grpId="0"/>
      <p:bldP spid="17" grpId="0"/>
      <p:bldP spid="18" grpId="0"/>
      <p:bldP spid="21" grpId="0"/>
      <p:bldP spid="22" grpId="0"/>
      <p:bldP spid="23" grpId="0"/>
      <p:bldP spid="27" grpId="0"/>
      <p:bldP spid="5" grpId="0" animBg="1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5552303" cy="76692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Encore une petite réflexion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2472208" y="2406512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𝟔𝟎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2208" y="2406512"/>
                <a:ext cx="607883" cy="461665"/>
              </a:xfrm>
              <a:prstGeom prst="rect">
                <a:avLst/>
              </a:prstGeom>
              <a:blipFill rotWithShape="0">
                <a:blip r:embed="rId2"/>
                <a:stretch>
                  <a:fillRect l="-303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lèche courbée vers le bas 2"/>
          <p:cNvSpPr/>
          <p:nvPr/>
        </p:nvSpPr>
        <p:spPr>
          <a:xfrm>
            <a:off x="2693773" y="1189419"/>
            <a:ext cx="3146854" cy="113471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3832311" y="1314694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fr-FR" sz="24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2311" y="1314694"/>
                <a:ext cx="607883" cy="461665"/>
              </a:xfrm>
              <a:prstGeom prst="rect">
                <a:avLst/>
              </a:prstGeom>
              <a:blipFill rotWithShape="0">
                <a:blip r:embed="rId3"/>
                <a:stretch>
                  <a:fillRect r="-1010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5232744" y="2324134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𝟐𝟒𝟎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2744" y="2324134"/>
                <a:ext cx="607883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2000" r="-23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Flèche courbée vers le bas 14"/>
          <p:cNvSpPr/>
          <p:nvPr/>
        </p:nvSpPr>
        <p:spPr>
          <a:xfrm rot="10800000">
            <a:off x="2562825" y="2950555"/>
            <a:ext cx="3146854" cy="1134715"/>
          </a:xfrm>
          <a:prstGeom prst="curvedDownArrow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3898214" y="3192921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fr-FR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8214" y="3192921"/>
                <a:ext cx="607883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4196063" y="3031851"/>
                <a:ext cx="607883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fr-FR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6063" y="3031851"/>
                <a:ext cx="607883" cy="78380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7270925" y="2425432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fr-FR" sz="24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0925" y="2425432"/>
                <a:ext cx="607883" cy="461665"/>
              </a:xfrm>
              <a:prstGeom prst="rect">
                <a:avLst/>
              </a:prstGeom>
              <a:blipFill rotWithShape="0">
                <a:blip r:embed="rId7"/>
                <a:stretch>
                  <a:fillRect r="-1010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7862332" y="2247886"/>
                <a:ext cx="607883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fr-FR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2332" y="2247886"/>
                <a:ext cx="607883" cy="78380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8470215" y="2425431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0215" y="2425431"/>
                <a:ext cx="607883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/>
              <p:cNvSpPr txBox="1"/>
              <p:nvPr/>
            </p:nvSpPr>
            <p:spPr>
              <a:xfrm>
                <a:off x="8857393" y="2425431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𝟔𝟎</m:t>
                      </m:r>
                    </m:oMath>
                  </m:oMathPara>
                </a14:m>
                <a:endParaRPr lang="fr-FR" sz="2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ZoneText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7393" y="2425431"/>
                <a:ext cx="607883" cy="461665"/>
              </a:xfrm>
              <a:prstGeom prst="rect">
                <a:avLst/>
              </a:prstGeom>
              <a:blipFill rotWithShape="0">
                <a:blip r:embed="rId10"/>
                <a:stretch>
                  <a:fillRect l="-3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6843242" y="2425430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𝟔𝟎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3242" y="2425430"/>
                <a:ext cx="607883" cy="461665"/>
              </a:xfrm>
              <a:prstGeom prst="rect">
                <a:avLst/>
              </a:prstGeom>
              <a:blipFill rotWithShape="0">
                <a:blip r:embed="rId11"/>
                <a:stretch>
                  <a:fillRect l="-303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Accolade ouvrante 18"/>
          <p:cNvSpPr/>
          <p:nvPr/>
        </p:nvSpPr>
        <p:spPr>
          <a:xfrm rot="16200000">
            <a:off x="7838477" y="2731602"/>
            <a:ext cx="395416" cy="92263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7654669" y="3353990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fr-FR" sz="2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4669" y="3353990"/>
                <a:ext cx="607883" cy="461665"/>
              </a:xfrm>
              <a:prstGeom prst="rect">
                <a:avLst/>
              </a:prstGeom>
              <a:blipFill rotWithShape="0">
                <a:blip r:embed="rId12"/>
                <a:stretch>
                  <a:fillRect r="-141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152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 animBg="1"/>
      <p:bldP spid="13" grpId="0"/>
      <p:bldP spid="14" grpId="0"/>
      <p:bldP spid="15" grpId="0" animBg="1"/>
      <p:bldP spid="16" grpId="0"/>
      <p:bldP spid="17" grpId="0"/>
      <p:bldP spid="18" grpId="0"/>
      <p:bldP spid="21" grpId="0"/>
      <p:bldP spid="22" grpId="0"/>
      <p:bldP spid="23" grpId="0"/>
      <p:bldP spid="27" grpId="0"/>
      <p:bldP spid="19" grpId="0" animBg="1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5552303" cy="76692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Encore une petite réflexion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2472208" y="2406512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𝟔𝟎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2208" y="2406512"/>
                <a:ext cx="607883" cy="461665"/>
              </a:xfrm>
              <a:prstGeom prst="rect">
                <a:avLst/>
              </a:prstGeom>
              <a:blipFill rotWithShape="0">
                <a:blip r:embed="rId2"/>
                <a:stretch>
                  <a:fillRect l="-303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lèche courbée vers le bas 2"/>
          <p:cNvSpPr/>
          <p:nvPr/>
        </p:nvSpPr>
        <p:spPr>
          <a:xfrm>
            <a:off x="2693773" y="1189419"/>
            <a:ext cx="3146854" cy="113471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3832311" y="1314694"/>
                <a:ext cx="607883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fr-FR" sz="24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2311" y="1314694"/>
                <a:ext cx="607883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5232744" y="2324134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𝟐𝟒𝟎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2744" y="2324134"/>
                <a:ext cx="607883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2000" r="-23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Flèche courbée vers le bas 14"/>
          <p:cNvSpPr/>
          <p:nvPr/>
        </p:nvSpPr>
        <p:spPr>
          <a:xfrm rot="10800000">
            <a:off x="2562825" y="2950555"/>
            <a:ext cx="3146854" cy="1134715"/>
          </a:xfrm>
          <a:prstGeom prst="curvedDownArrow">
            <a:avLst/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3898214" y="3192921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fr-FR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8214" y="3192921"/>
                <a:ext cx="607883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4196063" y="3031851"/>
                <a:ext cx="607883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fr-FR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6063" y="3031851"/>
                <a:ext cx="607883" cy="78380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7303703" y="2244255"/>
                <a:ext cx="607883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fr-FR" sz="24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3703" y="2244255"/>
                <a:ext cx="607883" cy="78617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7862332" y="2247886"/>
                <a:ext cx="607883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fr-FR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2332" y="2247886"/>
                <a:ext cx="607883" cy="78380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8470215" y="2425431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0215" y="2425431"/>
                <a:ext cx="607883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/>
              <p:cNvSpPr txBox="1"/>
              <p:nvPr/>
            </p:nvSpPr>
            <p:spPr>
              <a:xfrm>
                <a:off x="8857393" y="2425431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𝟔𝟎</m:t>
                      </m:r>
                    </m:oMath>
                  </m:oMathPara>
                </a14:m>
                <a:endParaRPr lang="fr-FR" sz="2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ZoneText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7393" y="2425431"/>
                <a:ext cx="607883" cy="461665"/>
              </a:xfrm>
              <a:prstGeom prst="rect">
                <a:avLst/>
              </a:prstGeom>
              <a:blipFill rotWithShape="0">
                <a:blip r:embed="rId10"/>
                <a:stretch>
                  <a:fillRect l="-3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6843242" y="2425430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𝟔𝟎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3242" y="2425430"/>
                <a:ext cx="607883" cy="461665"/>
              </a:xfrm>
              <a:prstGeom prst="rect">
                <a:avLst/>
              </a:prstGeom>
              <a:blipFill rotWithShape="0">
                <a:blip r:embed="rId11"/>
                <a:stretch>
                  <a:fillRect l="-303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Accolade ouvrante 18"/>
          <p:cNvSpPr/>
          <p:nvPr/>
        </p:nvSpPr>
        <p:spPr>
          <a:xfrm rot="16200000">
            <a:off x="7838477" y="2731602"/>
            <a:ext cx="395416" cy="92263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7654669" y="3353990"/>
                <a:ext cx="6078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fr-FR" sz="2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4669" y="3353990"/>
                <a:ext cx="607883" cy="461665"/>
              </a:xfrm>
              <a:prstGeom prst="rect">
                <a:avLst/>
              </a:prstGeom>
              <a:blipFill rotWithShape="0">
                <a:blip r:embed="rId12"/>
                <a:stretch>
                  <a:fillRect r="-141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7523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 animBg="1"/>
      <p:bldP spid="13" grpId="0"/>
      <p:bldP spid="14" grpId="0"/>
      <p:bldP spid="15" grpId="0" animBg="1"/>
      <p:bldP spid="16" grpId="0"/>
      <p:bldP spid="17" grpId="0"/>
      <p:bldP spid="18" grpId="0"/>
      <p:bldP spid="21" grpId="0"/>
      <p:bldP spid="22" grpId="0"/>
      <p:bldP spid="23" grpId="0"/>
      <p:bldP spid="27" grpId="0"/>
      <p:bldP spid="19" grpId="0" animBg="1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841134" cy="766920"/>
          </a:xfrm>
        </p:spPr>
        <p:txBody>
          <a:bodyPr/>
          <a:lstStyle/>
          <a:p>
            <a:r>
              <a:rPr lang="fr-FR" dirty="0" smtClean="0"/>
              <a:t>II. Inverse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518787" y="985411"/>
                <a:ext cx="8596668" cy="105095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fr-FR" u="sng" dirty="0" smtClean="0"/>
                  <a:t>Définition:</a:t>
                </a:r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L’</a:t>
                </a:r>
                <a:r>
                  <a:rPr lang="fr-FR" b="1" dirty="0" smtClean="0">
                    <a:solidFill>
                      <a:schemeClr val="accent1"/>
                    </a:solidFill>
                  </a:rPr>
                  <a:t>inverse</a:t>
                </a:r>
                <a:r>
                  <a:rPr lang="fr-FR" dirty="0" smtClean="0"/>
                  <a:t> d’un nombre relatif non nul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fr-FR" dirty="0" smtClean="0"/>
                  <a:t> est le nombre qui, </a:t>
                </a:r>
                <a:br>
                  <a:rPr lang="fr-FR" dirty="0" smtClean="0"/>
                </a:br>
                <a:r>
                  <a:rPr lang="fr-FR" dirty="0" smtClean="0"/>
                  <a:t>multiplié par </a:t>
                </a:r>
                <a14:m>
                  <m:oMath xmlns:m="http://schemas.openxmlformats.org/officeDocument/2006/math">
                    <m:r>
                      <a:rPr lang="fr-FR" sz="2400" b="1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fr-FR" dirty="0" smtClean="0"/>
                  <a:t> donne </a:t>
                </a:r>
                <a14:m>
                  <m:oMath xmlns:m="http://schemas.openxmlformats.org/officeDocument/2006/math">
                    <m:r>
                      <a:rPr lang="fr-FR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fr-FR" dirty="0" smtClean="0"/>
                  <a:t>.</a:t>
                </a:r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8787" y="985411"/>
                <a:ext cx="8596668" cy="1050953"/>
              </a:xfrm>
              <a:blipFill rotWithShape="0">
                <a:blip r:embed="rId2"/>
                <a:stretch>
                  <a:fillRect l="-142" t="-6395" b="-116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22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Content Placeholder 6"/>
          <p:cNvSpPr txBox="1">
            <a:spLocks/>
          </p:cNvSpPr>
          <p:nvPr/>
        </p:nvSpPr>
        <p:spPr>
          <a:xfrm>
            <a:off x="518787" y="2619742"/>
            <a:ext cx="1763177" cy="491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u="sng" dirty="0" smtClean="0"/>
              <a:t>Exemple:</a:t>
            </a:r>
            <a:endParaRPr lang="fr-FR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1273359" y="3204911"/>
                <a:ext cx="159340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400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3359" y="3204911"/>
                <a:ext cx="1593409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15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ZoneTexte 18"/>
              <p:cNvSpPr txBox="1"/>
              <p:nvPr/>
            </p:nvSpPr>
            <p:spPr>
              <a:xfrm>
                <a:off x="3727050" y="4602591"/>
                <a:ext cx="61993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fr-FR" sz="24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7050" y="4602591"/>
                <a:ext cx="619939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196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3280112" y="3217713"/>
                <a:ext cx="51307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Donc </a:t>
                </a:r>
                <a14:m>
                  <m:oMath xmlns:m="http://schemas.openxmlformats.org/officeDocument/2006/math">
                    <m:r>
                      <a:rPr lang="fr-FR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 est l’inverse de </a:t>
                </a:r>
                <a:r>
                  <a:rPr lang="fr-FR" sz="2400" b="1" i="0" dirty="0" smtClean="0">
                    <a:solidFill>
                      <a:srgbClr val="FF0000"/>
                    </a:solidFill>
                    <a:latin typeface="+mj-lt"/>
                  </a:rPr>
                  <a:t>0,2</a:t>
                </a:r>
                <a:endParaRPr lang="fr-F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0112" y="3217713"/>
                <a:ext cx="5130720" cy="461665"/>
              </a:xfrm>
              <a:prstGeom prst="rect">
                <a:avLst/>
              </a:prstGeom>
              <a:blipFill rotWithShape="0">
                <a:blip r:embed="rId6"/>
                <a:stretch>
                  <a:fillRect l="-1781" t="-10526" b="-2894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4037020" y="3664877"/>
                <a:ext cx="51307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et </a:t>
                </a:r>
                <a:r>
                  <a:rPr lang="fr-FR" sz="2400" b="1" dirty="0">
                    <a:solidFill>
                      <a:srgbClr val="FF0000"/>
                    </a:solidFill>
                  </a:rPr>
                  <a:t>0,2 </a:t>
                </a:r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est l’inverse de </a:t>
                </a:r>
                <a14:m>
                  <m:oMath xmlns:m="http://schemas.openxmlformats.org/officeDocument/2006/math">
                    <m:r>
                      <a:rPr lang="fr-FR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fr-F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7020" y="3664877"/>
                <a:ext cx="5130720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1781" t="-10526" b="-2894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1183814" y="4604290"/>
                <a:ext cx="26573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𝟐𝟓</m:t>
                      </m:r>
                      <m:r>
                        <a:rPr lang="en-US" sz="2400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×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(−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𝟎𝟒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fr-F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3814" y="4604290"/>
                <a:ext cx="2657320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4346989" y="4573706"/>
                <a:ext cx="51307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Donc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𝟐𝟓</m:t>
                    </m:r>
                  </m:oMath>
                </a14:m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 est l’inverse de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𝟎𝟒</m:t>
                    </m:r>
                  </m:oMath>
                </a14:m>
                <a:endParaRPr lang="fr-F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6989" y="4573706"/>
                <a:ext cx="5130720" cy="461665"/>
              </a:xfrm>
              <a:prstGeom prst="rect">
                <a:avLst/>
              </a:prstGeom>
              <a:blipFill rotWithShape="0">
                <a:blip r:embed="rId9"/>
                <a:stretch>
                  <a:fillRect l="-1781" t="-10526" b="-2894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4966928" y="5020255"/>
                <a:ext cx="43316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et </a:t>
                </a:r>
                <a14:m>
                  <m:oMath xmlns:m="http://schemas.openxmlformats.org/officeDocument/2006/math">
                    <m:r>
                      <a:rPr lang="fr-FR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𝟎𝟒</m:t>
                    </m:r>
                  </m:oMath>
                </a14:m>
                <a:r>
                  <a:rPr lang="fr-FR" sz="2400" b="1" dirty="0">
                    <a:solidFill>
                      <a:srgbClr val="FF0000"/>
                    </a:solidFill>
                  </a:rPr>
                  <a:t> </a:t>
                </a:r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est l’inverse de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𝟐𝟓</m:t>
                    </m:r>
                  </m:oMath>
                </a14:m>
                <a:endParaRPr lang="fr-F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6928" y="5020255"/>
                <a:ext cx="4331650" cy="461665"/>
              </a:xfrm>
              <a:prstGeom prst="rect">
                <a:avLst/>
              </a:prstGeom>
              <a:blipFill rotWithShape="0">
                <a:blip r:embed="rId10"/>
                <a:stretch>
                  <a:fillRect l="-2254" t="-10667" b="-30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/>
              <p:cNvSpPr txBox="1"/>
              <p:nvPr/>
            </p:nvSpPr>
            <p:spPr>
              <a:xfrm>
                <a:off x="2660173" y="3197661"/>
                <a:ext cx="61993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fr-FR" sz="24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173" y="3197661"/>
                <a:ext cx="619939" cy="461665"/>
              </a:xfrm>
              <a:prstGeom prst="rect">
                <a:avLst/>
              </a:prstGeom>
              <a:blipFill rotWithShape="0">
                <a:blip r:embed="rId11"/>
                <a:stretch>
                  <a:fillRect l="-196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9946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9" grpId="0"/>
      <p:bldP spid="20" grpId="0"/>
      <p:bldP spid="24" grpId="0"/>
      <p:bldP spid="25" grpId="0"/>
      <p:bldP spid="26" grpId="0"/>
      <p:bldP spid="27" grpId="0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841134" cy="766920"/>
          </a:xfrm>
        </p:spPr>
        <p:txBody>
          <a:bodyPr/>
          <a:lstStyle/>
          <a:p>
            <a:r>
              <a:rPr lang="fr-FR" dirty="0" smtClean="0"/>
              <a:t>II. Inverse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518787" y="985411"/>
                <a:ext cx="8596668" cy="1050953"/>
              </a:xfrm>
            </p:spPr>
            <p:txBody>
              <a:bodyPr>
                <a:normAutofit/>
              </a:bodyPr>
              <a:lstStyle/>
              <a:p>
                <a:r>
                  <a:rPr lang="fr-FR" u="sng" dirty="0" smtClean="0"/>
                  <a:t>Propriété:</a:t>
                </a:r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L’</a:t>
                </a:r>
                <a:r>
                  <a:rPr lang="fr-FR" b="1" dirty="0" smtClean="0">
                    <a:solidFill>
                      <a:schemeClr val="accent1"/>
                    </a:solidFill>
                  </a:rPr>
                  <a:t>inverse</a:t>
                </a:r>
                <a:r>
                  <a:rPr lang="fr-FR" dirty="0" smtClean="0"/>
                  <a:t> d’un nombre relatif non nul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fr-FR" dirty="0" smtClean="0"/>
                  <a:t> est le nombre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endParaRPr lang="fr-FR" dirty="0" smtClean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8787" y="985411"/>
                <a:ext cx="8596668" cy="1050953"/>
              </a:xfrm>
              <a:blipFill rotWithShape="0">
                <a:blip r:embed="rId2"/>
                <a:stretch>
                  <a:fillRect l="-142" t="-40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22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Content Placeholder 6"/>
          <p:cNvSpPr txBox="1">
            <a:spLocks/>
          </p:cNvSpPr>
          <p:nvPr/>
        </p:nvSpPr>
        <p:spPr>
          <a:xfrm>
            <a:off x="518787" y="2619742"/>
            <a:ext cx="1763177" cy="491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u="sng" dirty="0" smtClean="0"/>
              <a:t>Exemple:</a:t>
            </a:r>
            <a:endParaRPr lang="fr-FR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1335983" y="3298083"/>
                <a:ext cx="27010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L’inverse de </a:t>
                </a:r>
                <a14:m>
                  <m:oMath xmlns:m="http://schemas.openxmlformats.org/officeDocument/2006/math">
                    <m:r>
                      <a:rPr lang="fr-FR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 est</a:t>
                </a:r>
                <a:endParaRPr lang="fr-F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5983" y="3298083"/>
                <a:ext cx="2701037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3386" t="-10526" b="-2894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3966522" y="3135826"/>
                <a:ext cx="619939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fr-FR" sz="24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6522" y="3135826"/>
                <a:ext cx="619939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1335982" y="4276038"/>
                <a:ext cx="29641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L’inverse de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𝟕</m:t>
                    </m:r>
                  </m:oMath>
                </a14:m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 est</a:t>
                </a:r>
                <a:endParaRPr lang="fr-F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5982" y="4276038"/>
                <a:ext cx="2964169" cy="461665"/>
              </a:xfrm>
              <a:prstGeom prst="rect">
                <a:avLst/>
              </a:prstGeom>
              <a:blipFill rotWithShape="0">
                <a:blip r:embed="rId6"/>
                <a:stretch>
                  <a:fillRect l="-3086" t="-10526" b="-2894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ZoneTexte 28"/>
              <p:cNvSpPr txBox="1"/>
              <p:nvPr/>
            </p:nvSpPr>
            <p:spPr>
              <a:xfrm>
                <a:off x="4276491" y="4113781"/>
                <a:ext cx="619939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fr-FR" sz="24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6491" y="4113781"/>
                <a:ext cx="619939" cy="78617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ZoneTexte 30"/>
              <p:cNvSpPr txBox="1"/>
              <p:nvPr/>
            </p:nvSpPr>
            <p:spPr>
              <a:xfrm>
                <a:off x="4896430" y="4113780"/>
                <a:ext cx="619939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fr-FR" sz="24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6430" y="4113780"/>
                <a:ext cx="619939" cy="786177"/>
              </a:xfrm>
              <a:prstGeom prst="rect">
                <a:avLst/>
              </a:prstGeom>
              <a:blipFill rotWithShape="0">
                <a:blip r:embed="rId8"/>
                <a:stretch>
                  <a:fillRect r="-4019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5333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6" grpId="0"/>
      <p:bldP spid="18" grpId="0"/>
      <p:bldP spid="29" grpId="0"/>
      <p:bldP spid="3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841134" cy="766920"/>
          </a:xfrm>
        </p:spPr>
        <p:txBody>
          <a:bodyPr/>
          <a:lstStyle/>
          <a:p>
            <a:r>
              <a:rPr lang="fr-FR" dirty="0" smtClean="0"/>
              <a:t>II. Inverse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518787" y="985411"/>
                <a:ext cx="7035310" cy="144255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fr-FR" sz="1900" u="sng" dirty="0" smtClean="0"/>
                  <a:t>Propriété:</a:t>
                </a:r>
                <a:r>
                  <a:rPr lang="fr-FR" sz="1900" dirty="0" smtClean="0"/>
                  <a:t/>
                </a:r>
                <a:br>
                  <a:rPr lang="fr-FR" sz="1900" dirty="0" smtClean="0"/>
                </a:br>
                <a14:m>
                  <m:oMath xmlns:m="http://schemas.openxmlformats.org/officeDocument/2006/math">
                    <m:r>
                      <a:rPr lang="en-US" sz="21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fr-FR" sz="1900" dirty="0" smtClean="0"/>
                  <a:t> et </a:t>
                </a:r>
                <a14:m>
                  <m:oMath xmlns:m="http://schemas.openxmlformats.org/officeDocument/2006/math">
                    <m:r>
                      <a:rPr lang="en-US" sz="21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fr-FR" sz="1900" dirty="0"/>
                  <a:t> </a:t>
                </a:r>
                <a:r>
                  <a:rPr lang="fr-FR" sz="1900" dirty="0" smtClean="0"/>
                  <a:t>désignent </a:t>
                </a:r>
                <a:r>
                  <a:rPr lang="fr-FR" sz="1900" dirty="0"/>
                  <a:t>des nombres relatifs </a:t>
                </a:r>
                <a:r>
                  <a:rPr lang="fr-FR" sz="1900" dirty="0" smtClean="0"/>
                  <a:t>non nuls,</a:t>
                </a:r>
              </a:p>
              <a:p>
                <a:pPr marL="0" indent="0">
                  <a:buNone/>
                </a:pPr>
                <a:r>
                  <a:rPr lang="fr-FR" sz="1900" dirty="0" smtClean="0"/>
                  <a:t>L’</a:t>
                </a:r>
                <a:r>
                  <a:rPr lang="fr-FR" sz="1900" b="1" dirty="0" smtClean="0">
                    <a:solidFill>
                      <a:schemeClr val="accent1"/>
                    </a:solidFill>
                  </a:rPr>
                  <a:t>inverse</a:t>
                </a:r>
                <a:r>
                  <a:rPr lang="fr-FR" sz="1900" dirty="0" smtClean="0"/>
                  <a:t> de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fr-FR" sz="1900" dirty="0" smtClean="0"/>
                  <a:t> est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endParaRPr lang="fr-FR" b="1" dirty="0" smtClean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8787" y="985411"/>
                <a:ext cx="7035310" cy="1442553"/>
              </a:xfrm>
              <a:blipFill rotWithShape="0">
                <a:blip r:embed="rId2"/>
                <a:stretch>
                  <a:fillRect l="-780" t="-42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22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Content Placeholder 6"/>
          <p:cNvSpPr txBox="1">
            <a:spLocks/>
          </p:cNvSpPr>
          <p:nvPr/>
        </p:nvSpPr>
        <p:spPr>
          <a:xfrm>
            <a:off x="518787" y="2619742"/>
            <a:ext cx="1763177" cy="491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u="sng" dirty="0" smtClean="0"/>
              <a:t>Exemple:</a:t>
            </a:r>
            <a:endParaRPr lang="fr-FR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ZoneTexte 31"/>
              <p:cNvSpPr txBox="1"/>
              <p:nvPr/>
            </p:nvSpPr>
            <p:spPr>
              <a:xfrm>
                <a:off x="1337035" y="3125840"/>
                <a:ext cx="2964169" cy="801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L’inverse de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bg2">
                                <a:lumMod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 est</a:t>
                </a:r>
                <a:endParaRPr lang="fr-F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ZoneText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035" y="3125840"/>
                <a:ext cx="2964169" cy="801310"/>
              </a:xfrm>
              <a:prstGeom prst="rect">
                <a:avLst/>
              </a:prstGeom>
              <a:blipFill rotWithShape="0">
                <a:blip r:embed="rId4"/>
                <a:stretch>
                  <a:fillRect l="-308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ZoneTexte 32"/>
              <p:cNvSpPr txBox="1"/>
              <p:nvPr/>
            </p:nvSpPr>
            <p:spPr>
              <a:xfrm>
                <a:off x="3929736" y="3155075"/>
                <a:ext cx="619939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fr-FR" sz="24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33" name="ZoneText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9736" y="3155075"/>
                <a:ext cx="619939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ZoneTexte 18"/>
              <p:cNvSpPr txBox="1"/>
              <p:nvPr/>
            </p:nvSpPr>
            <p:spPr>
              <a:xfrm>
                <a:off x="1337035" y="4130857"/>
                <a:ext cx="3663333" cy="7990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L’inverse de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chemeClr val="bg2">
                                <a:lumMod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𝟒𝟏</m:t>
                        </m:r>
                      </m:den>
                    </m:f>
                  </m:oMath>
                </a14:m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 est</a:t>
                </a:r>
                <a:endParaRPr lang="fr-F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7035" y="4130857"/>
                <a:ext cx="3663333" cy="799001"/>
              </a:xfrm>
              <a:prstGeom prst="rect">
                <a:avLst/>
              </a:prstGeom>
              <a:blipFill rotWithShape="0">
                <a:blip r:embed="rId6"/>
                <a:stretch>
                  <a:fillRect l="-249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4549675" y="4137268"/>
                <a:ext cx="619939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fr-FR" sz="24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9675" y="4137268"/>
                <a:ext cx="619939" cy="786177"/>
              </a:xfrm>
              <a:prstGeom prst="rect">
                <a:avLst/>
              </a:prstGeom>
              <a:blipFill rotWithShape="0">
                <a:blip r:embed="rId7"/>
                <a:stretch>
                  <a:fillRect r="-1960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024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19" grpId="0"/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841134" cy="766920"/>
          </a:xfrm>
        </p:spPr>
        <p:txBody>
          <a:bodyPr/>
          <a:lstStyle/>
          <a:p>
            <a:r>
              <a:rPr lang="fr-FR" dirty="0" smtClean="0"/>
              <a:t>III. Division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18787" y="985411"/>
            <a:ext cx="8596668" cy="1050953"/>
          </a:xfrm>
        </p:spPr>
        <p:txBody>
          <a:bodyPr>
            <a:normAutofit/>
          </a:bodyPr>
          <a:lstStyle/>
          <a:p>
            <a:r>
              <a:rPr lang="fr-FR" u="sng" dirty="0" smtClean="0"/>
              <a:t>Propriété: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>
                <a:solidFill>
                  <a:srgbClr val="FF0000"/>
                </a:solidFill>
              </a:rPr>
              <a:t>Diviser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par un nombre relatif différent de 0 revient à </a:t>
            </a:r>
            <a:br>
              <a:rPr lang="fr-FR" dirty="0" smtClean="0"/>
            </a:br>
            <a:r>
              <a:rPr lang="fr-FR" b="1" dirty="0" smtClean="0">
                <a:solidFill>
                  <a:srgbClr val="0070C0"/>
                </a:solidFill>
              </a:rPr>
              <a:t>multiplier par son inverse</a:t>
            </a:r>
            <a:r>
              <a:rPr lang="fr-FR" dirty="0" smtClean="0"/>
              <a:t>.</a:t>
            </a:r>
            <a:endParaRPr lang="fr-FR" dirty="0" smtClean="0"/>
          </a:p>
        </p:txBody>
      </p:sp>
      <p:grpSp>
        <p:nvGrpSpPr>
          <p:cNvPr id="21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22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Content Placeholder 6"/>
          <p:cNvSpPr txBox="1">
            <a:spLocks/>
          </p:cNvSpPr>
          <p:nvPr/>
        </p:nvSpPr>
        <p:spPr>
          <a:xfrm>
            <a:off x="518787" y="2619742"/>
            <a:ext cx="1763177" cy="491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u="sng" dirty="0" smtClean="0"/>
              <a:t>Exemple:</a:t>
            </a:r>
            <a:endParaRPr lang="fr-FR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ZoneTexte 17"/>
              <p:cNvSpPr txBox="1"/>
              <p:nvPr/>
            </p:nvSpPr>
            <p:spPr>
              <a:xfrm>
                <a:off x="1559546" y="3015788"/>
                <a:ext cx="144483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en-US" sz="2400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9546" y="3015788"/>
                <a:ext cx="1444836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ZoneTexte 30"/>
              <p:cNvSpPr txBox="1"/>
              <p:nvPr/>
            </p:nvSpPr>
            <p:spPr>
              <a:xfrm>
                <a:off x="2603179" y="3015788"/>
                <a:ext cx="144483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fr-FR" sz="2400" b="1" dirty="0"/>
              </a:p>
            </p:txBody>
          </p:sp>
        </mc:Choice>
        <mc:Fallback>
          <p:sp>
            <p:nvSpPr>
              <p:cNvPr id="31" name="ZoneText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3179" y="3015788"/>
                <a:ext cx="1444836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ZoneTexte 18"/>
              <p:cNvSpPr txBox="1"/>
              <p:nvPr/>
            </p:nvSpPr>
            <p:spPr>
              <a:xfrm>
                <a:off x="1559546" y="4388300"/>
                <a:ext cx="144483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9546" y="4388300"/>
                <a:ext cx="1444836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ZoneTexte 19"/>
              <p:cNvSpPr txBox="1"/>
              <p:nvPr/>
            </p:nvSpPr>
            <p:spPr>
              <a:xfrm>
                <a:off x="2603179" y="4404431"/>
                <a:ext cx="144483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fr-FR" sz="2400" b="1" dirty="0"/>
              </a:p>
            </p:txBody>
          </p:sp>
        </mc:Choice>
        <mc:Fallback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3179" y="4404431"/>
                <a:ext cx="1444836" cy="7861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ZoneTexte 23"/>
              <p:cNvSpPr txBox="1"/>
              <p:nvPr/>
            </p:nvSpPr>
            <p:spPr>
              <a:xfrm>
                <a:off x="3437773" y="3015788"/>
                <a:ext cx="1444836" cy="818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fr-FR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fr-FR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fr-FR" sz="2400" b="1" dirty="0"/>
              </a:p>
            </p:txBody>
          </p:sp>
        </mc:Choice>
        <mc:Fallback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7773" y="3015788"/>
                <a:ext cx="1444836" cy="81804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ZoneTexte 24"/>
              <p:cNvSpPr txBox="1"/>
              <p:nvPr/>
            </p:nvSpPr>
            <p:spPr>
              <a:xfrm>
                <a:off x="4593582" y="3015788"/>
                <a:ext cx="1444836" cy="818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𝟏𝟖</m:t>
                          </m:r>
                        </m:den>
                      </m:f>
                    </m:oMath>
                  </m:oMathPara>
                </a14:m>
                <a:endParaRPr lang="fr-FR" sz="2400" b="1" dirty="0"/>
              </a:p>
            </p:txBody>
          </p:sp>
        </mc:Choice>
        <mc:Fallback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3582" y="3015788"/>
                <a:ext cx="1444836" cy="81804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ZoneTexte 25"/>
              <p:cNvSpPr txBox="1"/>
              <p:nvPr/>
            </p:nvSpPr>
            <p:spPr>
              <a:xfrm>
                <a:off x="3388761" y="4389040"/>
                <a:ext cx="144483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fr-FR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fr-FR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fr-FR" sz="2400" b="1" dirty="0"/>
              </a:p>
            </p:txBody>
          </p:sp>
        </mc:Choice>
        <mc:Fallback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8761" y="4389040"/>
                <a:ext cx="1444836" cy="7861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ZoneTexte 26"/>
              <p:cNvSpPr txBox="1"/>
              <p:nvPr/>
            </p:nvSpPr>
            <p:spPr>
              <a:xfrm>
                <a:off x="4495558" y="4388300"/>
                <a:ext cx="1444836" cy="7863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𝟑𝟓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fr-FR" sz="2400" b="1" dirty="0"/>
              </a:p>
            </p:txBody>
          </p:sp>
        </mc:Choice>
        <mc:Fallback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558" y="4388300"/>
                <a:ext cx="1444836" cy="786369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2519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1" grpId="0"/>
      <p:bldP spid="19" grpId="0"/>
      <p:bldP spid="20" grpId="0"/>
      <p:bldP spid="24" grpId="0"/>
      <p:bldP spid="25" grpId="0"/>
      <p:bldP spid="26" grpId="0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/>
              <a:t>Chapitre </a:t>
            </a:r>
            <a:r>
              <a:rPr lang="fr-FR" dirty="0" smtClean="0"/>
              <a:t>9: Nombres </a:t>
            </a:r>
            <a:r>
              <a:rPr lang="fr-FR" dirty="0"/>
              <a:t>Rationnels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2108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644714" cy="766920"/>
          </a:xfrm>
        </p:spPr>
        <p:txBody>
          <a:bodyPr>
            <a:normAutofit/>
          </a:bodyPr>
          <a:lstStyle/>
          <a:p>
            <a:r>
              <a:rPr lang="fr-FR" dirty="0" smtClean="0"/>
              <a:t>Exercices </a:t>
            </a:r>
            <a:r>
              <a:rPr lang="fr-FR" dirty="0" smtClean="0"/>
              <a:t>page </a:t>
            </a:r>
            <a:r>
              <a:rPr lang="fr-FR" dirty="0" smtClean="0"/>
              <a:t>88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861" y="1334531"/>
            <a:ext cx="4946400" cy="3605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58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644714" cy="766920"/>
          </a:xfrm>
        </p:spPr>
        <p:txBody>
          <a:bodyPr>
            <a:normAutofit/>
          </a:bodyPr>
          <a:lstStyle/>
          <a:p>
            <a:r>
              <a:rPr lang="fr-FR" dirty="0" smtClean="0"/>
              <a:t>Exercices </a:t>
            </a:r>
            <a:r>
              <a:rPr lang="fr-FR" dirty="0" smtClean="0"/>
              <a:t>84 page 92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59" y="968718"/>
            <a:ext cx="5676050" cy="379275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3760" y="1638686"/>
            <a:ext cx="4663063" cy="215071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80859" y="2166551"/>
            <a:ext cx="2717714" cy="313038"/>
          </a:xfrm>
          <a:prstGeom prst="rect">
            <a:avLst/>
          </a:prstGeom>
          <a:solidFill>
            <a:srgbClr val="E80000">
              <a:alpha val="5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467474" y="1729945"/>
            <a:ext cx="4505325" cy="1482811"/>
          </a:xfrm>
          <a:prstGeom prst="rect">
            <a:avLst/>
          </a:prstGeom>
          <a:solidFill>
            <a:srgbClr val="E80000">
              <a:alpha val="5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/>
              <p:cNvSpPr txBox="1"/>
              <p:nvPr/>
            </p:nvSpPr>
            <p:spPr>
              <a:xfrm>
                <a:off x="6639697" y="383460"/>
                <a:ext cx="634313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9697" y="383460"/>
                <a:ext cx="634313" cy="89896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972065" y="2714045"/>
            <a:ext cx="370703" cy="605804"/>
          </a:xfrm>
          <a:prstGeom prst="rect">
            <a:avLst/>
          </a:prstGeom>
          <a:solidFill>
            <a:schemeClr val="accent2">
              <a:alpha val="50196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6467474" y="1729944"/>
            <a:ext cx="2503531" cy="1482811"/>
          </a:xfrm>
          <a:prstGeom prst="rect">
            <a:avLst/>
          </a:prstGeom>
          <a:solidFill>
            <a:schemeClr val="accent2">
              <a:alpha val="50196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ZoneTexte 10"/>
              <p:cNvSpPr txBox="1"/>
              <p:nvPr/>
            </p:nvSpPr>
            <p:spPr>
              <a:xfrm>
                <a:off x="7512910" y="383460"/>
                <a:ext cx="634313" cy="944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</p:txBody>
          </p:sp>
        </mc:Choice>
        <mc:Fallback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2910" y="383460"/>
                <a:ext cx="634313" cy="94416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873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 animBg="1"/>
      <p:bldP spid="10" grpId="0" animBg="1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644714" cy="766920"/>
          </a:xfrm>
        </p:spPr>
        <p:txBody>
          <a:bodyPr>
            <a:normAutofit/>
          </a:bodyPr>
          <a:lstStyle/>
          <a:p>
            <a:r>
              <a:rPr lang="fr-FR" dirty="0" smtClean="0"/>
              <a:t>Exercices 91, 92 page 93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949" y="941687"/>
            <a:ext cx="4723370" cy="425103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4410" y="941687"/>
            <a:ext cx="4861741" cy="190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44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fr-FR" dirty="0" smtClean="0"/>
              <a:t>Rappels…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/>
              <p:cNvSpPr txBox="1"/>
              <p:nvPr/>
            </p:nvSpPr>
            <p:spPr>
              <a:xfrm>
                <a:off x="820428" y="1268947"/>
                <a:ext cx="1806861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428" y="1268947"/>
                <a:ext cx="1806861" cy="90178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2071923" y="1312763"/>
                <a:ext cx="3156899" cy="1332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8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8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fr-FR" sz="2800" b="1" dirty="0"/>
              </a:p>
              <a:p>
                <a:endParaRPr lang="fr-FR" sz="2800" b="1" dirty="0"/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1923" y="1312763"/>
                <a:ext cx="3156899" cy="133267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4261246" y="1305898"/>
                <a:ext cx="2590315" cy="1332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fr-FR" sz="2800" b="1" dirty="0"/>
              </a:p>
              <a:p>
                <a:endParaRPr lang="fr-FR" sz="2800" b="1" dirty="0"/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1246" y="1305898"/>
                <a:ext cx="2590315" cy="133267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5813466" y="1305898"/>
                <a:ext cx="1496127" cy="1332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fr-FR" sz="2800" b="1" dirty="0"/>
              </a:p>
              <a:p>
                <a:endParaRPr lang="fr-FR" sz="2800" b="1" dirty="0"/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3466" y="1305898"/>
                <a:ext cx="1496127" cy="133267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861379" y="2988786"/>
                <a:ext cx="1210544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379" y="2988786"/>
                <a:ext cx="1210544" cy="90178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1917376" y="2988786"/>
                <a:ext cx="3156899" cy="13414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8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8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800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800" b="1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fr-FR" sz="2800" b="1" dirty="0"/>
              </a:p>
              <a:p>
                <a:endParaRPr lang="fr-FR" sz="2800" b="1" dirty="0"/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376" y="2988786"/>
                <a:ext cx="3156899" cy="134145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4581799" y="2989960"/>
                <a:ext cx="1949208" cy="13414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𝟐𝟎</m:t>
                          </m:r>
                        </m:den>
                      </m:f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𝟐𝟎</m:t>
                          </m:r>
                        </m:den>
                      </m:f>
                    </m:oMath>
                  </m:oMathPara>
                </a14:m>
                <a:endParaRPr lang="fr-FR" sz="2800" b="1" dirty="0"/>
              </a:p>
              <a:p>
                <a:endParaRPr lang="fr-FR" sz="2800" b="1" dirty="0"/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799" y="2989960"/>
                <a:ext cx="1949208" cy="134145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6379750" y="2983095"/>
                <a:ext cx="1463485" cy="1178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𝟐𝟎</m:t>
                          </m:r>
                        </m:den>
                      </m:f>
                    </m:oMath>
                  </m:oMathPara>
                </a14:m>
                <a:endParaRPr lang="fr-FR" b="1" dirty="0"/>
              </a:p>
              <a:p>
                <a:endParaRPr lang="fr-FR" b="1" dirty="0"/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9750" y="2983095"/>
                <a:ext cx="1463485" cy="1178784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372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13" grpId="0"/>
      <p:bldP spid="14" grpId="0"/>
      <p:bldP spid="15" grpId="0"/>
      <p:bldP spid="24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841134" cy="766920"/>
          </a:xfrm>
        </p:spPr>
        <p:txBody>
          <a:bodyPr/>
          <a:lstStyle/>
          <a:p>
            <a:r>
              <a:rPr lang="fr-FR" dirty="0" smtClean="0"/>
              <a:t>I. Multiplication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18787" y="985411"/>
            <a:ext cx="8596668" cy="1050953"/>
          </a:xfrm>
        </p:spPr>
        <p:txBody>
          <a:bodyPr>
            <a:normAutofit/>
          </a:bodyPr>
          <a:lstStyle/>
          <a:p>
            <a:r>
              <a:rPr lang="fr-FR" u="sng" dirty="0" smtClean="0"/>
              <a:t>R</a:t>
            </a:r>
            <a:r>
              <a:rPr lang="en-US" u="sng" dirty="0" err="1" smtClean="0"/>
              <a:t>ègle</a:t>
            </a:r>
            <a:r>
              <a:rPr lang="fr-FR" u="sng" dirty="0" smtClean="0"/>
              <a:t>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Pour multiplier </a:t>
            </a:r>
            <a:r>
              <a:rPr lang="fr-FR" b="1" dirty="0" smtClean="0">
                <a:solidFill>
                  <a:schemeClr val="accent2"/>
                </a:solidFill>
              </a:rPr>
              <a:t>deux</a:t>
            </a:r>
            <a:r>
              <a:rPr lang="fr-FR" dirty="0" smtClean="0"/>
              <a:t> </a:t>
            </a:r>
            <a:r>
              <a:rPr lang="fr-FR" b="1" dirty="0" smtClean="0">
                <a:solidFill>
                  <a:schemeClr val="accent2"/>
                </a:solidFill>
              </a:rPr>
              <a:t>nombres rationnels </a:t>
            </a:r>
            <a:r>
              <a:rPr lang="fr-FR" dirty="0" smtClean="0"/>
              <a:t>on multiplie les </a:t>
            </a:r>
            <a:r>
              <a:rPr lang="fr-FR" b="1" dirty="0" smtClean="0">
                <a:solidFill>
                  <a:srgbClr val="0070C0"/>
                </a:solidFill>
              </a:rPr>
              <a:t>numérateurs</a:t>
            </a:r>
            <a:r>
              <a:rPr lang="fr-FR" dirty="0" smtClean="0"/>
              <a:t> et on multiplie les </a:t>
            </a:r>
            <a:r>
              <a:rPr lang="fr-FR" b="1" dirty="0" smtClean="0">
                <a:solidFill>
                  <a:srgbClr val="FF0000"/>
                </a:solidFill>
              </a:rPr>
              <a:t>dénominateurs</a:t>
            </a:r>
            <a:r>
              <a:rPr lang="fr-FR" dirty="0"/>
              <a:t>.</a:t>
            </a:r>
            <a:endParaRPr lang="fr-FR" dirty="0" smtClean="0"/>
          </a:p>
        </p:txBody>
      </p:sp>
      <p:grpSp>
        <p:nvGrpSpPr>
          <p:cNvPr id="21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22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3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831521" y="2254855"/>
                <a:ext cx="8801877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fr-FR" sz="2000" dirty="0"/>
                  <a:t>,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fr-FR" sz="2000" dirty="0"/>
                  <a:t>,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</m:t>
                    </m:r>
                  </m:oMath>
                </a14:m>
                <a:r>
                  <a:rPr lang="fr-FR" sz="2000" dirty="0"/>
                  <a:t> et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rgbClr val="FFC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𝒅</m:t>
                    </m:r>
                    <m:r>
                      <a:rPr lang="en-US" sz="20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000" dirty="0"/>
                  <a:t>désignant des nombres relatifs 	(avec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fr-FR" sz="2000" b="1" dirty="0"/>
                  <a:t> ≠ 0 </a:t>
                </a:r>
                <a:r>
                  <a:rPr lang="fr-FR" sz="2000" dirty="0"/>
                  <a:t>et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rgbClr val="FFC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𝒅</m:t>
                    </m:r>
                  </m:oMath>
                </a14:m>
                <a:r>
                  <a:rPr lang="fr-FR" sz="2000" b="1" dirty="0"/>
                  <a:t> ≠ 0</a:t>
                </a:r>
                <a:r>
                  <a:rPr lang="fr-FR" sz="2000" dirty="0"/>
                  <a:t>)</a:t>
                </a:r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521" y="2254855"/>
                <a:ext cx="8801877" cy="677108"/>
              </a:xfrm>
              <a:prstGeom prst="rect">
                <a:avLst/>
              </a:prstGeom>
              <a:blipFill rotWithShape="0">
                <a:blip r:embed="rId3"/>
                <a:stretch>
                  <a:fillRect t="-630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/>
              <p:cNvSpPr txBox="1"/>
              <p:nvPr/>
            </p:nvSpPr>
            <p:spPr>
              <a:xfrm>
                <a:off x="2331076" y="2990323"/>
                <a:ext cx="1444836" cy="836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fr-FR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fr-FR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fr-FR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8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lang="fr-FR" sz="28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</m:den>
                      </m:f>
                      <m:r>
                        <a:rPr lang="fr-FR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5" name="ZoneText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1076" y="2990323"/>
                <a:ext cx="1444836" cy="83631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3787623" y="2985677"/>
                <a:ext cx="1444836" cy="858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8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fr-FR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fr-FR" sz="2800" b="1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lang="fr-FR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fr-FR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fr-FR" sz="2800" b="1" i="1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</m:den>
                      </m:f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23" y="2985677"/>
                <a:ext cx="1444836" cy="85824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Content Placeholder 6"/>
          <p:cNvSpPr txBox="1">
            <a:spLocks/>
          </p:cNvSpPr>
          <p:nvPr/>
        </p:nvSpPr>
        <p:spPr>
          <a:xfrm>
            <a:off x="567899" y="4131520"/>
            <a:ext cx="1763177" cy="491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u="sng" dirty="0" smtClean="0"/>
              <a:t>Exemple:</a:t>
            </a:r>
            <a:endParaRPr lang="fr-FR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1244445" y="4874382"/>
                <a:ext cx="1444836" cy="7862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fr-F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fr-FR" sz="24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445" y="4874382"/>
                <a:ext cx="1444836" cy="78624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ZoneTexte 18"/>
              <p:cNvSpPr txBox="1"/>
              <p:nvPr/>
            </p:nvSpPr>
            <p:spPr>
              <a:xfrm>
                <a:off x="2396298" y="4883743"/>
                <a:ext cx="1444836" cy="7937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fr-F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fr-FR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fr-F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fr-F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fr-FR" sz="24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6298" y="4883743"/>
                <a:ext cx="1444836" cy="79374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3292608" y="4895286"/>
                <a:ext cx="1444836" cy="7917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</m:num>
                        <m:den>
                          <m:r>
                            <a:rPr lang="fr-FR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𝟏𝟒</m:t>
                          </m:r>
                        </m:den>
                      </m:f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2608" y="4895286"/>
                <a:ext cx="1444836" cy="79175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5633754" y="4900800"/>
                <a:ext cx="1444836" cy="7862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num>
                        <m:den>
                          <m:r>
                            <a:rPr lang="fr-F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fr-FR" sz="24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3754" y="4900800"/>
                <a:ext cx="1444836" cy="786241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6955419" y="4895286"/>
                <a:ext cx="1444836" cy="7937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  <m:r>
                            <a:rPr lang="fr-F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fr-FR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fr-F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fr-FR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fr-FR" sz="2400" b="1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419" y="4895286"/>
                <a:ext cx="1444836" cy="79374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7974900" y="4883743"/>
                <a:ext cx="1444836" cy="7917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num>
                        <m:den>
                          <m:r>
                            <a:rPr lang="fr-FR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4900" y="4883743"/>
                <a:ext cx="1444836" cy="79175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Connecteur droit 7"/>
          <p:cNvCxnSpPr/>
          <p:nvPr/>
        </p:nvCxnSpPr>
        <p:spPr>
          <a:xfrm flipH="1" flipV="1">
            <a:off x="7078930" y="5440886"/>
            <a:ext cx="331973" cy="142416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6883707" y="5675498"/>
                <a:ext cx="7224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fr-F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3707" y="5675498"/>
                <a:ext cx="722418" cy="36933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Connecteur droit 27"/>
          <p:cNvCxnSpPr/>
          <p:nvPr/>
        </p:nvCxnSpPr>
        <p:spPr>
          <a:xfrm flipH="1" flipV="1">
            <a:off x="7274152" y="5791231"/>
            <a:ext cx="331973" cy="142416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H="1" flipV="1">
            <a:off x="7710732" y="5031377"/>
            <a:ext cx="331973" cy="142416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776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/>
      <p:bldP spid="18" grpId="0"/>
      <p:bldP spid="19" grpId="0"/>
      <p:bldP spid="20" grpId="0"/>
      <p:bldP spid="24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841134" cy="766920"/>
          </a:xfrm>
        </p:spPr>
        <p:txBody>
          <a:bodyPr/>
          <a:lstStyle/>
          <a:p>
            <a:r>
              <a:rPr lang="fr-FR" dirty="0" smtClean="0"/>
              <a:t>Exercices page 87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039" y="930875"/>
            <a:ext cx="7949388" cy="366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50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841134" cy="766920"/>
          </a:xfrm>
        </p:spPr>
        <p:txBody>
          <a:bodyPr/>
          <a:lstStyle/>
          <a:p>
            <a:r>
              <a:rPr lang="fr-FR" dirty="0" smtClean="0"/>
              <a:t>Petite réflexion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662272" y="1335462"/>
            <a:ext cx="2552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Le </a:t>
            </a:r>
            <a:r>
              <a:rPr lang="fr-FR" sz="2400" b="1" i="0" dirty="0" smtClean="0">
                <a:solidFill>
                  <a:srgbClr val="0070C0"/>
                </a:solidFill>
                <a:latin typeface="+mj-lt"/>
              </a:rPr>
              <a:t>double</a:t>
            </a:r>
            <a:r>
              <a:rPr lang="fr-FR" sz="2400" i="0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 </a:t>
            </a:r>
            <a:r>
              <a:rPr lang="fr-FR" sz="2400" b="1" i="0" dirty="0" smtClean="0">
                <a:solidFill>
                  <a:schemeClr val="accent1"/>
                </a:solidFill>
                <a:latin typeface="+mj-lt"/>
              </a:rPr>
              <a:t>74</a:t>
            </a:r>
            <a:endParaRPr lang="fr-FR" sz="2400" b="1" dirty="0">
              <a:solidFill>
                <a:schemeClr val="accent1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960010" y="1302456"/>
            <a:ext cx="2862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Le </a:t>
            </a:r>
            <a:r>
              <a:rPr lang="fr-FR" sz="2400" b="1" i="0" dirty="0" smtClean="0">
                <a:solidFill>
                  <a:srgbClr val="0070C0"/>
                </a:solidFill>
                <a:latin typeface="+mj-lt"/>
              </a:rPr>
              <a:t>double</a:t>
            </a:r>
            <a:r>
              <a:rPr lang="fr-FR" sz="2400" i="0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 </a:t>
            </a:r>
            <a:r>
              <a:rPr lang="fr-FR" sz="2400" b="1" i="0" dirty="0" smtClean="0">
                <a:solidFill>
                  <a:schemeClr val="accent1"/>
                </a:solidFill>
                <a:latin typeface="+mj-lt"/>
              </a:rPr>
              <a:t>6,7</a:t>
            </a:r>
            <a:endParaRPr lang="fr-FR" sz="2400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4009294" y="3264285"/>
                <a:ext cx="2552078" cy="629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Le </a:t>
                </a:r>
                <a:r>
                  <a:rPr lang="fr-FR" sz="2400" b="1" i="0" dirty="0" smtClean="0">
                    <a:solidFill>
                      <a:srgbClr val="0070C0"/>
                    </a:solidFill>
                    <a:latin typeface="+mj-lt"/>
                  </a:rPr>
                  <a:t>double</a:t>
                </a:r>
                <a:r>
                  <a:rPr lang="fr-FR" sz="2400" i="0" dirty="0" smtClean="0">
                    <a:solidFill>
                      <a:srgbClr val="0070C0"/>
                    </a:solidFill>
                    <a:latin typeface="+mj-lt"/>
                  </a:rPr>
                  <a:t> </a:t>
                </a:r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de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fr-FR" sz="24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 </a:t>
                </a:r>
                <a:endParaRPr lang="fr-FR" sz="2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9294" y="3264285"/>
                <a:ext cx="2552078" cy="629916"/>
              </a:xfrm>
              <a:prstGeom prst="rect">
                <a:avLst/>
              </a:prstGeom>
              <a:blipFill rotWithShape="0">
                <a:blip r:embed="rId2"/>
                <a:stretch>
                  <a:fillRect l="-3828" b="-673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2283598" y="1904004"/>
                <a:ext cx="14448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𝟕𝟒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3598" y="1904004"/>
                <a:ext cx="1444836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126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6561372" y="1904003"/>
                <a:ext cx="14448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1372" y="1904003"/>
                <a:ext cx="1444836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84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4650194" y="3815182"/>
                <a:ext cx="1444836" cy="7917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0194" y="3815182"/>
                <a:ext cx="1444836" cy="79175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315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9" grpId="0"/>
      <p:bldP spid="20" grpId="0"/>
      <p:bldP spid="24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841134" cy="766920"/>
          </a:xfrm>
        </p:spPr>
        <p:txBody>
          <a:bodyPr/>
          <a:lstStyle/>
          <a:p>
            <a:r>
              <a:rPr lang="fr-FR" dirty="0" smtClean="0"/>
              <a:t>Petite réflexion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662272" y="1335462"/>
            <a:ext cx="2552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Le </a:t>
            </a:r>
            <a:r>
              <a:rPr lang="fr-FR" sz="2400" b="1" i="0" dirty="0" smtClean="0">
                <a:solidFill>
                  <a:srgbClr val="0070C0"/>
                </a:solidFill>
                <a:latin typeface="+mj-lt"/>
              </a:rPr>
              <a:t>triple </a:t>
            </a:r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 </a:t>
            </a:r>
            <a:r>
              <a:rPr lang="fr-FR" sz="2400" b="1" i="0" dirty="0" smtClean="0">
                <a:solidFill>
                  <a:schemeClr val="accent1"/>
                </a:solidFill>
                <a:latin typeface="+mj-lt"/>
              </a:rPr>
              <a:t>74</a:t>
            </a:r>
            <a:endParaRPr lang="fr-FR" sz="2400" b="1" dirty="0">
              <a:solidFill>
                <a:schemeClr val="accent1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960010" y="1302456"/>
            <a:ext cx="2862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Le </a:t>
            </a:r>
            <a:r>
              <a:rPr lang="fr-FR" sz="2400" b="1" i="0" dirty="0" smtClean="0">
                <a:solidFill>
                  <a:srgbClr val="0070C0"/>
                </a:solidFill>
                <a:latin typeface="+mj-lt"/>
              </a:rPr>
              <a:t>triple </a:t>
            </a:r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 </a:t>
            </a:r>
            <a:r>
              <a:rPr lang="fr-FR" sz="2400" b="1" i="0" dirty="0" smtClean="0">
                <a:solidFill>
                  <a:schemeClr val="accent1"/>
                </a:solidFill>
                <a:latin typeface="+mj-lt"/>
              </a:rPr>
              <a:t>6,7</a:t>
            </a:r>
            <a:endParaRPr lang="fr-FR" sz="2400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4009294" y="3264285"/>
                <a:ext cx="2552078" cy="629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Le </a:t>
                </a:r>
                <a:r>
                  <a:rPr lang="fr-FR" sz="2400" b="1" i="0" dirty="0" smtClean="0">
                    <a:solidFill>
                      <a:srgbClr val="0070C0"/>
                    </a:solidFill>
                    <a:latin typeface="+mj-lt"/>
                  </a:rPr>
                  <a:t>triple </a:t>
                </a:r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de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fr-FR" sz="24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 </a:t>
                </a:r>
                <a:endParaRPr lang="fr-FR" sz="2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9294" y="3264285"/>
                <a:ext cx="2552078" cy="629916"/>
              </a:xfrm>
              <a:prstGeom prst="rect">
                <a:avLst/>
              </a:prstGeom>
              <a:blipFill rotWithShape="0">
                <a:blip r:embed="rId2"/>
                <a:stretch>
                  <a:fillRect l="-3828" b="-673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2283598" y="1904004"/>
                <a:ext cx="14448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𝟕𝟒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3598" y="1904004"/>
                <a:ext cx="1444836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126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6561372" y="1904003"/>
                <a:ext cx="14448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1372" y="1904003"/>
                <a:ext cx="1444836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84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4650194" y="3815182"/>
                <a:ext cx="1444836" cy="7917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0194" y="3815182"/>
                <a:ext cx="1444836" cy="79175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5207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9" grpId="0"/>
      <p:bldP spid="20" grpId="0"/>
      <p:bldP spid="24" grpId="0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841134" cy="766920"/>
          </a:xfrm>
        </p:spPr>
        <p:txBody>
          <a:bodyPr/>
          <a:lstStyle/>
          <a:p>
            <a:r>
              <a:rPr lang="fr-FR" dirty="0" smtClean="0"/>
              <a:t>Petite réflexion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662272" y="1335462"/>
            <a:ext cx="25520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Le </a:t>
            </a:r>
            <a:r>
              <a:rPr lang="fr-FR" sz="2400" b="1" i="0" dirty="0" smtClean="0">
                <a:solidFill>
                  <a:srgbClr val="0070C0"/>
                </a:solidFill>
                <a:latin typeface="+mj-lt"/>
              </a:rPr>
              <a:t>tiers </a:t>
            </a:r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 </a:t>
            </a:r>
            <a:r>
              <a:rPr lang="fr-FR" sz="2400" b="1" i="0" dirty="0" smtClean="0">
                <a:solidFill>
                  <a:schemeClr val="accent1"/>
                </a:solidFill>
                <a:latin typeface="+mj-lt"/>
              </a:rPr>
              <a:t>74</a:t>
            </a:r>
            <a:endParaRPr lang="fr-FR" sz="2400" b="1" dirty="0">
              <a:solidFill>
                <a:schemeClr val="accent1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960010" y="1302456"/>
            <a:ext cx="2862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Le </a:t>
            </a:r>
            <a:r>
              <a:rPr lang="fr-FR" sz="2400" b="1" i="0" dirty="0" smtClean="0">
                <a:solidFill>
                  <a:srgbClr val="0070C0"/>
                </a:solidFill>
                <a:latin typeface="+mj-lt"/>
              </a:rPr>
              <a:t>tiers </a:t>
            </a:r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 </a:t>
            </a:r>
            <a:r>
              <a:rPr lang="fr-FR" sz="2400" b="1" i="0" dirty="0" smtClean="0">
                <a:solidFill>
                  <a:schemeClr val="accent1"/>
                </a:solidFill>
                <a:latin typeface="+mj-lt"/>
              </a:rPr>
              <a:t>6,7</a:t>
            </a:r>
            <a:endParaRPr lang="fr-FR" sz="2400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4009294" y="3264285"/>
                <a:ext cx="2552078" cy="629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Le </a:t>
                </a:r>
                <a:r>
                  <a:rPr lang="fr-FR" sz="2400" b="1" i="0" dirty="0" smtClean="0">
                    <a:solidFill>
                      <a:srgbClr val="0070C0"/>
                    </a:solidFill>
                    <a:latin typeface="+mj-lt"/>
                  </a:rPr>
                  <a:t>tiers </a:t>
                </a:r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de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fr-FR" sz="24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 </a:t>
                </a:r>
                <a:endParaRPr lang="fr-FR" sz="2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9294" y="3264285"/>
                <a:ext cx="2552078" cy="629916"/>
              </a:xfrm>
              <a:prstGeom prst="rect">
                <a:avLst/>
              </a:prstGeom>
              <a:blipFill rotWithShape="0">
                <a:blip r:embed="rId2"/>
                <a:stretch>
                  <a:fillRect l="-3828" b="-673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2283598" y="1904004"/>
                <a:ext cx="144483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𝟕𝟒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3598" y="1904004"/>
                <a:ext cx="1444836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6561372" y="1904003"/>
                <a:ext cx="144483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1372" y="1904003"/>
                <a:ext cx="1444836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4650194" y="3815182"/>
                <a:ext cx="1444836" cy="7917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0194" y="3815182"/>
                <a:ext cx="1444836" cy="79175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0698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9" grpId="0"/>
      <p:bldP spid="20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841134" cy="766920"/>
          </a:xfrm>
        </p:spPr>
        <p:txBody>
          <a:bodyPr/>
          <a:lstStyle/>
          <a:p>
            <a:r>
              <a:rPr lang="fr-FR" dirty="0" smtClean="0"/>
              <a:t>Petite réflexion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708454" y="1327224"/>
            <a:ext cx="4077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Les </a:t>
            </a:r>
            <a:r>
              <a:rPr lang="fr-FR" sz="2400" b="1" i="0" dirty="0" smtClean="0">
                <a:solidFill>
                  <a:srgbClr val="0070C0"/>
                </a:solidFill>
                <a:latin typeface="+mj-lt"/>
              </a:rPr>
              <a:t>deux cinquièmes </a:t>
            </a:r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 </a:t>
            </a:r>
            <a:r>
              <a:rPr lang="fr-FR" sz="2400" b="1" i="0" dirty="0" smtClean="0">
                <a:solidFill>
                  <a:schemeClr val="accent1"/>
                </a:solidFill>
                <a:latin typeface="+mj-lt"/>
              </a:rPr>
              <a:t>74</a:t>
            </a:r>
            <a:endParaRPr lang="fr-FR" sz="2400" b="1" dirty="0">
              <a:solidFill>
                <a:schemeClr val="accent1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519351" y="1318932"/>
            <a:ext cx="4168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Les </a:t>
            </a:r>
            <a:r>
              <a:rPr lang="fr-FR" sz="2400" b="1" dirty="0">
                <a:solidFill>
                  <a:srgbClr val="0070C0"/>
                </a:solidFill>
              </a:rPr>
              <a:t>deux </a:t>
            </a:r>
            <a:r>
              <a:rPr lang="fr-FR" sz="2400" b="1" dirty="0" smtClean="0">
                <a:solidFill>
                  <a:srgbClr val="0070C0"/>
                </a:solidFill>
              </a:rPr>
              <a:t>cinquièmes </a:t>
            </a:r>
            <a:r>
              <a:rPr lang="fr-FR" sz="240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 </a:t>
            </a:r>
            <a:r>
              <a:rPr lang="fr-FR" sz="2400" b="1" i="0" dirty="0" smtClean="0">
                <a:solidFill>
                  <a:schemeClr val="accent1"/>
                </a:solidFill>
                <a:latin typeface="+mj-lt"/>
              </a:rPr>
              <a:t>6,7</a:t>
            </a:r>
            <a:endParaRPr lang="fr-FR" sz="2400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3171568" y="3291727"/>
                <a:ext cx="3912973" cy="629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Les </a:t>
                </a:r>
                <a:r>
                  <a:rPr lang="fr-FR" sz="2400" b="1" dirty="0">
                    <a:solidFill>
                      <a:srgbClr val="0070C0"/>
                    </a:solidFill>
                  </a:rPr>
                  <a:t>deux </a:t>
                </a:r>
                <a:r>
                  <a:rPr lang="fr-FR" sz="2400" b="1" dirty="0" smtClean="0">
                    <a:solidFill>
                      <a:srgbClr val="0070C0"/>
                    </a:solidFill>
                  </a:rPr>
                  <a:t>cinquièmes </a:t>
                </a:r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de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fr-FR" sz="24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fr-FR" sz="2400" i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rPr>
                  <a:t> </a:t>
                </a:r>
                <a:endParaRPr lang="fr-FR" sz="2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568" y="3291727"/>
                <a:ext cx="3912973" cy="629916"/>
              </a:xfrm>
              <a:prstGeom prst="rect">
                <a:avLst/>
              </a:prstGeom>
              <a:blipFill rotWithShape="0">
                <a:blip r:embed="rId2"/>
                <a:stretch>
                  <a:fillRect l="-2336" b="-77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2283598" y="1904004"/>
                <a:ext cx="144483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𝟕𝟒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3598" y="1904004"/>
                <a:ext cx="1444836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6577847" y="1846033"/>
                <a:ext cx="144483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7847" y="1846033"/>
                <a:ext cx="1444836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4650194" y="3815182"/>
                <a:ext cx="1444836" cy="7917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fr-F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0194" y="3815182"/>
                <a:ext cx="1444836" cy="79175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673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9" grpId="0"/>
      <p:bldP spid="20" grpId="0"/>
      <p:bldP spid="24" grpId="0"/>
      <p:bldP spid="25" grpId="0"/>
      <p:bldP spid="26" grpId="0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368</Words>
  <Application>Microsoft Office PowerPoint</Application>
  <PresentationFormat>Grand écran</PresentationFormat>
  <Paragraphs>154</Paragraphs>
  <Slides>22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Cambria Math</vt:lpstr>
      <vt:lpstr>Trebuchet MS</vt:lpstr>
      <vt:lpstr>Wingdings 3</vt:lpstr>
      <vt:lpstr>Facette</vt:lpstr>
      <vt:lpstr>Quatrième Chapitre 9:  Nombre Rationnels (la suite)</vt:lpstr>
      <vt:lpstr>Chapitre 9: Nombres Rationnels</vt:lpstr>
      <vt:lpstr>Rappels…</vt:lpstr>
      <vt:lpstr>I. Multiplication</vt:lpstr>
      <vt:lpstr>Exercices page 87</vt:lpstr>
      <vt:lpstr>Petite réflexion</vt:lpstr>
      <vt:lpstr>Petite réflexion</vt:lpstr>
      <vt:lpstr>Petite réflexion</vt:lpstr>
      <vt:lpstr>Petite réflexion</vt:lpstr>
      <vt:lpstr>I. Multiplication</vt:lpstr>
      <vt:lpstr>Exercices 41 et 42 page 88</vt:lpstr>
      <vt:lpstr>Petite réflexion</vt:lpstr>
      <vt:lpstr>Encore une petite réflexion</vt:lpstr>
      <vt:lpstr>Encore une petite réflexion</vt:lpstr>
      <vt:lpstr>Encore une petite réflexion</vt:lpstr>
      <vt:lpstr>II. Inverse</vt:lpstr>
      <vt:lpstr>II. Inverse</vt:lpstr>
      <vt:lpstr>II. Inverse</vt:lpstr>
      <vt:lpstr>III. Division</vt:lpstr>
      <vt:lpstr>Exercices page 88</vt:lpstr>
      <vt:lpstr>Exercices 84 page 92</vt:lpstr>
      <vt:lpstr>Exercices 91, 92 page 93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1: Nombres décimaux</dc:title>
  <dc:creator>Jean-Louis FELT</dc:creator>
  <cp:lastModifiedBy>Jean-Louis FELT</cp:lastModifiedBy>
  <cp:revision>516</cp:revision>
  <dcterms:created xsi:type="dcterms:W3CDTF">2016-06-28T13:11:46Z</dcterms:created>
  <dcterms:modified xsi:type="dcterms:W3CDTF">2019-02-15T10:10:22Z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59f3f20c-dc5b-40f1-9ac8-f4b23c230aa6</vt:lpwstr>
  </property>
  <property fmtid="{D5CDD505-2E9C-101B-9397-08002B2CF9AE}" pid="3" name="OriginatingUser">
    <vt:lpwstr>jfelt</vt:lpwstr>
  </property>
  <property fmtid="{D5CDD505-2E9C-101B-9397-08002B2CF9AE}" pid="4" name="CLASSIFICATION">
    <vt:lpwstr>RESTRICTED</vt:lpwstr>
  </property>
</Properties>
</file>