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7" r:id="rId2"/>
    <p:sldId id="487" r:id="rId3"/>
    <p:sldId id="460" r:id="rId4"/>
    <p:sldId id="503" r:id="rId5"/>
    <p:sldId id="502" r:id="rId6"/>
    <p:sldId id="504" r:id="rId7"/>
    <p:sldId id="506" r:id="rId8"/>
    <p:sldId id="507" r:id="rId9"/>
    <p:sldId id="512" r:id="rId10"/>
    <p:sldId id="513" r:id="rId11"/>
    <p:sldId id="514" r:id="rId12"/>
    <p:sldId id="508" r:id="rId13"/>
    <p:sldId id="509" r:id="rId14"/>
    <p:sldId id="511" r:id="rId15"/>
    <p:sldId id="515" r:id="rId16"/>
    <p:sldId id="516" r:id="rId17"/>
    <p:sldId id="517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0000"/>
    <a:srgbClr val="FF0066"/>
    <a:srgbClr val="90C226"/>
    <a:srgbClr val="F8D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939B8-9ACC-4AC3-8665-E41076F0C9BF}" type="datetimeFigureOut">
              <a:rPr lang="fr-FR" smtClean="0"/>
              <a:t>17/01/2019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67A23-2D41-4A95-B55C-1453D696800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726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7A23-2D41-4A95-B55C-1453D6968003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5444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7A23-2D41-4A95-B55C-1453D6968003}" type="slidenum">
              <a:rPr lang="fr-FR" smtClean="0"/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8405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E7D4-FA1C-447E-AC9A-9A8601CED994}" type="datetime1">
              <a:rPr lang="fr-FR" smtClean="0"/>
              <a:t>17/01/2019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059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5AA0-F475-47EB-89AD-2B802668C106}" type="datetime1">
              <a:rPr lang="fr-FR" smtClean="0"/>
              <a:t>17/01/2019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406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B92B-36DF-4399-BA2C-55A81C44AFF0}" type="datetime1">
              <a:rPr lang="fr-FR" smtClean="0"/>
              <a:t>17/01/2019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6683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98AB-6485-4253-B574-9CEFA1F0FA59}" type="datetime1">
              <a:rPr lang="fr-FR" smtClean="0"/>
              <a:t>17/01/2019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239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64518-D49E-4D48-9168-5045404A6FB4}" type="datetime1">
              <a:rPr lang="fr-FR" smtClean="0"/>
              <a:t>17/01/2019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8549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01BC-161B-4DEC-B341-EA11DC181652}" type="datetime1">
              <a:rPr lang="fr-FR" smtClean="0"/>
              <a:t>17/01/2019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6477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5DF6-9810-489B-9322-71698BE7483F}" type="datetime1">
              <a:rPr lang="fr-FR" smtClean="0"/>
              <a:t>17/01/2019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2580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17A-9219-41F6-B469-5AF22A0B825E}" type="datetime1">
              <a:rPr lang="fr-FR" smtClean="0"/>
              <a:t>17/01/2019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655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A695-4D41-4E42-AB11-966BF4C64F3C}" type="datetime1">
              <a:rPr lang="fr-FR" smtClean="0"/>
              <a:t>17/01/2019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3909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5621-2B37-48EB-BD95-B23755748C36}" type="datetime1">
              <a:rPr lang="fr-FR" smtClean="0"/>
              <a:t>17/01/2019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900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28E1-4097-4577-9A29-5824132D9717}" type="datetime1">
              <a:rPr lang="fr-FR" smtClean="0"/>
              <a:t>17/01/2019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777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E2D47-871B-4C21-BAD0-EADD4DB15756}" type="datetime1">
              <a:rPr lang="fr-FR" smtClean="0"/>
              <a:t>17/01/2019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7910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FFFC1-AD10-46AD-B4D1-570F440C316C}" type="datetime1">
              <a:rPr lang="fr-FR" smtClean="0"/>
              <a:t>17/01/2019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457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0010-FD8C-4745-A2D6-318F12B95524}" type="datetime1">
              <a:rPr lang="fr-FR" smtClean="0"/>
              <a:t>17/01/2019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7741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AF865-FE01-4A73-89C6-499BE30633C3}" type="datetime1">
              <a:rPr lang="fr-FR" smtClean="0"/>
              <a:t>17/01/2019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636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dirty="0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ED76-95F2-4321-83D4-5CB3D0915E5C}" type="datetime1">
              <a:rPr lang="fr-FR" smtClean="0"/>
              <a:t>17/01/2019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389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89A5E-F9B9-4E9D-BDF1-7514D7535D4F}" type="datetime1">
              <a:rPr lang="fr-FR" smtClean="0"/>
              <a:t>17/01/2019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397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12" Type="http://schemas.openxmlformats.org/officeDocument/2006/relationships/image" Target="../media/image51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11" Type="http://schemas.openxmlformats.org/officeDocument/2006/relationships/image" Target="../media/image50.png"/><Relationship Id="rId5" Type="http://schemas.openxmlformats.org/officeDocument/2006/relationships/image" Target="../media/image44.png"/><Relationship Id="rId10" Type="http://schemas.openxmlformats.org/officeDocument/2006/relationships/image" Target="../media/image49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53.png"/><Relationship Id="rId7" Type="http://schemas.openxmlformats.org/officeDocument/2006/relationships/image" Target="../media/image57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10" Type="http://schemas.openxmlformats.org/officeDocument/2006/relationships/image" Target="../media/image60.png"/><Relationship Id="rId4" Type="http://schemas.openxmlformats.org/officeDocument/2006/relationships/image" Target="../media/image54.png"/><Relationship Id="rId9" Type="http://schemas.openxmlformats.org/officeDocument/2006/relationships/image" Target="../media/image5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61.png"/><Relationship Id="rId7" Type="http://schemas.openxmlformats.org/officeDocument/2006/relationships/image" Target="../media/image6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63.png"/><Relationship Id="rId4" Type="http://schemas.openxmlformats.org/officeDocument/2006/relationships/image" Target="../media/image62.png"/><Relationship Id="rId9" Type="http://schemas.openxmlformats.org/officeDocument/2006/relationships/image" Target="../media/image6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13" Type="http://schemas.openxmlformats.org/officeDocument/2006/relationships/image" Target="../media/image78.png"/><Relationship Id="rId3" Type="http://schemas.openxmlformats.org/officeDocument/2006/relationships/image" Target="../media/image68.png"/><Relationship Id="rId7" Type="http://schemas.openxmlformats.org/officeDocument/2006/relationships/image" Target="../media/image72.png"/><Relationship Id="rId12" Type="http://schemas.openxmlformats.org/officeDocument/2006/relationships/image" Target="../media/image77.png"/><Relationship Id="rId17" Type="http://schemas.openxmlformats.org/officeDocument/2006/relationships/image" Target="../media/image82.png"/><Relationship Id="rId2" Type="http://schemas.openxmlformats.org/officeDocument/2006/relationships/image" Target="../media/image67.png"/><Relationship Id="rId16" Type="http://schemas.openxmlformats.org/officeDocument/2006/relationships/image" Target="../media/image8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11" Type="http://schemas.openxmlformats.org/officeDocument/2006/relationships/image" Target="../media/image76.png"/><Relationship Id="rId5" Type="http://schemas.openxmlformats.org/officeDocument/2006/relationships/image" Target="../media/image70.png"/><Relationship Id="rId15" Type="http://schemas.openxmlformats.org/officeDocument/2006/relationships/image" Target="../media/image80.png"/><Relationship Id="rId10" Type="http://schemas.openxmlformats.org/officeDocument/2006/relationships/image" Target="../media/image75.png"/><Relationship Id="rId4" Type="http://schemas.openxmlformats.org/officeDocument/2006/relationships/image" Target="../media/image69.png"/><Relationship Id="rId9" Type="http://schemas.openxmlformats.org/officeDocument/2006/relationships/image" Target="../media/image74.png"/><Relationship Id="rId14" Type="http://schemas.openxmlformats.org/officeDocument/2006/relationships/image" Target="../media/image79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png"/><Relationship Id="rId13" Type="http://schemas.openxmlformats.org/officeDocument/2006/relationships/image" Target="../media/image94.png"/><Relationship Id="rId3" Type="http://schemas.openxmlformats.org/officeDocument/2006/relationships/image" Target="../media/image84.png"/><Relationship Id="rId7" Type="http://schemas.openxmlformats.org/officeDocument/2006/relationships/image" Target="../media/image88.png"/><Relationship Id="rId12" Type="http://schemas.openxmlformats.org/officeDocument/2006/relationships/image" Target="../media/image93.png"/><Relationship Id="rId2" Type="http://schemas.openxmlformats.org/officeDocument/2006/relationships/image" Target="../media/image8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7.png"/><Relationship Id="rId11" Type="http://schemas.openxmlformats.org/officeDocument/2006/relationships/image" Target="../media/image92.png"/><Relationship Id="rId5" Type="http://schemas.openxmlformats.org/officeDocument/2006/relationships/image" Target="../media/image86.png"/><Relationship Id="rId10" Type="http://schemas.openxmlformats.org/officeDocument/2006/relationships/image" Target="../media/image91.png"/><Relationship Id="rId4" Type="http://schemas.openxmlformats.org/officeDocument/2006/relationships/image" Target="../media/image85.png"/><Relationship Id="rId9" Type="http://schemas.openxmlformats.org/officeDocument/2006/relationships/image" Target="../media/image90.png"/><Relationship Id="rId14" Type="http://schemas.openxmlformats.org/officeDocument/2006/relationships/image" Target="../media/image9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7.png"/><Relationship Id="rId2" Type="http://schemas.openxmlformats.org/officeDocument/2006/relationships/image" Target="../media/image9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8.png"/><Relationship Id="rId2" Type="http://schemas.openxmlformats.org/officeDocument/2006/relationships/image" Target="../media/image9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2.jpe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1.png"/><Relationship Id="rId7" Type="http://schemas.openxmlformats.org/officeDocument/2006/relationships/image" Target="../media/image2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.jpe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2580" y="2404534"/>
            <a:ext cx="8591423" cy="1646302"/>
          </a:xfrm>
        </p:spPr>
        <p:txBody>
          <a:bodyPr/>
          <a:lstStyle/>
          <a:p>
            <a:r>
              <a:rPr lang="fr-FR" dirty="0" smtClean="0"/>
              <a:t>Quatrième</a:t>
            </a:r>
            <a:br>
              <a:rPr lang="fr-FR" dirty="0" smtClean="0"/>
            </a:br>
            <a:r>
              <a:rPr lang="fr-FR" sz="3600" dirty="0" smtClean="0"/>
              <a:t>Chapitre 8: </a:t>
            </a:r>
            <a:br>
              <a:rPr lang="fr-FR" sz="3600" dirty="0" smtClean="0"/>
            </a:br>
            <a:r>
              <a:rPr lang="fr-FR" sz="3600" dirty="0" smtClean="0"/>
              <a:t>Pythagore</a:t>
            </a:r>
            <a:endParaRPr lang="fr-F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</p:spTree>
    <p:extLst>
      <p:ext uri="{BB962C8B-B14F-4D97-AF65-F5344CB8AC3E}">
        <p14:creationId xmlns:p14="http://schemas.microsoft.com/office/powerpoint/2010/main" val="109324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en angle 6"/>
          <p:cNvCxnSpPr/>
          <p:nvPr/>
        </p:nvCxnSpPr>
        <p:spPr>
          <a:xfrm>
            <a:off x="2171700" y="2647950"/>
            <a:ext cx="5153025" cy="3343275"/>
          </a:xfrm>
          <a:prstGeom prst="bentConnector3">
            <a:avLst>
              <a:gd name="adj1" fmla="val -92"/>
            </a:avLst>
          </a:prstGeom>
          <a:ln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1" y="28225"/>
            <a:ext cx="9094464" cy="790925"/>
          </a:xfrm>
        </p:spPr>
        <p:txBody>
          <a:bodyPr/>
          <a:lstStyle/>
          <a:p>
            <a:r>
              <a:rPr lang="fr-FR" dirty="0" smtClean="0"/>
              <a:t>Exercice 36 page 440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2"/>
              <p:cNvSpPr txBox="1">
                <a:spLocks/>
              </p:cNvSpPr>
              <p:nvPr/>
            </p:nvSpPr>
            <p:spPr>
              <a:xfrm>
                <a:off x="662684" y="757492"/>
                <a:ext cx="10224389" cy="112815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fr-FR" sz="2000" i="0" dirty="0" smtClean="0">
                    <a:latin typeface="+mj-lt"/>
                  </a:rPr>
                  <a:t>Construire un triangle RAT rectangle en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latin typeface="Cambria Math" panose="02040503050406030204" pitchFamily="18" charset="0"/>
                      </a:rPr>
                      <m:t>𝑹</m:t>
                    </m:r>
                  </m:oMath>
                </a14:m>
                <a:r>
                  <a:rPr lang="fr-FR" sz="2000" b="1" i="0" dirty="0" smtClean="0">
                    <a:latin typeface="+mj-lt"/>
                  </a:rPr>
                  <a:t> </a:t>
                </a:r>
                <a:r>
                  <a:rPr lang="fr-FR" sz="2000" i="0" dirty="0" smtClean="0">
                    <a:latin typeface="+mj-lt"/>
                  </a:rPr>
                  <a:t>tel que</a:t>
                </a:r>
                <a:br>
                  <a:rPr lang="fr-FR" sz="2000" i="0" dirty="0" smtClean="0">
                    <a:latin typeface="+mj-lt"/>
                  </a:rPr>
                </a:br>
                <a14:m>
                  <m:oMath xmlns:m="http://schemas.openxmlformats.org/officeDocument/2006/math"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𝑹𝑨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r>
                  <a:rPr lang="fr-FR" sz="2000" b="1" i="0" dirty="0" smtClean="0">
                    <a:latin typeface="+mj-lt"/>
                  </a:rPr>
                  <a:t/>
                </a:r>
                <a:br>
                  <a:rPr lang="fr-FR" sz="2000" b="1" i="0" dirty="0" smtClean="0">
                    <a:latin typeface="+mj-lt"/>
                  </a:rPr>
                </a:br>
                <a14:m>
                  <m:oMath xmlns:m="http://schemas.openxmlformats.org/officeDocument/2006/math"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𝑹𝑻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endParaRPr lang="fr-FR" sz="2000" b="1" i="0" dirty="0" smtClean="0">
                  <a:latin typeface="+mj-lt"/>
                </a:endParaRPr>
              </a:p>
              <a:p>
                <a:r>
                  <a:rPr lang="fr-FR" sz="2000" dirty="0" smtClean="0"/>
                  <a:t>Calculer la longueur de l’hypoténuse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𝑨𝑻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fr-FR" sz="2000" b="1" dirty="0" smtClean="0"/>
              </a:p>
            </p:txBody>
          </p:sp>
        </mc:Choice>
        <mc:Fallback xmlns="">
          <p:sp>
            <p:nvSpPr>
              <p:cNvPr id="1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684" y="757492"/>
                <a:ext cx="10224389" cy="1128156"/>
              </a:xfrm>
              <a:prstGeom prst="rect">
                <a:avLst/>
              </a:prstGeom>
              <a:blipFill rotWithShape="0">
                <a:blip r:embed="rId2"/>
                <a:stretch>
                  <a:fillRect l="-298" t="-3243" b="-367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riangle isocèle 18"/>
          <p:cNvSpPr/>
          <p:nvPr/>
        </p:nvSpPr>
        <p:spPr>
          <a:xfrm>
            <a:off x="2162174" y="4054466"/>
            <a:ext cx="3533776" cy="1936759"/>
          </a:xfrm>
          <a:prstGeom prst="triangle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" name="Connecteur droit 14"/>
          <p:cNvCxnSpPr/>
          <p:nvPr/>
        </p:nvCxnSpPr>
        <p:spPr>
          <a:xfrm>
            <a:off x="2171700" y="55626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2628900" y="5562600"/>
            <a:ext cx="0" cy="4286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19"/>
              <p:cNvSpPr txBox="1"/>
              <p:nvPr/>
            </p:nvSpPr>
            <p:spPr>
              <a:xfrm>
                <a:off x="1680381" y="5893852"/>
                <a:ext cx="4913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𝑹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2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0381" y="5893852"/>
                <a:ext cx="491319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19"/>
              <p:cNvSpPr txBox="1"/>
              <p:nvPr/>
            </p:nvSpPr>
            <p:spPr>
              <a:xfrm>
                <a:off x="5529220" y="5906781"/>
                <a:ext cx="4913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9220" y="5906781"/>
                <a:ext cx="491319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19"/>
              <p:cNvSpPr txBox="1"/>
              <p:nvPr/>
            </p:nvSpPr>
            <p:spPr>
              <a:xfrm>
                <a:off x="1680381" y="3948287"/>
                <a:ext cx="4913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4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0381" y="3948287"/>
                <a:ext cx="491319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ontent Placeholder 2"/>
              <p:cNvSpPr txBox="1">
                <a:spLocks/>
              </p:cNvSpPr>
              <p:nvPr/>
            </p:nvSpPr>
            <p:spPr>
              <a:xfrm>
                <a:off x="4568223" y="2627598"/>
                <a:ext cx="5342120" cy="126306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fr-FR" sz="2000" dirty="0" smtClean="0"/>
                  <a:t>Le triangle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latin typeface="Cambria Math" panose="02040503050406030204" pitchFamily="18" charset="0"/>
                      </a:rPr>
                      <m:t>𝑹</m:t>
                    </m:r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𝑨𝑻</m:t>
                    </m:r>
                  </m:oMath>
                </a14:m>
                <a:r>
                  <a:rPr lang="fr-FR" sz="2000" dirty="0" smtClean="0"/>
                  <a:t> est rectangle en </a:t>
                </a:r>
                <a14:m>
                  <m:oMath xmlns:m="http://schemas.openxmlformats.org/officeDocument/2006/math"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𝑹</m:t>
                    </m:r>
                  </m:oMath>
                </a14:m>
                <a:r>
                  <a:rPr lang="fr-FR" sz="2000" dirty="0" smtClean="0"/>
                  <a:t>.</a:t>
                </a:r>
              </a:p>
              <a:p>
                <a:r>
                  <a:rPr lang="fr-FR" sz="2000" dirty="0" smtClean="0"/>
                  <a:t>D’après le </a:t>
                </a:r>
                <a:r>
                  <a:rPr lang="fr-FR" sz="2000" b="1" dirty="0" smtClean="0">
                    <a:solidFill>
                      <a:srgbClr val="0070C0"/>
                    </a:solidFill>
                  </a:rPr>
                  <a:t>théorème de Pythagore</a:t>
                </a:r>
                <a:r>
                  <a:rPr lang="fr-FR" sz="2000" dirty="0" smtClean="0"/>
                  <a:t>,</a:t>
                </a:r>
                <a:br>
                  <a:rPr lang="fr-FR" sz="2000" dirty="0" smtClean="0"/>
                </a:br>
                <a:r>
                  <a:rPr lang="fr-FR" sz="2000" dirty="0" smtClean="0"/>
                  <a:t>on a donc l’égalité:</a:t>
                </a:r>
                <a:endParaRPr lang="fr-FR" sz="2400" b="1" dirty="0"/>
              </a:p>
              <a:p>
                <a:endParaRPr lang="fr-FR" sz="2400" b="1" dirty="0" smtClean="0"/>
              </a:p>
            </p:txBody>
          </p:sp>
        </mc:Choice>
        <mc:Fallback xmlns="">
          <p:sp>
            <p:nvSpPr>
              <p:cNvPr id="28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8223" y="2627598"/>
                <a:ext cx="5342120" cy="1263067"/>
              </a:xfrm>
              <a:prstGeom prst="rect">
                <a:avLst/>
              </a:prstGeom>
              <a:blipFill rotWithShape="0">
                <a:blip r:embed="rId6"/>
                <a:stretch>
                  <a:fillRect l="-456" t="-289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ZoneTexte 28"/>
              <p:cNvSpPr txBox="1"/>
              <p:nvPr/>
            </p:nvSpPr>
            <p:spPr>
              <a:xfrm>
                <a:off x="7209732" y="3734982"/>
                <a:ext cx="2571573" cy="407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𝑨𝑻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fr-FR" sz="2000" b="1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FR" sz="2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fr-FR" sz="2000" b="1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fr-FR" sz="2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29" name="ZoneText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9732" y="3734982"/>
                <a:ext cx="2571573" cy="40709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ZoneTexte 29"/>
              <p:cNvSpPr txBox="1"/>
              <p:nvPr/>
            </p:nvSpPr>
            <p:spPr>
              <a:xfrm>
                <a:off x="7195902" y="4130485"/>
                <a:ext cx="3691171" cy="407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𝑨𝑻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fr-FR" sz="2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𝟐𝟗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𝟏𝟔</m:t>
                      </m:r>
                      <m:r>
                        <a:rPr lang="fr-FR" sz="2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𝟓𝟏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𝟖𝟒</m:t>
                      </m:r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30" name="ZoneText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5902" y="4130485"/>
                <a:ext cx="3691171" cy="407099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ZoneTexte 30"/>
              <p:cNvSpPr txBox="1"/>
              <p:nvPr/>
            </p:nvSpPr>
            <p:spPr>
              <a:xfrm>
                <a:off x="7182072" y="4508214"/>
                <a:ext cx="2571573" cy="407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𝑨𝑻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fr-FR" sz="2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𝟖𝟏</m:t>
                      </m:r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31" name="ZoneText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2072" y="4508214"/>
                <a:ext cx="2571573" cy="407099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ZoneTexte 31"/>
              <p:cNvSpPr txBox="1"/>
              <p:nvPr/>
            </p:nvSpPr>
            <p:spPr>
              <a:xfrm>
                <a:off x="7157152" y="4910173"/>
                <a:ext cx="257157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𝑨𝑻</m:t>
                      </m:r>
                      <m:r>
                        <a:rPr lang="fr-FR" sz="2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32" name="ZoneTexte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7152" y="4910173"/>
                <a:ext cx="2571573" cy="40011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ZoneTexte 32"/>
              <p:cNvSpPr txBox="1"/>
              <p:nvPr/>
            </p:nvSpPr>
            <p:spPr>
              <a:xfrm>
                <a:off x="7245263" y="3377866"/>
                <a:ext cx="2571573" cy="407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𝑨𝑻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fr-FR" sz="2000" b="1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FR" sz="2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𝑨𝑹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fr-FR" sz="2000" b="1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fr-FR" sz="2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𝑹𝑻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r>
                  <a:rPr lang="fr-FR" sz="2000" dirty="0"/>
                  <a:t/>
                </a:r>
                <a:br>
                  <a:rPr lang="fr-FR" sz="2000" dirty="0"/>
                </a:br>
                <a:endParaRPr lang="fr-FR" sz="2000" b="1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3" name="ZoneTexte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5263" y="3377866"/>
                <a:ext cx="2571573" cy="40716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ZoneTexte 33"/>
              <p:cNvSpPr txBox="1"/>
              <p:nvPr/>
            </p:nvSpPr>
            <p:spPr>
              <a:xfrm>
                <a:off x="5854098" y="5357037"/>
                <a:ext cx="370217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b="1" i="0" dirty="0" smtClean="0">
                    <a:latin typeface="+mj-lt"/>
                  </a:rPr>
                  <a:t>Le segment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latin typeface="Cambria Math" panose="02040503050406030204" pitchFamily="18" charset="0"/>
                      </a:rPr>
                      <m:t>𝑨𝑻</m:t>
                    </m:r>
                  </m:oMath>
                </a14:m>
                <a:r>
                  <a:rPr lang="fr-FR" sz="2000" b="1" i="0" dirty="0" smtClean="0">
                    <a:latin typeface="+mj-lt"/>
                  </a:rPr>
                  <a:t> mesure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latin typeface="Cambria Math" panose="02040503050406030204" pitchFamily="18" charset="0"/>
                      </a:rPr>
                      <m:t>𝟗</m:t>
                    </m:r>
                  </m:oMath>
                </a14:m>
                <a:r>
                  <a:rPr lang="fr-FR" sz="2000" b="1" i="0" dirty="0" smtClean="0">
                    <a:latin typeface="+mj-lt"/>
                  </a:rPr>
                  <a:t> cm.</a:t>
                </a:r>
                <a:endParaRPr lang="fr-FR" sz="2000" dirty="0"/>
              </a:p>
            </p:txBody>
          </p:sp>
        </mc:Choice>
        <mc:Fallback xmlns="">
          <p:sp>
            <p:nvSpPr>
              <p:cNvPr id="34" name="ZoneTexte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4098" y="5357037"/>
                <a:ext cx="3702178" cy="400110"/>
              </a:xfrm>
              <a:prstGeom prst="rect">
                <a:avLst/>
              </a:prstGeom>
              <a:blipFill rotWithShape="0">
                <a:blip r:embed="rId12"/>
                <a:stretch>
                  <a:fillRect l="-1645" t="-10769" r="-493" b="-2615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9295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19" grpId="0" animBg="1"/>
      <p:bldP spid="22" grpId="0"/>
      <p:bldP spid="23" grpId="0"/>
      <p:bldP spid="24" grpId="0"/>
      <p:bldP spid="28" grpId="0" build="p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1" y="28225"/>
            <a:ext cx="9094464" cy="790925"/>
          </a:xfrm>
        </p:spPr>
        <p:txBody>
          <a:bodyPr/>
          <a:lstStyle/>
          <a:p>
            <a:r>
              <a:rPr lang="fr-FR" dirty="0" smtClean="0"/>
              <a:t>Exercice 41 page 440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ontent Placeholder 2"/>
              <p:cNvSpPr txBox="1">
                <a:spLocks/>
              </p:cNvSpPr>
              <p:nvPr/>
            </p:nvSpPr>
            <p:spPr>
              <a:xfrm>
                <a:off x="4568223" y="1314450"/>
                <a:ext cx="5342120" cy="126306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fr-FR" sz="2000" dirty="0" smtClean="0"/>
                  <a:t>Le triangle </a:t>
                </a:r>
                <a14:m>
                  <m:oMath xmlns:m="http://schemas.openxmlformats.org/officeDocument/2006/math"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𝑴𝑳𝑨</m:t>
                    </m:r>
                  </m:oMath>
                </a14:m>
                <a:r>
                  <a:rPr lang="fr-FR" sz="2000" dirty="0" smtClean="0"/>
                  <a:t> est rectangle en  </a:t>
                </a:r>
                <a14:m>
                  <m:oMath xmlns:m="http://schemas.openxmlformats.org/officeDocument/2006/math"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𝑳</m:t>
                    </m:r>
                  </m:oMath>
                </a14:m>
                <a:r>
                  <a:rPr lang="fr-FR" sz="2000" dirty="0" smtClean="0"/>
                  <a:t>.</a:t>
                </a:r>
              </a:p>
              <a:p>
                <a:r>
                  <a:rPr lang="fr-FR" sz="2000" dirty="0" smtClean="0"/>
                  <a:t>D’après le </a:t>
                </a:r>
                <a:r>
                  <a:rPr lang="fr-FR" sz="2000" b="1" dirty="0" smtClean="0">
                    <a:solidFill>
                      <a:srgbClr val="0070C0"/>
                    </a:solidFill>
                  </a:rPr>
                  <a:t>théorème de Pythagore</a:t>
                </a:r>
                <a:r>
                  <a:rPr lang="fr-FR" sz="2000" dirty="0" smtClean="0"/>
                  <a:t>,</a:t>
                </a:r>
                <a:br>
                  <a:rPr lang="fr-FR" sz="2000" dirty="0" smtClean="0"/>
                </a:br>
                <a:r>
                  <a:rPr lang="fr-FR" sz="2000" dirty="0" smtClean="0"/>
                  <a:t>on a donc l’égalité:</a:t>
                </a:r>
                <a:endParaRPr lang="fr-FR" sz="2400" b="1" dirty="0"/>
              </a:p>
              <a:p>
                <a:endParaRPr lang="fr-FR" sz="2400" b="1" dirty="0" smtClean="0"/>
              </a:p>
            </p:txBody>
          </p:sp>
        </mc:Choice>
        <mc:Fallback xmlns="">
          <p:sp>
            <p:nvSpPr>
              <p:cNvPr id="20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8223" y="1314450"/>
                <a:ext cx="5342120" cy="1263067"/>
              </a:xfrm>
              <a:prstGeom prst="rect">
                <a:avLst/>
              </a:prstGeom>
              <a:blipFill rotWithShape="0">
                <a:blip r:embed="rId2"/>
                <a:stretch>
                  <a:fillRect l="-456" t="-338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Content Placeholder 2"/>
          <p:cNvSpPr txBox="1">
            <a:spLocks/>
          </p:cNvSpPr>
          <p:nvPr/>
        </p:nvSpPr>
        <p:spPr>
          <a:xfrm>
            <a:off x="443898" y="715075"/>
            <a:ext cx="9404952" cy="599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 smtClean="0"/>
              <a:t>Calculer la distance à vol d’oiseau entre Le Morne-Rouge et Le Marigot</a:t>
            </a:r>
            <a:endParaRPr lang="fr-FR" sz="2400" b="1" dirty="0" smtClean="0"/>
          </a:p>
          <a:p>
            <a:endParaRPr lang="fr-FR" sz="2400" b="1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937" y="1209676"/>
            <a:ext cx="3960862" cy="39243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5" name="ZoneTexte 24"/>
              <p:cNvSpPr txBox="1"/>
              <p:nvPr/>
            </p:nvSpPr>
            <p:spPr>
              <a:xfrm>
                <a:off x="4962808" y="2525331"/>
                <a:ext cx="2571573" cy="407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𝑴𝑳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fr-FR" sz="2000" b="1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fr-FR" sz="2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𝑳𝑨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fr-FR" sz="2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𝑴𝑨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r>
                  <a:rPr lang="fr-FR" sz="2000" dirty="0"/>
                  <a:t/>
                </a:r>
                <a:br>
                  <a:rPr lang="fr-FR" sz="2000" dirty="0"/>
                </a:br>
                <a:endParaRPr lang="fr-FR" sz="2000" b="1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5" name="ZoneText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2808" y="2525331"/>
                <a:ext cx="2571573" cy="40716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ZoneTexte 25"/>
              <p:cNvSpPr txBox="1"/>
              <p:nvPr/>
            </p:nvSpPr>
            <p:spPr>
              <a:xfrm>
                <a:off x="4962807" y="2968244"/>
                <a:ext cx="2571573" cy="407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𝑴𝑳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FR" sz="2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𝑴</m:t>
                          </m:r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fr-FR" sz="2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𝑳𝑨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r>
                  <a:rPr lang="fr-FR" sz="2000" dirty="0"/>
                  <a:t/>
                </a:r>
                <a:br>
                  <a:rPr lang="fr-FR" sz="2000" dirty="0"/>
                </a:br>
                <a:endParaRPr lang="fr-FR" sz="2000" b="1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6" name="ZoneText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2807" y="2968244"/>
                <a:ext cx="2571573" cy="40716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ZoneTexte 26"/>
              <p:cNvSpPr txBox="1"/>
              <p:nvPr/>
            </p:nvSpPr>
            <p:spPr>
              <a:xfrm>
                <a:off x="4962806" y="3411157"/>
                <a:ext cx="2571573" cy="407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𝑴𝑳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FR" sz="2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𝟔𝟏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fr-FR" sz="2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𝟓𝟖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r>
                  <a:rPr lang="fr-FR" sz="2000" dirty="0"/>
                  <a:t/>
                </a:r>
                <a:br>
                  <a:rPr lang="fr-FR" sz="2000" dirty="0"/>
                </a:br>
                <a:endParaRPr lang="fr-FR" sz="2000" b="1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7" name="ZoneText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2806" y="3411157"/>
                <a:ext cx="2571573" cy="40716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ZoneTexte 35"/>
              <p:cNvSpPr txBox="1"/>
              <p:nvPr/>
            </p:nvSpPr>
            <p:spPr>
              <a:xfrm>
                <a:off x="4962804" y="3889820"/>
                <a:ext cx="2571573" cy="407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𝑴𝑳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𝟑𝟓𝟕</m:t>
                      </m:r>
                    </m:oMath>
                  </m:oMathPara>
                </a14:m>
                <a:r>
                  <a:rPr lang="fr-FR" sz="2000" dirty="0"/>
                  <a:t/>
                </a:r>
                <a:br>
                  <a:rPr lang="fr-FR" sz="2000" dirty="0"/>
                </a:br>
                <a:endParaRPr lang="fr-FR" sz="2000" b="1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6" name="ZoneText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2804" y="3889820"/>
                <a:ext cx="2571573" cy="407163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ZoneTexte 36"/>
              <p:cNvSpPr txBox="1"/>
              <p:nvPr/>
            </p:nvSpPr>
            <p:spPr>
              <a:xfrm>
                <a:off x="4962804" y="4296983"/>
                <a:ext cx="2571573" cy="4427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𝑴𝑳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𝟑𝟓𝟕</m:t>
                          </m:r>
                        </m:e>
                      </m:rad>
                    </m:oMath>
                  </m:oMathPara>
                </a14:m>
                <a:r>
                  <a:rPr lang="fr-FR" sz="2000" dirty="0"/>
                  <a:t/>
                </a:r>
                <a:br>
                  <a:rPr lang="fr-FR" sz="2000" dirty="0"/>
                </a:br>
                <a:endParaRPr lang="fr-FR" sz="2000" b="1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7" name="ZoneTexte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2804" y="4296983"/>
                <a:ext cx="2571573" cy="44275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ZoneTexte 37"/>
              <p:cNvSpPr txBox="1"/>
              <p:nvPr/>
            </p:nvSpPr>
            <p:spPr>
              <a:xfrm>
                <a:off x="6372504" y="4348066"/>
                <a:ext cx="2571573" cy="4001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𝟏𝟖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𝟖𝟗𝟒𝟒</m:t>
                      </m:r>
                    </m:oMath>
                  </m:oMathPara>
                </a14:m>
                <a:r>
                  <a:rPr lang="fr-FR" sz="2000" dirty="0"/>
                  <a:t/>
                </a:r>
                <a:br>
                  <a:rPr lang="fr-FR" sz="2000" dirty="0"/>
                </a:br>
                <a:endParaRPr lang="fr-FR" sz="2000" b="1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8" name="ZoneTexte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2504" y="4348066"/>
                <a:ext cx="2571573" cy="400174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ZoneTexte 38"/>
              <p:cNvSpPr txBox="1"/>
              <p:nvPr/>
            </p:nvSpPr>
            <p:spPr>
              <a:xfrm>
                <a:off x="4943897" y="4854163"/>
                <a:ext cx="4590771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0" i="0" dirty="0" smtClean="0">
                    <a:latin typeface="+mj-lt"/>
                    <a:ea typeface="Cambria Math" panose="02040503050406030204" pitchFamily="18" charset="0"/>
                  </a:rPr>
                  <a:t>La distance entre le </a:t>
                </a:r>
                <a:r>
                  <a:rPr lang="en-US" sz="2000" b="0" i="0" dirty="0" err="1" smtClean="0">
                    <a:latin typeface="+mj-lt"/>
                    <a:ea typeface="Cambria Math" panose="02040503050406030204" pitchFamily="18" charset="0"/>
                  </a:rPr>
                  <a:t>Morne</a:t>
                </a:r>
                <a:r>
                  <a:rPr lang="en-US" sz="2000" b="0" i="0" dirty="0" smtClean="0">
                    <a:latin typeface="+mj-lt"/>
                    <a:ea typeface="Cambria Math" panose="02040503050406030204" pitchFamily="18" charset="0"/>
                  </a:rPr>
                  <a:t>-Rouge et Le </a:t>
                </a:r>
                <a:r>
                  <a:rPr lang="en-US" sz="2000" b="0" i="0" dirty="0" err="1" smtClean="0">
                    <a:latin typeface="+mj-lt"/>
                    <a:ea typeface="Cambria Math" panose="02040503050406030204" pitchFamily="18" charset="0"/>
                  </a:rPr>
                  <a:t>Marigot</a:t>
                </a:r>
                <a:r>
                  <a:rPr lang="en-US" sz="2000" b="0" i="0" dirty="0" smtClean="0">
                    <a:latin typeface="+mj-lt"/>
                    <a:ea typeface="Cambria Math" panose="02040503050406030204" pitchFamily="18" charset="0"/>
                  </a:rPr>
                  <a:t> </a:t>
                </a:r>
                <a:r>
                  <a:rPr lang="en-US" sz="2000" b="0" i="0" dirty="0" err="1" smtClean="0">
                    <a:latin typeface="+mj-lt"/>
                    <a:ea typeface="Cambria Math" panose="02040503050406030204" pitchFamily="18" charset="0"/>
                  </a:rPr>
                  <a:t>est</a:t>
                </a:r>
                <a:r>
                  <a:rPr lang="en-US" sz="2000" b="0" i="0" dirty="0" smtClean="0">
                    <a:latin typeface="+mj-lt"/>
                    <a:ea typeface="Cambria Math" panose="02040503050406030204" pitchFamily="18" charset="0"/>
                  </a:rPr>
                  <a:t> </a:t>
                </a:r>
                <a:r>
                  <a:rPr lang="en-US" sz="2000" b="0" i="0" dirty="0" err="1" smtClean="0">
                    <a:latin typeface="+mj-lt"/>
                    <a:ea typeface="Cambria Math" panose="02040503050406030204" pitchFamily="18" charset="0"/>
                  </a:rPr>
                  <a:t>d’environ</a:t>
                </a:r>
                <a:r>
                  <a:rPr lang="en-US" sz="2000" b="0" i="0" dirty="0" smtClean="0">
                    <a:latin typeface="+mj-lt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𝟏𝟖</m:t>
                    </m:r>
                    <m:r>
                      <a:rPr lang="en-US" sz="20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0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</m:t>
                    </m:r>
                    <m:r>
                      <a:rPr lang="en-US" sz="20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0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𝒌𝒎</m:t>
                    </m:r>
                  </m:oMath>
                </a14:m>
                <a:r>
                  <a:rPr lang="en-US" sz="2000" b="0" i="0" dirty="0" smtClean="0">
                    <a:latin typeface="+mj-lt"/>
                    <a:ea typeface="Cambria Math" panose="02040503050406030204" pitchFamily="18" charset="0"/>
                  </a:rPr>
                  <a:t>.</a:t>
                </a:r>
                <a:r>
                  <a:rPr lang="fr-FR" sz="2000" dirty="0"/>
                  <a:t/>
                </a:r>
                <a:br>
                  <a:rPr lang="fr-FR" sz="2000" dirty="0"/>
                </a:br>
                <a:endParaRPr lang="fr-FR" sz="2000" b="1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9" name="ZoneTexte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3897" y="4854163"/>
                <a:ext cx="4590771" cy="1015663"/>
              </a:xfrm>
              <a:prstGeom prst="rect">
                <a:avLst/>
              </a:prstGeom>
              <a:blipFill rotWithShape="0">
                <a:blip r:embed="rId10"/>
                <a:stretch>
                  <a:fillRect l="-1328" t="-359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719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p"/>
      <p:bldP spid="25" grpId="0"/>
      <p:bldP spid="26" grpId="0"/>
      <p:bldP spid="27" grpId="0"/>
      <p:bldP spid="36" grpId="0"/>
      <p:bldP spid="37" grpId="0"/>
      <p:bldP spid="38" grpId="0"/>
      <p:bldP spid="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76" y="-18750"/>
            <a:ext cx="8596668" cy="1320800"/>
          </a:xfrm>
        </p:spPr>
        <p:txBody>
          <a:bodyPr/>
          <a:lstStyle/>
          <a:p>
            <a:r>
              <a:rPr lang="fr-FR" dirty="0" smtClean="0"/>
              <a:t>Réciproque…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51820" y="1026672"/>
            <a:ext cx="9919940" cy="1716528"/>
          </a:xfrm>
        </p:spPr>
        <p:txBody>
          <a:bodyPr>
            <a:normAutofit/>
          </a:bodyPr>
          <a:lstStyle/>
          <a:p>
            <a:r>
              <a:rPr lang="fr-FR" sz="2400" dirty="0" smtClean="0"/>
              <a:t>Si un </a:t>
            </a:r>
            <a:r>
              <a:rPr lang="fr-FR" sz="2400" b="1" dirty="0" smtClean="0">
                <a:solidFill>
                  <a:srgbClr val="0070C0"/>
                </a:solidFill>
              </a:rPr>
              <a:t>triangle </a:t>
            </a:r>
            <a:r>
              <a:rPr lang="fr-FR" sz="2400" dirty="0" smtClean="0"/>
              <a:t>est </a:t>
            </a:r>
            <a:r>
              <a:rPr lang="fr-FR" sz="2400" b="1" dirty="0" smtClean="0">
                <a:solidFill>
                  <a:srgbClr val="FF0000"/>
                </a:solidFill>
              </a:rPr>
              <a:t>rectangle</a:t>
            </a:r>
            <a:r>
              <a:rPr lang="fr-FR" sz="2400" dirty="0" smtClean="0"/>
              <a:t>, </a:t>
            </a:r>
            <a:br>
              <a:rPr lang="fr-FR" sz="2400" dirty="0" smtClean="0"/>
            </a:br>
            <a:r>
              <a:rPr lang="fr-FR" sz="2400" dirty="0" smtClean="0"/>
              <a:t>alors </a:t>
            </a:r>
            <a:r>
              <a:rPr lang="fr-FR" sz="2400" b="1" dirty="0" smtClean="0">
                <a:solidFill>
                  <a:srgbClr val="00B050"/>
                </a:solidFill>
              </a:rPr>
              <a:t>le carré </a:t>
            </a:r>
            <a:r>
              <a:rPr lang="fr-FR" sz="2400" dirty="0"/>
              <a:t>d</a:t>
            </a:r>
            <a:r>
              <a:rPr lang="fr-FR" sz="2400" dirty="0" smtClean="0"/>
              <a:t>e la longueur de son </a:t>
            </a:r>
            <a:r>
              <a:rPr lang="fr-FR" sz="2400" b="1" dirty="0" smtClean="0">
                <a:solidFill>
                  <a:srgbClr val="FFC000"/>
                </a:solidFill>
              </a:rPr>
              <a:t>hypoténuse</a:t>
            </a:r>
            <a:r>
              <a:rPr lang="fr-FR" sz="2400" dirty="0" smtClean="0">
                <a:solidFill>
                  <a:srgbClr val="FFC000"/>
                </a:solidFill>
              </a:rPr>
              <a:t> </a:t>
            </a:r>
            <a:r>
              <a:rPr lang="fr-FR" sz="2400" dirty="0" smtClean="0"/>
              <a:t>est égal </a:t>
            </a:r>
            <a:br>
              <a:rPr lang="fr-FR" sz="2400" dirty="0" smtClean="0"/>
            </a:br>
            <a:r>
              <a:rPr lang="fr-FR" sz="2400" dirty="0" smtClean="0"/>
              <a:t>		  à </a:t>
            </a:r>
            <a:r>
              <a:rPr lang="fr-FR" sz="2400" b="1" dirty="0" smtClean="0">
                <a:solidFill>
                  <a:srgbClr val="00B050"/>
                </a:solidFill>
              </a:rPr>
              <a:t>la somme des carrés</a:t>
            </a:r>
            <a:r>
              <a:rPr lang="fr-FR" sz="2400" dirty="0" smtClean="0">
                <a:solidFill>
                  <a:srgbClr val="00B050"/>
                </a:solidFill>
              </a:rPr>
              <a:t> </a:t>
            </a:r>
            <a:r>
              <a:rPr lang="fr-FR" sz="2400" dirty="0" smtClean="0"/>
              <a:t>des longueurs des </a:t>
            </a:r>
            <a:r>
              <a:rPr lang="fr-FR" sz="2400" b="1" dirty="0" smtClean="0">
                <a:solidFill>
                  <a:srgbClr val="7030A0"/>
                </a:solidFill>
              </a:rPr>
              <a:t>deux autres côtés</a:t>
            </a:r>
            <a:r>
              <a:rPr lang="fr-FR" sz="2400" dirty="0" smtClean="0"/>
              <a:t>.</a:t>
            </a:r>
            <a:endParaRPr lang="fr-FR" sz="2400" dirty="0"/>
          </a:p>
        </p:txBody>
      </p:sp>
      <p:sp>
        <p:nvSpPr>
          <p:cNvPr id="34" name="Rounded Rectangle 2"/>
          <p:cNvSpPr/>
          <p:nvPr/>
        </p:nvSpPr>
        <p:spPr>
          <a:xfrm>
            <a:off x="1479087" y="1458472"/>
            <a:ext cx="8569787" cy="9060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rgbClr val="00B050"/>
                </a:solidFill>
              </a:rPr>
              <a:t>le carré </a:t>
            </a:r>
            <a:r>
              <a:rPr lang="fr-FR" sz="2400" dirty="0">
                <a:solidFill>
                  <a:schemeClr val="tx1"/>
                </a:solidFill>
              </a:rPr>
              <a:t>de la longueur de son </a:t>
            </a:r>
            <a:r>
              <a:rPr lang="fr-FR" sz="2400" b="1" dirty="0">
                <a:solidFill>
                  <a:srgbClr val="FFC000"/>
                </a:solidFill>
              </a:rPr>
              <a:t>hypoténuse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dirty="0">
                <a:solidFill>
                  <a:schemeClr val="tx1"/>
                </a:solidFill>
              </a:rPr>
              <a:t>est égal </a:t>
            </a:r>
            <a:r>
              <a:rPr lang="fr-FR" sz="2400" dirty="0"/>
              <a:t/>
            </a:r>
            <a:br>
              <a:rPr lang="fr-FR" sz="2400" dirty="0"/>
            </a:br>
            <a:r>
              <a:rPr lang="fr-FR" sz="2400" dirty="0" smtClean="0">
                <a:solidFill>
                  <a:schemeClr val="tx1"/>
                </a:solidFill>
              </a:rPr>
              <a:t>à</a:t>
            </a:r>
            <a:r>
              <a:rPr lang="fr-FR" sz="2400" dirty="0" smtClean="0"/>
              <a:t> </a:t>
            </a:r>
            <a:r>
              <a:rPr lang="fr-FR" sz="2400" b="1" dirty="0">
                <a:solidFill>
                  <a:srgbClr val="00B050"/>
                </a:solidFill>
              </a:rPr>
              <a:t>la somme des carrés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dirty="0">
                <a:solidFill>
                  <a:schemeClr val="tx1"/>
                </a:solidFill>
              </a:rPr>
              <a:t>des longueurs des </a:t>
            </a:r>
            <a:r>
              <a:rPr lang="fr-FR" sz="2400" b="1" dirty="0">
                <a:solidFill>
                  <a:srgbClr val="7030A0"/>
                </a:solidFill>
              </a:rPr>
              <a:t>deux autres </a:t>
            </a:r>
            <a:r>
              <a:rPr lang="fr-FR" sz="2400" b="1" dirty="0" smtClean="0">
                <a:solidFill>
                  <a:srgbClr val="7030A0"/>
                </a:solidFill>
              </a:rPr>
              <a:t>côtés</a:t>
            </a:r>
            <a:endParaRPr lang="fr-FR" sz="2400" dirty="0"/>
          </a:p>
        </p:txBody>
      </p:sp>
      <p:sp>
        <p:nvSpPr>
          <p:cNvPr id="35" name="Content Placeholder 6"/>
          <p:cNvSpPr txBox="1">
            <a:spLocks/>
          </p:cNvSpPr>
          <p:nvPr/>
        </p:nvSpPr>
        <p:spPr>
          <a:xfrm>
            <a:off x="351820" y="3284097"/>
            <a:ext cx="9919940" cy="1716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400" dirty="0" smtClean="0"/>
              <a:t>Si </a:t>
            </a:r>
            <a:br>
              <a:rPr lang="fr-FR" sz="2400" dirty="0" smtClean="0"/>
            </a:b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 smtClean="0"/>
              <a:t>alors</a:t>
            </a:r>
            <a:endParaRPr lang="fr-FR" sz="2400" dirty="0"/>
          </a:p>
        </p:txBody>
      </p:sp>
      <p:sp>
        <p:nvSpPr>
          <p:cNvPr id="36" name="&quot;No&quot; Symbol 10"/>
          <p:cNvSpPr/>
          <p:nvPr/>
        </p:nvSpPr>
        <p:spPr>
          <a:xfrm>
            <a:off x="5953125" y="3265047"/>
            <a:ext cx="584200" cy="58420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1040477" y="1026672"/>
            <a:ext cx="3741073" cy="431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</a:rPr>
              <a:t>un</a:t>
            </a:r>
            <a:r>
              <a:rPr lang="fr-FR" sz="2400" dirty="0"/>
              <a:t> </a:t>
            </a:r>
            <a:r>
              <a:rPr lang="fr-FR" sz="2400" b="1" dirty="0">
                <a:solidFill>
                  <a:srgbClr val="0070C0"/>
                </a:solidFill>
              </a:rPr>
              <a:t>triangle </a:t>
            </a:r>
            <a:r>
              <a:rPr lang="fr-FR" sz="2400" dirty="0">
                <a:solidFill>
                  <a:schemeClr val="tx1"/>
                </a:solidFill>
              </a:rPr>
              <a:t>est</a:t>
            </a:r>
            <a:r>
              <a:rPr lang="fr-FR" sz="2400" dirty="0"/>
              <a:t> </a:t>
            </a:r>
            <a:r>
              <a:rPr lang="fr-FR" sz="2400" b="1" dirty="0">
                <a:solidFill>
                  <a:srgbClr val="FF0000"/>
                </a:solidFill>
              </a:rPr>
              <a:t>rectangle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823456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3.7037E-6 L -0.03216 0.2643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5" y="13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2.77556E-17 L 0.03789 0.4923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8" y="24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36" grpId="0" animBg="1"/>
      <p:bldP spid="26" grpId="0" animBg="1"/>
      <p:bldP spid="2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169461" y="5186443"/>
            <a:ext cx="477672" cy="4457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76" y="-18750"/>
            <a:ext cx="8596668" cy="1320800"/>
          </a:xfrm>
        </p:spPr>
        <p:txBody>
          <a:bodyPr/>
          <a:lstStyle/>
          <a:p>
            <a:r>
              <a:rPr lang="fr-FR" dirty="0" smtClean="0"/>
              <a:t>II. Théorème de Pythagore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51820" y="1026671"/>
            <a:ext cx="10668466" cy="2464017"/>
          </a:xfrm>
        </p:spPr>
        <p:txBody>
          <a:bodyPr>
            <a:normAutofit/>
          </a:bodyPr>
          <a:lstStyle/>
          <a:p>
            <a:r>
              <a:rPr lang="fr-FR" sz="2400" u="sng" dirty="0" smtClean="0"/>
              <a:t>Réciproque:</a:t>
            </a:r>
          </a:p>
          <a:p>
            <a:pPr marL="0" indent="0">
              <a:buNone/>
            </a:pPr>
            <a:r>
              <a:rPr lang="fr-FR" sz="2400" dirty="0" smtClean="0"/>
              <a:t>Si dans un </a:t>
            </a:r>
            <a:r>
              <a:rPr lang="fr-FR" sz="2400" b="1" dirty="0" smtClean="0">
                <a:solidFill>
                  <a:srgbClr val="0070C0"/>
                </a:solidFill>
              </a:rPr>
              <a:t>triangle</a:t>
            </a:r>
            <a:r>
              <a:rPr lang="fr-FR" sz="2400" dirty="0" smtClean="0"/>
              <a:t>, </a:t>
            </a:r>
            <a:r>
              <a:rPr lang="fr-FR" sz="2400" b="1" dirty="0">
                <a:solidFill>
                  <a:srgbClr val="00B050"/>
                </a:solidFill>
              </a:rPr>
              <a:t>le carré </a:t>
            </a:r>
            <a:r>
              <a:rPr lang="fr-FR" sz="2400" dirty="0"/>
              <a:t>de la longueur d’</a:t>
            </a:r>
            <a:r>
              <a:rPr lang="fr-FR" sz="2400" b="1" dirty="0">
                <a:solidFill>
                  <a:srgbClr val="FFC000"/>
                </a:solidFill>
              </a:rPr>
              <a:t>un côté</a:t>
            </a:r>
            <a:r>
              <a:rPr lang="fr-FR" sz="2400" dirty="0"/>
              <a:t> est égal </a:t>
            </a: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 smtClean="0"/>
              <a:t>    à </a:t>
            </a:r>
            <a:r>
              <a:rPr lang="fr-FR" sz="2400" b="1" dirty="0">
                <a:solidFill>
                  <a:srgbClr val="00B050"/>
                </a:solidFill>
              </a:rPr>
              <a:t>la somme des carrés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dirty="0"/>
              <a:t>des longueurs des </a:t>
            </a:r>
            <a:r>
              <a:rPr lang="fr-FR" sz="2400" b="1" dirty="0">
                <a:solidFill>
                  <a:srgbClr val="7030A0"/>
                </a:solidFill>
              </a:rPr>
              <a:t>deux </a:t>
            </a:r>
            <a:r>
              <a:rPr lang="fr-FR" sz="2400" b="1" dirty="0" smtClean="0">
                <a:solidFill>
                  <a:srgbClr val="7030A0"/>
                </a:solidFill>
              </a:rPr>
              <a:t>autres </a:t>
            </a:r>
            <a:r>
              <a:rPr lang="fr-FR" sz="2400" b="1" dirty="0">
                <a:solidFill>
                  <a:srgbClr val="7030A0"/>
                </a:solidFill>
              </a:rPr>
              <a:t>côtés </a:t>
            </a:r>
            <a:r>
              <a:rPr lang="fr-FR" sz="2400" dirty="0"/>
              <a:t/>
            </a:r>
            <a:br>
              <a:rPr lang="fr-FR" sz="2400" dirty="0"/>
            </a:br>
            <a:endParaRPr lang="fr-FR" sz="2400" dirty="0" smtClean="0"/>
          </a:p>
          <a:p>
            <a:pPr marL="0" indent="0">
              <a:buNone/>
            </a:pPr>
            <a:r>
              <a:rPr lang="fr-FR" sz="2400" dirty="0" smtClean="0"/>
              <a:t>alors </a:t>
            </a:r>
            <a:r>
              <a:rPr lang="fr-FR" sz="2400" dirty="0"/>
              <a:t>ce </a:t>
            </a:r>
            <a:r>
              <a:rPr lang="fr-FR" sz="2400" b="1" dirty="0">
                <a:solidFill>
                  <a:srgbClr val="FF0000"/>
                </a:solidFill>
              </a:rPr>
              <a:t>triangle est </a:t>
            </a:r>
            <a:r>
              <a:rPr lang="fr-FR" sz="2400" b="1" dirty="0" smtClean="0">
                <a:solidFill>
                  <a:srgbClr val="FF0000"/>
                </a:solidFill>
              </a:rPr>
              <a:t>rectangle</a:t>
            </a:r>
            <a:r>
              <a:rPr lang="fr-FR" sz="2400" dirty="0" smtClean="0"/>
              <a:t>.</a:t>
            </a:r>
            <a:endParaRPr lang="fr-FR" sz="2400" dirty="0"/>
          </a:p>
        </p:txBody>
      </p:sp>
      <p:sp>
        <p:nvSpPr>
          <p:cNvPr id="8" name="Isosceles Triangle 7"/>
          <p:cNvSpPr/>
          <p:nvPr/>
        </p:nvSpPr>
        <p:spPr>
          <a:xfrm>
            <a:off x="4925008" y="3762479"/>
            <a:ext cx="4722125" cy="1869744"/>
          </a:xfrm>
          <a:prstGeom prst="triangle">
            <a:avLst>
              <a:gd name="adj" fmla="val 100000"/>
            </a:avLst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440513" y="5514084"/>
                <a:ext cx="4913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0513" y="5514084"/>
                <a:ext cx="491319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9653957" y="3371415"/>
                <a:ext cx="4913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3957" y="3371415"/>
                <a:ext cx="491319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9653957" y="5513506"/>
                <a:ext cx="4913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3957" y="5513506"/>
                <a:ext cx="491319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Connector 31"/>
          <p:cNvCxnSpPr>
            <a:stCxn id="8" idx="2"/>
            <a:endCxn id="8" idx="0"/>
          </p:cNvCxnSpPr>
          <p:nvPr/>
        </p:nvCxnSpPr>
        <p:spPr>
          <a:xfrm flipV="1">
            <a:off x="4925008" y="3762479"/>
            <a:ext cx="4722125" cy="1869744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919913" y="3747459"/>
            <a:ext cx="2895185" cy="470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fr-FR" sz="2400" b="1" dirty="0">
              <a:solidFill>
                <a:srgbClr val="00B050"/>
              </a:solidFill>
            </a:endParaRPr>
          </a:p>
        </p:txBody>
      </p:sp>
      <p:cxnSp>
        <p:nvCxnSpPr>
          <p:cNvPr id="15" name="Straight Connector 14"/>
          <p:cNvCxnSpPr>
            <a:stCxn id="8" idx="2"/>
            <a:endCxn id="8" idx="3"/>
          </p:cNvCxnSpPr>
          <p:nvPr/>
        </p:nvCxnSpPr>
        <p:spPr>
          <a:xfrm>
            <a:off x="4925008" y="5632223"/>
            <a:ext cx="4722125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8" idx="0"/>
          </p:cNvCxnSpPr>
          <p:nvPr/>
        </p:nvCxnSpPr>
        <p:spPr>
          <a:xfrm flipV="1">
            <a:off x="9647133" y="3762479"/>
            <a:ext cx="0" cy="183080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9130040" y="336130"/>
            <a:ext cx="2263566" cy="1634331"/>
            <a:chOff x="7010436" y="978297"/>
            <a:chExt cx="2263566" cy="1634331"/>
          </a:xfrm>
        </p:grpSpPr>
        <p:sp>
          <p:nvSpPr>
            <p:cNvPr id="22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3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/>
              <p:cNvSpPr txBox="1"/>
              <p:nvPr/>
            </p:nvSpPr>
            <p:spPr>
              <a:xfrm>
                <a:off x="991349" y="3759580"/>
                <a:ext cx="906162" cy="47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sz="2400" b="1" i="1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349" y="3759580"/>
                <a:ext cx="906162" cy="47000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ZoneTexte 23"/>
              <p:cNvSpPr txBox="1"/>
              <p:nvPr/>
            </p:nvSpPr>
            <p:spPr>
              <a:xfrm>
                <a:off x="1968947" y="3747459"/>
                <a:ext cx="2044814" cy="47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𝑨𝑩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24" name="ZoneText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8947" y="3747459"/>
                <a:ext cx="2044814" cy="47000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ZoneTexte 24"/>
              <p:cNvSpPr txBox="1"/>
              <p:nvPr/>
            </p:nvSpPr>
            <p:spPr>
              <a:xfrm>
                <a:off x="1594738" y="3747459"/>
                <a:ext cx="906162" cy="47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ZoneText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4738" y="3747459"/>
                <a:ext cx="906162" cy="47000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9" name="Group 28"/>
          <p:cNvGrpSpPr/>
          <p:nvPr/>
        </p:nvGrpSpPr>
        <p:grpSpPr>
          <a:xfrm rot="20220476">
            <a:off x="7335661" y="5511777"/>
            <a:ext cx="1682009" cy="818303"/>
            <a:chOff x="5960001" y="3612344"/>
            <a:chExt cx="1682009" cy="818303"/>
          </a:xfrm>
        </p:grpSpPr>
        <p:sp>
          <p:nvSpPr>
            <p:cNvPr id="30" name="Right Arrow 29"/>
            <p:cNvSpPr/>
            <p:nvPr/>
          </p:nvSpPr>
          <p:spPr>
            <a:xfrm>
              <a:off x="5960001" y="3612344"/>
              <a:ext cx="1682009" cy="81830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38873" y="3836830"/>
              <a:ext cx="15511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Réciproque</a:t>
              </a:r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1401030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10" grpId="0"/>
      <p:bldP spid="27" grpId="0"/>
      <p:bldP spid="28" grpId="0"/>
      <p:bldP spid="33" grpId="0" animBg="1"/>
      <p:bldP spid="3" grpId="0"/>
      <p:bldP spid="24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1" y="28225"/>
            <a:ext cx="9094464" cy="1320800"/>
          </a:xfrm>
        </p:spPr>
        <p:txBody>
          <a:bodyPr/>
          <a:lstStyle/>
          <a:p>
            <a:r>
              <a:rPr lang="fr-FR" dirty="0" smtClean="0"/>
              <a:t>II. </a:t>
            </a:r>
            <a:r>
              <a:rPr lang="fr-FR" dirty="0"/>
              <a:t>Théorème de Pythagore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90270" y="736205"/>
                <a:ext cx="10163429" cy="1554894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Exemple 2:</a:t>
                </a:r>
              </a:p>
              <a:p>
                <a14:m>
                  <m:oMath xmlns:m="http://schemas.openxmlformats.org/officeDocument/2006/math"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𝑻</m:t>
                    </m:r>
                    <m:r>
                      <a:rPr lang="fr-FR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𝑶</m:t>
                    </m:r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𝑴</m:t>
                    </m:r>
                  </m:oMath>
                </a14:m>
                <a:r>
                  <a:rPr lang="fr-FR" sz="2000" b="1" dirty="0">
                    <a:solidFill>
                      <a:srgbClr val="0070C0"/>
                    </a:solidFill>
                  </a:rPr>
                  <a:t> </a:t>
                </a:r>
                <a:r>
                  <a:rPr lang="fr-FR" sz="2000" dirty="0"/>
                  <a:t>est un triangle tel que:</a:t>
                </a:r>
                <a:br>
                  <a:rPr lang="fr-FR" sz="2000" dirty="0"/>
                </a:br>
                <a14:m>
                  <m:oMath xmlns:m="http://schemas.openxmlformats.org/officeDocument/2006/math"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𝑻𝑶</m:t>
                    </m:r>
                    <m:r>
                      <a:rPr lang="fr-FR" sz="20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 dirty="0">
                        <a:latin typeface="Cambria Math" panose="02040503050406030204" pitchFamily="18" charset="0"/>
                      </a:rPr>
                      <m:t>𝟏𝟐</m:t>
                    </m:r>
                    <m:r>
                      <a:rPr lang="fr-FR" sz="2000" b="1" i="1" dirty="0"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r>
                  <a:rPr lang="fr-FR" sz="2000" dirty="0"/>
                  <a:t> , 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𝑶𝑴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𝒄𝒎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000" dirty="0"/>
                  <a:t>et </a:t>
                </a:r>
                <a14:m>
                  <m:oMath xmlns:m="http://schemas.openxmlformats.org/officeDocument/2006/math"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𝑻𝑴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 dirty="0">
                        <a:latin typeface="Cambria Math" panose="02040503050406030204" pitchFamily="18" charset="0"/>
                      </a:rPr>
                      <m:t>𝟏𝟑</m:t>
                    </m:r>
                    <m:r>
                      <a:rPr lang="fr-FR" sz="2000" b="1" i="1" dirty="0"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r>
                  <a:rPr lang="fr-FR" sz="2000" dirty="0"/>
                  <a:t>.</a:t>
                </a:r>
              </a:p>
              <a:p>
                <a:endParaRPr lang="fr-FR" sz="2800" b="1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0270" y="736205"/>
                <a:ext cx="10163429" cy="1554894"/>
              </a:xfrm>
              <a:blipFill rotWithShape="0">
                <a:blip r:embed="rId2"/>
                <a:stretch>
                  <a:fillRect l="-240" t="-274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Isosceles Triangle 4"/>
          <p:cNvSpPr/>
          <p:nvPr/>
        </p:nvSpPr>
        <p:spPr>
          <a:xfrm rot="4895984">
            <a:off x="7337658" y="2409669"/>
            <a:ext cx="3298562" cy="1958389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863328" y="5046127"/>
                <a:ext cx="4913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𝑶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3328" y="5046127"/>
                <a:ext cx="491319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413199" y="1563377"/>
                <a:ext cx="4913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3199" y="1563377"/>
                <a:ext cx="491319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0187713" y="4738377"/>
                <a:ext cx="4913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𝑴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7713" y="4738377"/>
                <a:ext cx="491319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156543" y="3388863"/>
                <a:ext cx="8938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𝟏𝟐</m:t>
                      </m:r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6543" y="3388863"/>
                <a:ext cx="893866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8933320" y="5092648"/>
                <a:ext cx="8938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3320" y="5092648"/>
                <a:ext cx="893866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8946774" y="2910006"/>
                <a:ext cx="8938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𝟏𝟑</m:t>
                      </m:r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6774" y="2910006"/>
                <a:ext cx="893866" cy="52322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1" name="Groupe 40"/>
          <p:cNvGrpSpPr/>
          <p:nvPr/>
        </p:nvGrpSpPr>
        <p:grpSpPr>
          <a:xfrm rot="21148743">
            <a:off x="8254308" y="4869188"/>
            <a:ext cx="259090" cy="251464"/>
            <a:chOff x="8311007" y="4855589"/>
            <a:chExt cx="259090" cy="251464"/>
          </a:xfrm>
        </p:grpSpPr>
        <p:cxnSp>
          <p:nvCxnSpPr>
            <p:cNvPr id="32" name="Connecteur droit 31"/>
            <p:cNvCxnSpPr/>
            <p:nvPr/>
          </p:nvCxnSpPr>
          <p:spPr>
            <a:xfrm flipH="1">
              <a:off x="8311007" y="4855589"/>
              <a:ext cx="25909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33"/>
            <p:cNvCxnSpPr/>
            <p:nvPr/>
          </p:nvCxnSpPr>
          <p:spPr>
            <a:xfrm flipH="1">
              <a:off x="8568182" y="4856889"/>
              <a:ext cx="1914" cy="25016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Content Placeholder 2"/>
              <p:cNvSpPr txBox="1">
                <a:spLocks/>
              </p:cNvSpPr>
              <p:nvPr/>
            </p:nvSpPr>
            <p:spPr>
              <a:xfrm>
                <a:off x="375288" y="2373843"/>
                <a:ext cx="6919558" cy="42914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fr-FR" sz="2000" dirty="0"/>
                  <a:t>Le plus grand des trois côtés est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𝑻𝑴</m:t>
                        </m:r>
                      </m:e>
                    </m:d>
                  </m:oMath>
                </a14:m>
                <a:endParaRPr lang="en-US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2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288" y="2373843"/>
                <a:ext cx="6919558" cy="429149"/>
              </a:xfrm>
              <a:prstGeom prst="rect">
                <a:avLst/>
              </a:prstGeom>
              <a:blipFill rotWithShape="0">
                <a:blip r:embed="rId9"/>
                <a:stretch>
                  <a:fillRect l="-441" t="-8451" b="-1549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ZoneTexte 47"/>
              <p:cNvSpPr txBox="1"/>
              <p:nvPr/>
            </p:nvSpPr>
            <p:spPr>
              <a:xfrm>
                <a:off x="1202364" y="2837235"/>
                <a:ext cx="4026861" cy="407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𝑻𝑴</m:t>
                          </m:r>
                        </m:e>
                        <m:sup>
                          <m:r>
                            <a:rPr lang="fr-FR" sz="20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fr-FR" sz="2000" b="1" i="1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FR" sz="2000" b="1" i="1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𝟏𝟑</m:t>
                          </m:r>
                        </m:e>
                        <m:sup>
                          <m:r>
                            <a:rPr lang="fr-FR" sz="20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r>
                  <a:rPr lang="fr-FR" sz="2000" dirty="0">
                    <a:solidFill>
                      <a:srgbClr val="FFC000"/>
                    </a:solidFill>
                  </a:rPr>
                  <a:t/>
                </a:r>
                <a:br>
                  <a:rPr lang="fr-FR" sz="2000" dirty="0">
                    <a:solidFill>
                      <a:srgbClr val="FFC000"/>
                    </a:solidFill>
                  </a:rPr>
                </a:br>
                <a:endParaRPr lang="fr-FR" sz="2000" b="1" i="1" dirty="0">
                  <a:solidFill>
                    <a:srgbClr val="FFC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8" name="ZoneTexte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2364" y="2837235"/>
                <a:ext cx="4026861" cy="407163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ZoneTexte 26"/>
              <p:cNvSpPr txBox="1"/>
              <p:nvPr/>
            </p:nvSpPr>
            <p:spPr>
              <a:xfrm>
                <a:off x="2553682" y="2837235"/>
                <a:ext cx="2392089" cy="407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𝟏𝟑</m:t>
                      </m:r>
                      <m:r>
                        <a:rPr lang="en-US" sz="20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0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𝟏𝟑</m:t>
                      </m:r>
                      <m:r>
                        <a:rPr lang="en-US" sz="20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𝟏𝟔𝟗</m:t>
                      </m:r>
                    </m:oMath>
                  </m:oMathPara>
                </a14:m>
                <a:endParaRPr lang="fr-FR" sz="2000" b="1" i="1" dirty="0">
                  <a:solidFill>
                    <a:srgbClr val="FFC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7" name="ZoneText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3682" y="2837235"/>
                <a:ext cx="2392089" cy="40716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ZoneTexte 27"/>
              <p:cNvSpPr txBox="1"/>
              <p:nvPr/>
            </p:nvSpPr>
            <p:spPr>
              <a:xfrm>
                <a:off x="1202363" y="3446891"/>
                <a:ext cx="1597987" cy="407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𝑻𝑶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𝑶𝑴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r>
                  <a:rPr lang="fr-FR" sz="2000" dirty="0">
                    <a:solidFill>
                      <a:srgbClr val="7030A0"/>
                    </a:solidFill>
                  </a:rPr>
                  <a:t/>
                </a:r>
                <a:br>
                  <a:rPr lang="fr-FR" sz="2000" dirty="0">
                    <a:solidFill>
                      <a:srgbClr val="7030A0"/>
                    </a:solidFill>
                  </a:rPr>
                </a:br>
                <a:endParaRPr lang="fr-FR" sz="2000" b="1" i="1" dirty="0">
                  <a:solidFill>
                    <a:srgbClr val="7030A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8" name="ZoneText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2363" y="3446891"/>
                <a:ext cx="1597987" cy="407163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ZoneTexte 28"/>
              <p:cNvSpPr txBox="1"/>
              <p:nvPr/>
            </p:nvSpPr>
            <p:spPr>
              <a:xfrm>
                <a:off x="2581466" y="3447820"/>
                <a:ext cx="1597987" cy="407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r>
                  <a:rPr lang="fr-FR" sz="2000" dirty="0">
                    <a:solidFill>
                      <a:srgbClr val="7030A0"/>
                    </a:solidFill>
                  </a:rPr>
                  <a:t/>
                </a:r>
                <a:br>
                  <a:rPr lang="fr-FR" sz="2000" dirty="0">
                    <a:solidFill>
                      <a:srgbClr val="7030A0"/>
                    </a:solidFill>
                  </a:rPr>
                </a:br>
                <a:endParaRPr lang="fr-FR" sz="2000" b="1" i="1" dirty="0">
                  <a:solidFill>
                    <a:srgbClr val="7030A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9" name="ZoneText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1466" y="3447820"/>
                <a:ext cx="1597987" cy="407163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ZoneTexte 29"/>
              <p:cNvSpPr txBox="1"/>
              <p:nvPr/>
            </p:nvSpPr>
            <p:spPr>
              <a:xfrm>
                <a:off x="3873997" y="3457345"/>
                <a:ext cx="1597987" cy="4001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𝟏𝟒𝟒</m:t>
                      </m:r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𝟐𝟓</m:t>
                      </m:r>
                    </m:oMath>
                  </m:oMathPara>
                </a14:m>
                <a:r>
                  <a:rPr lang="fr-FR" sz="2000" dirty="0">
                    <a:solidFill>
                      <a:srgbClr val="7030A0"/>
                    </a:solidFill>
                  </a:rPr>
                  <a:t/>
                </a:r>
                <a:br>
                  <a:rPr lang="fr-FR" sz="2000" dirty="0">
                    <a:solidFill>
                      <a:srgbClr val="7030A0"/>
                    </a:solidFill>
                  </a:rPr>
                </a:br>
                <a:endParaRPr lang="fr-FR" sz="2000" b="1" i="1" dirty="0">
                  <a:solidFill>
                    <a:srgbClr val="7030A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0" name="ZoneText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997" y="3457345"/>
                <a:ext cx="1597987" cy="400174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ZoneTexte 30"/>
              <p:cNvSpPr txBox="1"/>
              <p:nvPr/>
            </p:nvSpPr>
            <p:spPr>
              <a:xfrm>
                <a:off x="5293757" y="3448581"/>
                <a:ext cx="1597987" cy="4001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𝟏𝟔𝟗</m:t>
                      </m:r>
                    </m:oMath>
                  </m:oMathPara>
                </a14:m>
                <a:r>
                  <a:rPr lang="fr-FR" sz="2000" dirty="0">
                    <a:solidFill>
                      <a:srgbClr val="7030A0"/>
                    </a:solidFill>
                  </a:rPr>
                  <a:t/>
                </a:r>
                <a:br>
                  <a:rPr lang="fr-FR" sz="2000" dirty="0">
                    <a:solidFill>
                      <a:srgbClr val="7030A0"/>
                    </a:solidFill>
                  </a:rPr>
                </a:br>
                <a:endParaRPr lang="fr-FR" sz="2000" b="1" i="1" dirty="0">
                  <a:solidFill>
                    <a:srgbClr val="7030A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1" name="ZoneText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3757" y="3448581"/>
                <a:ext cx="1597987" cy="400174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ZoneTexte 32"/>
              <p:cNvSpPr txBox="1"/>
              <p:nvPr/>
            </p:nvSpPr>
            <p:spPr>
              <a:xfrm>
                <a:off x="789132" y="4056547"/>
                <a:ext cx="4586548" cy="407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 smtClean="0"/>
                  <a:t>On constate que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b="1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1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𝑻𝑴</m:t>
                        </m:r>
                      </m:e>
                      <m:sup>
                        <m:r>
                          <a:rPr lang="fr-FR" sz="20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000" b="1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fr-FR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𝑻𝑶</m:t>
                        </m:r>
                      </m:e>
                      <m:sup>
                        <m:r>
                          <a:rPr lang="en-US" sz="20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0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𝑶𝑴</m:t>
                        </m:r>
                      </m:e>
                      <m:sup>
                        <m:r>
                          <a:rPr lang="en-US" sz="20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fr-FR" sz="2000" dirty="0"/>
                  <a:t>,</a:t>
                </a:r>
              </a:p>
            </p:txBody>
          </p:sp>
        </mc:Choice>
        <mc:Fallback xmlns="">
          <p:sp>
            <p:nvSpPr>
              <p:cNvPr id="33" name="ZoneTexte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132" y="4056547"/>
                <a:ext cx="4586548" cy="407099"/>
              </a:xfrm>
              <a:prstGeom prst="rect">
                <a:avLst/>
              </a:prstGeom>
              <a:blipFill rotWithShape="0">
                <a:blip r:embed="rId16"/>
                <a:stretch>
                  <a:fillRect l="-1328" t="-5970" b="-253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ZoneTexte 34"/>
              <p:cNvSpPr txBox="1"/>
              <p:nvPr/>
            </p:nvSpPr>
            <p:spPr>
              <a:xfrm>
                <a:off x="788508" y="4550038"/>
                <a:ext cx="676191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/>
                  <a:t>donc d’après la </a:t>
                </a:r>
                <a:r>
                  <a:rPr lang="fr-FR" sz="2000" b="1" dirty="0"/>
                  <a:t>réciproque</a:t>
                </a:r>
                <a:r>
                  <a:rPr lang="fr-FR" sz="2000" dirty="0"/>
                  <a:t> du </a:t>
                </a:r>
                <a:r>
                  <a:rPr lang="fr-FR" sz="2000" b="1" dirty="0">
                    <a:solidFill>
                      <a:srgbClr val="FF0000"/>
                    </a:solidFill>
                  </a:rPr>
                  <a:t>théorème de Pythagore</a:t>
                </a:r>
                <a:r>
                  <a:rPr lang="fr-FR" sz="2000" dirty="0"/>
                  <a:t>,</a:t>
                </a:r>
                <a:br>
                  <a:rPr lang="fr-FR" sz="2000" dirty="0"/>
                </a:br>
                <a:r>
                  <a:rPr lang="fr-FR" sz="2000" dirty="0"/>
                  <a:t>le triangle </a:t>
                </a:r>
                <a14:m>
                  <m:oMath xmlns:m="http://schemas.openxmlformats.org/officeDocument/2006/math">
                    <m:r>
                      <a:rPr lang="fr-FR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𝑻𝑶𝑴</m:t>
                    </m:r>
                  </m:oMath>
                </a14:m>
                <a:r>
                  <a:rPr lang="fr-FR" sz="2000" dirty="0"/>
                  <a:t> est rectangle en </a:t>
                </a:r>
                <a14:m>
                  <m:oMath xmlns:m="http://schemas.openxmlformats.org/officeDocument/2006/math">
                    <m:r>
                      <a:rPr lang="fr-FR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𝑶</m:t>
                    </m:r>
                  </m:oMath>
                </a14:m>
                <a:r>
                  <a:rPr lang="fr-FR" sz="2000" dirty="0"/>
                  <a:t>.</a:t>
                </a:r>
              </a:p>
            </p:txBody>
          </p:sp>
        </mc:Choice>
        <mc:Fallback xmlns="">
          <p:sp>
            <p:nvSpPr>
              <p:cNvPr id="35" name="ZoneTexte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508" y="4550038"/>
                <a:ext cx="6761917" cy="707886"/>
              </a:xfrm>
              <a:prstGeom prst="rect">
                <a:avLst/>
              </a:prstGeom>
              <a:blipFill rotWithShape="0">
                <a:blip r:embed="rId17"/>
                <a:stretch>
                  <a:fillRect l="-901" t="-5128" b="-1282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Oval 6"/>
          <p:cNvSpPr/>
          <p:nvPr/>
        </p:nvSpPr>
        <p:spPr>
          <a:xfrm>
            <a:off x="4074977" y="2778221"/>
            <a:ext cx="598013" cy="5461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  <p:sp>
        <p:nvSpPr>
          <p:cNvPr id="37" name="Oval 6"/>
          <p:cNvSpPr/>
          <p:nvPr/>
        </p:nvSpPr>
        <p:spPr>
          <a:xfrm>
            <a:off x="5583850" y="3380247"/>
            <a:ext cx="598013" cy="5461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7880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20" grpId="0"/>
      <p:bldP spid="21" grpId="0"/>
      <p:bldP spid="22" grpId="0"/>
      <p:bldP spid="17" grpId="0"/>
      <p:bldP spid="23" grpId="0"/>
      <p:bldP spid="25" grpId="0"/>
      <p:bldP spid="42" grpId="0" build="p"/>
      <p:bldP spid="48" grpId="0"/>
      <p:bldP spid="27" grpId="0"/>
      <p:bldP spid="28" grpId="0"/>
      <p:bldP spid="29" grpId="0"/>
      <p:bldP spid="30" grpId="0"/>
      <p:bldP spid="31" grpId="0"/>
      <p:bldP spid="33" grpId="0"/>
      <p:bldP spid="35" grpId="0"/>
      <p:bldP spid="36" grpId="0" animBg="1"/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1" y="28225"/>
            <a:ext cx="9094464" cy="790925"/>
          </a:xfrm>
        </p:spPr>
        <p:txBody>
          <a:bodyPr/>
          <a:lstStyle/>
          <a:p>
            <a:r>
              <a:rPr lang="fr-FR" dirty="0" smtClean="0"/>
              <a:t>Exercice 52 page 441</a:t>
            </a:r>
            <a:endParaRPr lang="fr-FR" dirty="0"/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443898" y="715075"/>
            <a:ext cx="9404952" cy="599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 smtClean="0"/>
              <a:t>Le triangle est-il rectangle ?</a:t>
            </a:r>
            <a:endParaRPr lang="fr-FR" sz="2400" b="1" dirty="0" smtClean="0"/>
          </a:p>
          <a:p>
            <a:endParaRPr lang="fr-FR" sz="2400" b="1" dirty="0" smtClean="0"/>
          </a:p>
        </p:txBody>
      </p:sp>
      <p:sp>
        <p:nvSpPr>
          <p:cNvPr id="13" name="Isosceles Triangle 4"/>
          <p:cNvSpPr/>
          <p:nvPr/>
        </p:nvSpPr>
        <p:spPr>
          <a:xfrm rot="4895984">
            <a:off x="1379183" y="1108752"/>
            <a:ext cx="2494705" cy="3288250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9"/>
              <p:cNvSpPr txBox="1"/>
              <p:nvPr/>
            </p:nvSpPr>
            <p:spPr>
              <a:xfrm>
                <a:off x="871148" y="4234610"/>
                <a:ext cx="4913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148" y="4234610"/>
                <a:ext cx="491319" cy="46166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20"/>
              <p:cNvSpPr txBox="1"/>
              <p:nvPr/>
            </p:nvSpPr>
            <p:spPr>
              <a:xfrm>
                <a:off x="589289" y="1322280"/>
                <a:ext cx="4913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289" y="1322280"/>
                <a:ext cx="491319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21"/>
              <p:cNvSpPr txBox="1"/>
              <p:nvPr/>
            </p:nvSpPr>
            <p:spPr>
              <a:xfrm>
                <a:off x="4315452" y="3749098"/>
                <a:ext cx="4913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5452" y="3749098"/>
                <a:ext cx="491319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 rot="15775306">
                <a:off x="320624" y="3025002"/>
                <a:ext cx="8938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5775306">
                <a:off x="320624" y="3025002"/>
                <a:ext cx="893866" cy="523220"/>
              </a:xfrm>
              <a:prstGeom prst="rect">
                <a:avLst/>
              </a:prstGeom>
              <a:blipFill rotWithShape="0">
                <a:blip r:embed="rId5"/>
                <a:stretch>
                  <a:fillRect t="-3312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22"/>
              <p:cNvSpPr txBox="1"/>
              <p:nvPr/>
            </p:nvSpPr>
            <p:spPr>
              <a:xfrm rot="21049140">
                <a:off x="1986482" y="4029989"/>
                <a:ext cx="166750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18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1049140">
                <a:off x="1986482" y="4029989"/>
                <a:ext cx="1667504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6"/>
              <p:cNvSpPr txBox="1"/>
              <p:nvPr/>
            </p:nvSpPr>
            <p:spPr>
              <a:xfrm rot="1804569">
                <a:off x="2348950" y="2315906"/>
                <a:ext cx="8938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𝟏𝟑</m:t>
                      </m:r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19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04569">
                <a:off x="2348950" y="2315906"/>
                <a:ext cx="893866" cy="523220"/>
              </a:xfrm>
              <a:prstGeom prst="rect">
                <a:avLst/>
              </a:prstGeom>
              <a:blipFill rotWithShape="0">
                <a:blip r:embed="rId7"/>
                <a:stretch>
                  <a:fillRect r="-31579" b="-1543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ontent Placeholder 2"/>
              <p:cNvSpPr txBox="1">
                <a:spLocks/>
              </p:cNvSpPr>
              <p:nvPr/>
            </p:nvSpPr>
            <p:spPr>
              <a:xfrm>
                <a:off x="4561111" y="1354796"/>
                <a:ext cx="5092062" cy="42914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fr-FR" sz="2000" dirty="0" smtClean="0"/>
                  <a:t>Le plus grand des trois côtés est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𝑩𝑪</m:t>
                        </m:r>
                      </m:e>
                    </m:d>
                  </m:oMath>
                </a14:m>
                <a:endParaRPr lang="en-US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2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1111" y="1354796"/>
                <a:ext cx="5092062" cy="429149"/>
              </a:xfrm>
              <a:prstGeom prst="rect">
                <a:avLst/>
              </a:prstGeom>
              <a:blipFill rotWithShape="0">
                <a:blip r:embed="rId8"/>
                <a:stretch>
                  <a:fillRect l="-478" t="-8451" b="-1549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ZoneTexte 22"/>
              <p:cNvSpPr txBox="1"/>
              <p:nvPr/>
            </p:nvSpPr>
            <p:spPr>
              <a:xfrm>
                <a:off x="4993314" y="1824291"/>
                <a:ext cx="4026861" cy="407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𝑩𝑪</m:t>
                          </m:r>
                        </m:e>
                        <m:sup>
                          <m:r>
                            <a:rPr lang="fr-FR" sz="20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fr-FR" sz="2000" b="1" i="1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FR" sz="2000" b="1" i="1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𝟏𝟑</m:t>
                          </m:r>
                          <m:r>
                            <a:rPr lang="en-US" sz="20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fr-FR" sz="20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𝟏𝟖𝟐</m:t>
                      </m:r>
                      <m:r>
                        <a:rPr lang="en-US" sz="20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𝟐𝟓</m:t>
                      </m:r>
                    </m:oMath>
                  </m:oMathPara>
                </a14:m>
                <a:r>
                  <a:rPr lang="fr-FR" sz="2000" dirty="0">
                    <a:solidFill>
                      <a:srgbClr val="FFC000"/>
                    </a:solidFill>
                  </a:rPr>
                  <a:t/>
                </a:r>
                <a:br>
                  <a:rPr lang="fr-FR" sz="2000" dirty="0">
                    <a:solidFill>
                      <a:srgbClr val="FFC000"/>
                    </a:solidFill>
                  </a:rPr>
                </a:br>
                <a:endParaRPr lang="fr-FR" sz="2000" b="1" i="1" dirty="0">
                  <a:solidFill>
                    <a:srgbClr val="FFC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3" name="ZoneText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3314" y="1824291"/>
                <a:ext cx="4026861" cy="407163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ZoneTexte 27"/>
              <p:cNvSpPr txBox="1"/>
              <p:nvPr/>
            </p:nvSpPr>
            <p:spPr>
              <a:xfrm>
                <a:off x="4993314" y="2271800"/>
                <a:ext cx="1597987" cy="407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𝑩𝑨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𝑨𝑪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r>
                  <a:rPr lang="fr-FR" sz="2000" dirty="0">
                    <a:solidFill>
                      <a:srgbClr val="7030A0"/>
                    </a:solidFill>
                  </a:rPr>
                  <a:t/>
                </a:r>
                <a:br>
                  <a:rPr lang="fr-FR" sz="2000" dirty="0">
                    <a:solidFill>
                      <a:srgbClr val="7030A0"/>
                    </a:solidFill>
                  </a:rPr>
                </a:br>
                <a:endParaRPr lang="fr-FR" sz="2000" b="1" i="1" dirty="0">
                  <a:solidFill>
                    <a:srgbClr val="7030A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8" name="ZoneText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3314" y="2271800"/>
                <a:ext cx="1597987" cy="407163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ZoneTexte 28"/>
              <p:cNvSpPr txBox="1"/>
              <p:nvPr/>
            </p:nvSpPr>
            <p:spPr>
              <a:xfrm>
                <a:off x="6298623" y="2262275"/>
                <a:ext cx="1969077" cy="407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r>
                  <a:rPr lang="fr-FR" sz="2000" dirty="0">
                    <a:solidFill>
                      <a:srgbClr val="7030A0"/>
                    </a:solidFill>
                  </a:rPr>
                  <a:t/>
                </a:r>
                <a:br>
                  <a:rPr lang="fr-FR" sz="2000" dirty="0">
                    <a:solidFill>
                      <a:srgbClr val="7030A0"/>
                    </a:solidFill>
                  </a:rPr>
                </a:br>
                <a:endParaRPr lang="fr-FR" sz="2000" b="1" i="1" dirty="0">
                  <a:solidFill>
                    <a:srgbClr val="7030A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9" name="ZoneText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8623" y="2262275"/>
                <a:ext cx="1969077" cy="40716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ZoneTexte 29"/>
              <p:cNvSpPr txBox="1"/>
              <p:nvPr/>
            </p:nvSpPr>
            <p:spPr>
              <a:xfrm>
                <a:off x="8130916" y="2271800"/>
                <a:ext cx="1969077" cy="407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𝟏𝟖𝟐</m:t>
                      </m:r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𝟐𝟓</m:t>
                      </m:r>
                    </m:oMath>
                  </m:oMathPara>
                </a14:m>
                <a:endParaRPr lang="fr-FR" sz="2000" b="1" i="1" dirty="0">
                  <a:solidFill>
                    <a:srgbClr val="7030A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0" name="ZoneText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0916" y="2271800"/>
                <a:ext cx="1969077" cy="407163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Oval 6"/>
          <p:cNvSpPr/>
          <p:nvPr/>
        </p:nvSpPr>
        <p:spPr>
          <a:xfrm>
            <a:off x="6779264" y="1750926"/>
            <a:ext cx="1072618" cy="5461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  <p:sp>
        <p:nvSpPr>
          <p:cNvPr id="32" name="Oval 6"/>
          <p:cNvSpPr/>
          <p:nvPr/>
        </p:nvSpPr>
        <p:spPr>
          <a:xfrm>
            <a:off x="8399011" y="2206777"/>
            <a:ext cx="1072618" cy="5461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ZoneTexte 32"/>
              <p:cNvSpPr txBox="1"/>
              <p:nvPr/>
            </p:nvSpPr>
            <p:spPr>
              <a:xfrm>
                <a:off x="4885081" y="2931813"/>
                <a:ext cx="4586548" cy="407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 smtClean="0"/>
                  <a:t>On constate que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b="1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𝑩𝑪</m:t>
                        </m:r>
                      </m:e>
                      <m:sup>
                        <m:r>
                          <a:rPr lang="fr-FR" sz="20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000" b="1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fr-FR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𝑩𝑨</m:t>
                        </m:r>
                      </m:e>
                      <m:sup>
                        <m:r>
                          <a:rPr lang="en-US" sz="20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0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𝑨𝑪</m:t>
                        </m:r>
                      </m:e>
                      <m:sup>
                        <m:r>
                          <a:rPr lang="en-US" sz="20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fr-FR" sz="2000" dirty="0"/>
                  <a:t>,</a:t>
                </a:r>
              </a:p>
            </p:txBody>
          </p:sp>
        </mc:Choice>
        <mc:Fallback xmlns="">
          <p:sp>
            <p:nvSpPr>
              <p:cNvPr id="33" name="ZoneTexte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5081" y="2931813"/>
                <a:ext cx="4586548" cy="407099"/>
              </a:xfrm>
              <a:prstGeom prst="rect">
                <a:avLst/>
              </a:prstGeom>
              <a:blipFill rotWithShape="0">
                <a:blip r:embed="rId13"/>
                <a:stretch>
                  <a:fillRect l="-1328" t="-7463" b="-253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ZoneTexte 33"/>
              <p:cNvSpPr txBox="1"/>
              <p:nvPr/>
            </p:nvSpPr>
            <p:spPr>
              <a:xfrm>
                <a:off x="4886741" y="3331385"/>
                <a:ext cx="676191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 smtClean="0"/>
                  <a:t>donc d’après la </a:t>
                </a:r>
                <a:r>
                  <a:rPr lang="fr-FR" sz="2000" b="1" dirty="0"/>
                  <a:t>réciproque</a:t>
                </a:r>
                <a:r>
                  <a:rPr lang="fr-FR" sz="2000" dirty="0"/>
                  <a:t> du </a:t>
                </a:r>
                <a:r>
                  <a:rPr lang="fr-FR" sz="2000" b="1" dirty="0">
                    <a:solidFill>
                      <a:srgbClr val="FF0000"/>
                    </a:solidFill>
                  </a:rPr>
                  <a:t>théorème de Pythagore</a:t>
                </a:r>
                <a:r>
                  <a:rPr lang="fr-FR" sz="2000" dirty="0"/>
                  <a:t>,</a:t>
                </a:r>
                <a:br>
                  <a:rPr lang="fr-FR" sz="2000" dirty="0"/>
                </a:br>
                <a:r>
                  <a:rPr lang="fr-FR" sz="2000" dirty="0"/>
                  <a:t>le triangle </a:t>
                </a:r>
                <a14:m>
                  <m:oMath xmlns:m="http://schemas.openxmlformats.org/officeDocument/2006/math"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𝑨𝑩𝑪</m:t>
                    </m:r>
                  </m:oMath>
                </a14:m>
                <a:r>
                  <a:rPr lang="fr-FR" sz="2000" dirty="0"/>
                  <a:t> est rectangle en </a:t>
                </a:r>
                <a14:m>
                  <m:oMath xmlns:m="http://schemas.openxmlformats.org/officeDocument/2006/math"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fr-FR" sz="2000" dirty="0"/>
                  <a:t>.</a:t>
                </a:r>
              </a:p>
            </p:txBody>
          </p:sp>
        </mc:Choice>
        <mc:Fallback xmlns="">
          <p:sp>
            <p:nvSpPr>
              <p:cNvPr id="34" name="ZoneTexte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6741" y="3331385"/>
                <a:ext cx="6761917" cy="707886"/>
              </a:xfrm>
              <a:prstGeom prst="rect">
                <a:avLst/>
              </a:prstGeom>
              <a:blipFill rotWithShape="0">
                <a:blip r:embed="rId14"/>
                <a:stretch>
                  <a:fillRect l="-992" t="-5128" b="-1282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5" name="Groupe 34"/>
          <p:cNvGrpSpPr/>
          <p:nvPr/>
        </p:nvGrpSpPr>
        <p:grpSpPr>
          <a:xfrm rot="21148743">
            <a:off x="1173309" y="3810789"/>
            <a:ext cx="387633" cy="376223"/>
            <a:chOff x="8311007" y="4855589"/>
            <a:chExt cx="259090" cy="251464"/>
          </a:xfrm>
        </p:grpSpPr>
        <p:cxnSp>
          <p:nvCxnSpPr>
            <p:cNvPr id="40" name="Connecteur droit 39"/>
            <p:cNvCxnSpPr/>
            <p:nvPr/>
          </p:nvCxnSpPr>
          <p:spPr>
            <a:xfrm flipH="1">
              <a:off x="8311007" y="4855589"/>
              <a:ext cx="25909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necteur droit 40"/>
            <p:cNvCxnSpPr/>
            <p:nvPr/>
          </p:nvCxnSpPr>
          <p:spPr>
            <a:xfrm flipH="1">
              <a:off x="8568182" y="4856889"/>
              <a:ext cx="1914" cy="25016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9766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p"/>
      <p:bldP spid="23" grpId="0"/>
      <p:bldP spid="28" grpId="0"/>
      <p:bldP spid="29" grpId="0"/>
      <p:bldP spid="30" grpId="0"/>
      <p:bldP spid="31" grpId="0" animBg="1"/>
      <p:bldP spid="32" grpId="0" animBg="1"/>
      <p:bldP spid="33" grpId="0"/>
      <p:bldP spid="3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1" y="28225"/>
            <a:ext cx="9094464" cy="1320800"/>
          </a:xfrm>
        </p:spPr>
        <p:txBody>
          <a:bodyPr/>
          <a:lstStyle/>
          <a:p>
            <a:r>
              <a:rPr lang="fr-FR" dirty="0" smtClean="0"/>
              <a:t>Exercice 57 et 74 page 441 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768" y="752217"/>
            <a:ext cx="5703222" cy="2699437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4100" y="2759676"/>
            <a:ext cx="6354572" cy="3723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40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1" y="28225"/>
            <a:ext cx="9094464" cy="1320800"/>
          </a:xfrm>
        </p:spPr>
        <p:txBody>
          <a:bodyPr/>
          <a:lstStyle/>
          <a:p>
            <a:r>
              <a:rPr lang="fr-FR" dirty="0" smtClean="0"/>
              <a:t>Exercice 74 et 76 page 445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4100" y="2759676"/>
            <a:ext cx="6354572" cy="372350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848" y="688624"/>
            <a:ext cx="5199708" cy="3562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06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609600"/>
            <a:ext cx="10509161" cy="1320800"/>
          </a:xfrm>
        </p:spPr>
        <p:txBody>
          <a:bodyPr/>
          <a:lstStyle/>
          <a:p>
            <a:r>
              <a:rPr lang="fr-FR" dirty="0"/>
              <a:t>Chapitre </a:t>
            </a:r>
            <a:r>
              <a:rPr lang="fr-FR" dirty="0" smtClean="0"/>
              <a:t>8: Pythagore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7" name="Picture 2" descr="https://pixabay.com/static/uploads/photo/2012/04/24/21/13/question-mark-40876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53" y="1930400"/>
            <a:ext cx="2133235" cy="3168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2108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fr-FR" dirty="0" smtClean="0"/>
              <a:t>Activité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18787" y="985411"/>
            <a:ext cx="8596668" cy="2070827"/>
          </a:xfrm>
        </p:spPr>
        <p:txBody>
          <a:bodyPr>
            <a:normAutofit/>
          </a:bodyPr>
          <a:lstStyle/>
          <a:p>
            <a:r>
              <a:rPr lang="fr-FR" u="sng" dirty="0" smtClean="0"/>
              <a:t>Des carrés…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 smtClean="0"/>
          </a:p>
        </p:txBody>
      </p:sp>
      <p:sp>
        <p:nvSpPr>
          <p:cNvPr id="4" name="Rectangle 3"/>
          <p:cNvSpPr/>
          <p:nvPr/>
        </p:nvSpPr>
        <p:spPr>
          <a:xfrm>
            <a:off x="1828799" y="2306211"/>
            <a:ext cx="1252151" cy="12521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b="1" dirty="0"/>
          </a:p>
        </p:txBody>
      </p:sp>
      <p:sp>
        <p:nvSpPr>
          <p:cNvPr id="16" name="Rectangle 15"/>
          <p:cNvSpPr/>
          <p:nvPr/>
        </p:nvSpPr>
        <p:spPr>
          <a:xfrm>
            <a:off x="6594521" y="1869911"/>
            <a:ext cx="2520934" cy="2520934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 b="1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1812324" y="3830595"/>
            <a:ext cx="1276865" cy="0"/>
          </a:xfrm>
          <a:prstGeom prst="line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1910406" y="3963387"/>
            <a:ext cx="1061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 cm</a:t>
            </a:r>
            <a:endParaRPr lang="fr-FR" dirty="0"/>
          </a:p>
        </p:txBody>
      </p:sp>
      <p:cxnSp>
        <p:nvCxnSpPr>
          <p:cNvPr id="24" name="Connecteur droit 23"/>
          <p:cNvCxnSpPr/>
          <p:nvPr/>
        </p:nvCxnSpPr>
        <p:spPr>
          <a:xfrm>
            <a:off x="6578123" y="4630695"/>
            <a:ext cx="2537332" cy="0"/>
          </a:xfrm>
          <a:prstGeom prst="line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7406331" y="4755290"/>
            <a:ext cx="1061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 cm</a:t>
            </a:r>
            <a:endParaRPr lang="fr-FR" dirty="0"/>
          </a:p>
        </p:txBody>
      </p:sp>
      <p:sp>
        <p:nvSpPr>
          <p:cNvPr id="26" name="Rectangle 25"/>
          <p:cNvSpPr/>
          <p:nvPr/>
        </p:nvSpPr>
        <p:spPr>
          <a:xfrm>
            <a:off x="4041111" y="2069436"/>
            <a:ext cx="1835814" cy="183581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b="1" dirty="0"/>
          </a:p>
        </p:txBody>
      </p:sp>
      <p:cxnSp>
        <p:nvCxnSpPr>
          <p:cNvPr id="27" name="Connecteur droit 26"/>
          <p:cNvCxnSpPr/>
          <p:nvPr/>
        </p:nvCxnSpPr>
        <p:spPr>
          <a:xfrm>
            <a:off x="4041111" y="4148053"/>
            <a:ext cx="1835814" cy="0"/>
          </a:xfrm>
          <a:prstGeom prst="line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ZoneTexte 27"/>
              <p:cNvSpPr txBox="1"/>
              <p:nvPr/>
            </p:nvSpPr>
            <p:spPr>
              <a:xfrm>
                <a:off x="4513918" y="4154059"/>
                <a:ext cx="10616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dirty="0" smtClean="0"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fr-FR" sz="3600" b="1" dirty="0"/>
              </a:p>
            </p:txBody>
          </p:sp>
        </mc:Choice>
        <mc:Fallback xmlns="">
          <p:sp>
            <p:nvSpPr>
              <p:cNvPr id="28" name="ZoneText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3918" y="4154059"/>
                <a:ext cx="1061650" cy="64633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ZoneTexte 28"/>
          <p:cNvSpPr txBox="1"/>
          <p:nvPr/>
        </p:nvSpPr>
        <p:spPr>
          <a:xfrm>
            <a:off x="1910406" y="2779971"/>
            <a:ext cx="10616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1 cm²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7315964" y="2895257"/>
            <a:ext cx="10616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4 cm²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4428193" y="2798678"/>
            <a:ext cx="10616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2 cm²</a:t>
            </a:r>
            <a:endParaRPr lang="fr-F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769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6" grpId="0" animBg="1"/>
      <p:bldP spid="8" grpId="0"/>
      <p:bldP spid="25" grpId="0"/>
      <p:bldP spid="26" grpId="0" animBg="1"/>
      <p:bldP spid="28" grpId="0"/>
      <p:bldP spid="29" grpId="0"/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fr-FR" dirty="0" smtClean="0"/>
              <a:t>I. Racine carrée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518787" y="985412"/>
                <a:ext cx="8596668" cy="1214864"/>
              </a:xfrm>
            </p:spPr>
            <p:txBody>
              <a:bodyPr>
                <a:normAutofit/>
              </a:bodyPr>
              <a:lstStyle/>
              <a:p>
                <a:r>
                  <a:rPr lang="fr-FR" u="sng" dirty="0" smtClean="0"/>
                  <a:t>Définition:</a:t>
                </a:r>
                <a:r>
                  <a:rPr lang="fr-FR" dirty="0" smtClean="0"/>
                  <a:t/>
                </a:r>
                <a:br>
                  <a:rPr lang="fr-FR" dirty="0" smtClean="0"/>
                </a:br>
                <a14:m>
                  <m:oMath xmlns:m="http://schemas.openxmlformats.org/officeDocument/2006/math">
                    <m:r>
                      <a:rPr lang="fr-FR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fr-FR" dirty="0"/>
                  <a:t> </a:t>
                </a:r>
                <a:r>
                  <a:rPr lang="fr-FR" dirty="0" smtClean="0"/>
                  <a:t>désigne un nombre positif.</a:t>
                </a:r>
                <a:br>
                  <a:rPr lang="fr-FR" dirty="0" smtClean="0"/>
                </a:br>
                <a:r>
                  <a:rPr lang="fr-FR" dirty="0" smtClean="0"/>
                  <a:t>La </a:t>
                </a:r>
                <a:r>
                  <a:rPr lang="fr-FR" b="1" dirty="0" smtClean="0">
                    <a:solidFill>
                      <a:schemeClr val="accent2"/>
                    </a:solidFill>
                  </a:rPr>
                  <a:t>racine carrée </a:t>
                </a:r>
                <a:r>
                  <a:rPr lang="fr-FR" dirty="0" smtClean="0"/>
                  <a:t>de </a:t>
                </a:r>
                <a14:m>
                  <m:oMath xmlns:m="http://schemas.openxmlformats.org/officeDocument/2006/math">
                    <m:r>
                      <a:rPr lang="fr-FR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fr-FR" dirty="0" smtClean="0"/>
                  <a:t> est le nombre positif dont le carré est </a:t>
                </a:r>
                <a14:m>
                  <m:oMath xmlns:m="http://schemas.openxmlformats.org/officeDocument/2006/math">
                    <m:r>
                      <a:rPr lang="fr-FR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fr-FR" dirty="0" smtClean="0"/>
                  <a:t>.</a:t>
                </a:r>
              </a:p>
              <a:p>
                <a:endParaRPr lang="en-US" dirty="0" smtClean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18787" y="985412"/>
                <a:ext cx="8596668" cy="1214864"/>
              </a:xfrm>
              <a:blipFill rotWithShape="0">
                <a:blip r:embed="rId2"/>
                <a:stretch>
                  <a:fillRect l="-142" t="-351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22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3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Content Placeholder 6"/>
          <p:cNvSpPr txBox="1">
            <a:spLocks/>
          </p:cNvSpPr>
          <p:nvPr/>
        </p:nvSpPr>
        <p:spPr>
          <a:xfrm>
            <a:off x="518787" y="3314700"/>
            <a:ext cx="2376813" cy="40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Exemples: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866775" y="2163670"/>
                <a:ext cx="3028950" cy="5938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Ce nombre est noté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sz="32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</m:t>
                        </m:r>
                      </m:e>
                    </m:rad>
                    <m:r>
                      <a:rPr lang="en-US" sz="32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775" y="2163670"/>
                <a:ext cx="3028950" cy="593817"/>
              </a:xfrm>
              <a:prstGeom prst="rect">
                <a:avLst/>
              </a:prstGeom>
              <a:blipFill rotWithShape="0">
                <a:blip r:embed="rId4"/>
                <a:stretch>
                  <a:fillRect l="-1610" b="-824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ZoneTexte 16"/>
              <p:cNvSpPr txBox="1"/>
              <p:nvPr/>
            </p:nvSpPr>
            <p:spPr>
              <a:xfrm>
                <a:off x="4557727" y="2306212"/>
                <a:ext cx="3328973" cy="392993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  <a:prstDash val="dash"/>
              </a:ln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On lit: « </a:t>
                </a:r>
                <a:r>
                  <a:rPr lang="fr-FR" b="1" dirty="0" smtClean="0">
                    <a:solidFill>
                      <a:schemeClr val="accent2"/>
                    </a:solidFill>
                  </a:rPr>
                  <a:t>racine carrée </a:t>
                </a:r>
                <a:r>
                  <a:rPr lang="fr-FR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de </a:t>
                </a:r>
                <a14:m>
                  <m:oMath xmlns:m="http://schemas.openxmlformats.org/officeDocument/2006/math">
                    <m:r>
                      <a:rPr lang="fr-FR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fr-FR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 »</a:t>
                </a:r>
                <a:endParaRPr lang="fr-FR" dirty="0"/>
              </a:p>
            </p:txBody>
          </p:sp>
        </mc:Choice>
        <mc:Fallback xmlns="">
          <p:sp>
            <p:nvSpPr>
              <p:cNvPr id="17" name="ZoneText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7727" y="2306212"/>
                <a:ext cx="3328973" cy="392993"/>
              </a:xfrm>
              <a:prstGeom prst="rect">
                <a:avLst/>
              </a:prstGeom>
              <a:blipFill rotWithShape="0">
                <a:blip r:embed="rId5"/>
                <a:stretch>
                  <a:fillRect l="-1460" t="-1493" r="-1095" b="-19403"/>
                </a:stretch>
              </a:blipFill>
              <a:ln>
                <a:solidFill>
                  <a:srgbClr val="FF0000"/>
                </a:solidFill>
                <a:prstDash val="dash"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/>
              <p:cNvSpPr txBox="1"/>
              <p:nvPr/>
            </p:nvSpPr>
            <p:spPr>
              <a:xfrm>
                <a:off x="2314575" y="3645160"/>
                <a:ext cx="1647825" cy="3958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/>
                  <a:t>donc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rad>
                    <m:r>
                      <a:rPr lang="en-US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4575" y="3645160"/>
                <a:ext cx="1647825" cy="395814"/>
              </a:xfrm>
              <a:prstGeom prst="rect">
                <a:avLst/>
              </a:prstGeom>
              <a:blipFill rotWithShape="0">
                <a:blip r:embed="rId6"/>
                <a:stretch>
                  <a:fillRect l="-3333" t="-3077" b="-2307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oneTexte 17"/>
              <p:cNvSpPr txBox="1"/>
              <p:nvPr/>
            </p:nvSpPr>
            <p:spPr>
              <a:xfrm>
                <a:off x="1378596" y="3665422"/>
                <a:ext cx="1088379" cy="37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r-FR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fr-FR" b="1" dirty="0"/>
                  <a:t> </a:t>
                </a:r>
                <a:endParaRPr lang="en-US" b="1" dirty="0"/>
              </a:p>
            </p:txBody>
          </p:sp>
        </mc:Choice>
        <mc:Fallback xmlns="">
          <p:sp>
            <p:nvSpPr>
              <p:cNvPr id="18" name="ZoneText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8596" y="3665422"/>
                <a:ext cx="1088379" cy="37555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2307268" y="4107458"/>
                <a:ext cx="1647825" cy="3954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/>
                  <a:t>donc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rad>
                    <m:r>
                      <a:rPr lang="en-US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268" y="4107458"/>
                <a:ext cx="1647825" cy="395429"/>
              </a:xfrm>
              <a:prstGeom prst="rect">
                <a:avLst/>
              </a:prstGeom>
              <a:blipFill rotWithShape="0">
                <a:blip r:embed="rId8"/>
                <a:stretch>
                  <a:fillRect l="-2952" t="-3077" b="-2307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ZoneTexte 23"/>
              <p:cNvSpPr txBox="1"/>
              <p:nvPr/>
            </p:nvSpPr>
            <p:spPr>
              <a:xfrm>
                <a:off x="1371289" y="4127720"/>
                <a:ext cx="1088379" cy="37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r-FR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𝟗</m:t>
                    </m:r>
                  </m:oMath>
                </a14:m>
                <a:r>
                  <a:rPr lang="fr-FR" b="1" dirty="0"/>
                  <a:t> </a:t>
                </a:r>
                <a:endParaRPr lang="en-US" b="1" dirty="0"/>
              </a:p>
            </p:txBody>
          </p:sp>
        </mc:Choice>
        <mc:Fallback xmlns="">
          <p:sp>
            <p:nvSpPr>
              <p:cNvPr id="24" name="ZoneText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289" y="4127720"/>
                <a:ext cx="1088379" cy="37555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ZoneTexte 24"/>
              <p:cNvSpPr txBox="1"/>
              <p:nvPr/>
            </p:nvSpPr>
            <p:spPr>
              <a:xfrm>
                <a:off x="2307268" y="4547883"/>
                <a:ext cx="1998032" cy="3954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/>
                  <a:t>donc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𝟏𝟔</m:t>
                        </m:r>
                      </m:e>
                    </m:rad>
                    <m:r>
                      <a:rPr lang="en-US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25" name="ZoneText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268" y="4547883"/>
                <a:ext cx="1998032" cy="395429"/>
              </a:xfrm>
              <a:prstGeom prst="rect">
                <a:avLst/>
              </a:prstGeom>
              <a:blipFill rotWithShape="0">
                <a:blip r:embed="rId10"/>
                <a:stretch>
                  <a:fillRect l="-2439" t="-1538" b="-2307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ZoneTexte 25"/>
              <p:cNvSpPr txBox="1"/>
              <p:nvPr/>
            </p:nvSpPr>
            <p:spPr>
              <a:xfrm>
                <a:off x="1371289" y="4568145"/>
                <a:ext cx="1088379" cy="37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r-FR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  <m:sup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𝟏𝟔</m:t>
                    </m:r>
                  </m:oMath>
                </a14:m>
                <a:r>
                  <a:rPr lang="fr-FR" b="1" dirty="0"/>
                  <a:t> </a:t>
                </a:r>
                <a:endParaRPr lang="en-US" b="1" dirty="0"/>
              </a:p>
            </p:txBody>
          </p:sp>
        </mc:Choice>
        <mc:Fallback xmlns="">
          <p:sp>
            <p:nvSpPr>
              <p:cNvPr id="26" name="ZoneText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289" y="4568145"/>
                <a:ext cx="1088379" cy="375552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ZoneTexte 26"/>
              <p:cNvSpPr txBox="1"/>
              <p:nvPr/>
            </p:nvSpPr>
            <p:spPr>
              <a:xfrm>
                <a:off x="1371288" y="4971887"/>
                <a:ext cx="1088379" cy="37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r-FR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  <m:sup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𝟐𝟓</m:t>
                    </m:r>
                  </m:oMath>
                </a14:m>
                <a:r>
                  <a:rPr lang="fr-FR" b="1" dirty="0"/>
                  <a:t> </a:t>
                </a:r>
                <a:endParaRPr lang="en-US" b="1" dirty="0"/>
              </a:p>
            </p:txBody>
          </p:sp>
        </mc:Choice>
        <mc:Fallback xmlns="">
          <p:sp>
            <p:nvSpPr>
              <p:cNvPr id="27" name="ZoneText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288" y="4971887"/>
                <a:ext cx="1088379" cy="375552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ZoneTexte 27"/>
              <p:cNvSpPr txBox="1"/>
              <p:nvPr/>
            </p:nvSpPr>
            <p:spPr>
              <a:xfrm>
                <a:off x="2300302" y="4955004"/>
                <a:ext cx="1998032" cy="3954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/>
                  <a:t>donc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𝟐𝟓</m:t>
                        </m:r>
                      </m:e>
                    </m:rad>
                    <m:r>
                      <a:rPr lang="en-US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28" name="ZoneText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0302" y="4955004"/>
                <a:ext cx="1998032" cy="395429"/>
              </a:xfrm>
              <a:prstGeom prst="rect">
                <a:avLst/>
              </a:prstGeom>
              <a:blipFill rotWithShape="0">
                <a:blip r:embed="rId13"/>
                <a:stretch>
                  <a:fillRect l="-2439" t="-3077" b="-2307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ZoneTexte 28"/>
              <p:cNvSpPr txBox="1"/>
              <p:nvPr/>
            </p:nvSpPr>
            <p:spPr>
              <a:xfrm>
                <a:off x="6038850" y="3904228"/>
                <a:ext cx="1647825" cy="4009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fr-FR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𝟏𝟏</m:t>
                          </m:r>
                        </m:e>
                      </m:rad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29" name="ZoneText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8850" y="3904228"/>
                <a:ext cx="1647825" cy="400944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ZoneTexte 29"/>
              <p:cNvSpPr txBox="1"/>
              <p:nvPr/>
            </p:nvSpPr>
            <p:spPr>
              <a:xfrm>
                <a:off x="6038850" y="3946164"/>
                <a:ext cx="16478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&lt;            &lt;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30" name="ZoneText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8850" y="3946164"/>
                <a:ext cx="1647825" cy="369332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ZoneTexte 30"/>
              <p:cNvSpPr txBox="1"/>
              <p:nvPr/>
            </p:nvSpPr>
            <p:spPr>
              <a:xfrm>
                <a:off x="6038849" y="4770338"/>
                <a:ext cx="16478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&lt;            &lt;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31" name="ZoneText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8849" y="4770338"/>
                <a:ext cx="1647825" cy="369332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ZoneTexte 31"/>
              <p:cNvSpPr txBox="1"/>
              <p:nvPr/>
            </p:nvSpPr>
            <p:spPr>
              <a:xfrm>
                <a:off x="6031883" y="4741378"/>
                <a:ext cx="1647825" cy="4009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fr-FR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𝟏𝟗</m:t>
                          </m:r>
                        </m:e>
                      </m:rad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32" name="ZoneTexte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1883" y="4741378"/>
                <a:ext cx="1647825" cy="400944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2733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7" grpId="0" animBg="1"/>
      <p:bldP spid="6" grpId="0"/>
      <p:bldP spid="18" grpId="0"/>
      <p:bldP spid="20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712177"/>
          </a:xfrm>
        </p:spPr>
        <p:txBody>
          <a:bodyPr/>
          <a:lstStyle/>
          <a:p>
            <a:r>
              <a:rPr lang="fr-FR" dirty="0" smtClean="0"/>
              <a:t>Exercices 21,22 et 23 page 435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1118" y="836404"/>
            <a:ext cx="6305550" cy="424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18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fr-FR" dirty="0" err="1" smtClean="0"/>
              <a:t>Activit</a:t>
            </a:r>
            <a:r>
              <a:rPr lang="en-US" dirty="0" smtClean="0"/>
              <a:t>é GEOGEBRA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2281" y="633412"/>
            <a:ext cx="7748974" cy="5999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21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412395" y="5054268"/>
            <a:ext cx="477672" cy="4457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76" y="-18750"/>
            <a:ext cx="8596668" cy="1320800"/>
          </a:xfrm>
        </p:spPr>
        <p:txBody>
          <a:bodyPr/>
          <a:lstStyle/>
          <a:p>
            <a:r>
              <a:rPr lang="fr-FR" dirty="0" smtClean="0"/>
              <a:t>II. Théorème de Pythagore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51820" y="1026672"/>
            <a:ext cx="9919940" cy="2129746"/>
          </a:xfrm>
        </p:spPr>
        <p:txBody>
          <a:bodyPr>
            <a:normAutofit/>
          </a:bodyPr>
          <a:lstStyle/>
          <a:p>
            <a:r>
              <a:rPr lang="fr-FR" sz="2400" dirty="0" smtClean="0"/>
              <a:t>Si un </a:t>
            </a:r>
            <a:r>
              <a:rPr lang="fr-FR" sz="2400" b="1" dirty="0" smtClean="0">
                <a:solidFill>
                  <a:srgbClr val="0070C0"/>
                </a:solidFill>
              </a:rPr>
              <a:t>triangle </a:t>
            </a:r>
            <a:r>
              <a:rPr lang="fr-FR" sz="2400" dirty="0" smtClean="0"/>
              <a:t>est </a:t>
            </a:r>
            <a:r>
              <a:rPr lang="fr-FR" sz="2400" b="1" dirty="0" smtClean="0">
                <a:solidFill>
                  <a:srgbClr val="FF0000"/>
                </a:solidFill>
              </a:rPr>
              <a:t>rectangle</a:t>
            </a:r>
            <a:r>
              <a:rPr lang="fr-FR" sz="2400" dirty="0" smtClean="0"/>
              <a:t>, </a:t>
            </a:r>
            <a:br>
              <a:rPr lang="fr-FR" sz="2400" dirty="0" smtClean="0"/>
            </a:br>
            <a:r>
              <a:rPr lang="fr-FR" sz="2400" dirty="0" smtClean="0"/>
              <a:t>alors </a:t>
            </a:r>
            <a:r>
              <a:rPr lang="fr-FR" sz="2400" b="1" dirty="0" smtClean="0">
                <a:solidFill>
                  <a:srgbClr val="00B050"/>
                </a:solidFill>
              </a:rPr>
              <a:t>le carré </a:t>
            </a:r>
            <a:r>
              <a:rPr lang="fr-FR" sz="2400" dirty="0"/>
              <a:t>d</a:t>
            </a:r>
            <a:r>
              <a:rPr lang="fr-FR" sz="2400" dirty="0" smtClean="0"/>
              <a:t>e la longueur de son </a:t>
            </a:r>
            <a:r>
              <a:rPr lang="fr-FR" sz="2400" b="1" dirty="0" smtClean="0">
                <a:solidFill>
                  <a:srgbClr val="FFC000"/>
                </a:solidFill>
              </a:rPr>
              <a:t>hypoténuse</a:t>
            </a:r>
            <a:r>
              <a:rPr lang="fr-FR" sz="2400" dirty="0" smtClean="0">
                <a:solidFill>
                  <a:srgbClr val="FFC000"/>
                </a:solidFill>
              </a:rPr>
              <a:t> </a:t>
            </a:r>
            <a:r>
              <a:rPr lang="fr-FR" sz="2400" dirty="0" smtClean="0"/>
              <a:t>est égal</a:t>
            </a:r>
            <a:br>
              <a:rPr lang="fr-FR" sz="2400" dirty="0" smtClean="0"/>
            </a:br>
            <a:r>
              <a:rPr lang="fr-FR" sz="2400" dirty="0" smtClean="0"/>
              <a:t>        à </a:t>
            </a:r>
            <a:r>
              <a:rPr lang="fr-FR" sz="2400" b="1" dirty="0" smtClean="0">
                <a:solidFill>
                  <a:srgbClr val="00B050"/>
                </a:solidFill>
              </a:rPr>
              <a:t>la somme des carrés</a:t>
            </a:r>
            <a:r>
              <a:rPr lang="fr-FR" sz="2400" dirty="0" smtClean="0">
                <a:solidFill>
                  <a:srgbClr val="00B050"/>
                </a:solidFill>
              </a:rPr>
              <a:t> </a:t>
            </a:r>
            <a:r>
              <a:rPr lang="fr-FR" sz="2400" dirty="0" smtClean="0"/>
              <a:t>des longueurs des </a:t>
            </a:r>
            <a:r>
              <a:rPr lang="fr-FR" sz="2400" b="1" dirty="0" smtClean="0">
                <a:solidFill>
                  <a:srgbClr val="7030A0"/>
                </a:solidFill>
              </a:rPr>
              <a:t>deux autres côtés</a:t>
            </a:r>
            <a:r>
              <a:rPr lang="fr-FR" sz="2400" dirty="0" smtClean="0"/>
              <a:t>.</a:t>
            </a:r>
            <a:endParaRPr lang="fr-FR" sz="2400" dirty="0"/>
          </a:p>
        </p:txBody>
      </p:sp>
      <p:sp>
        <p:nvSpPr>
          <p:cNvPr id="8" name="Isosceles Triangle 7"/>
          <p:cNvSpPr/>
          <p:nvPr/>
        </p:nvSpPr>
        <p:spPr>
          <a:xfrm>
            <a:off x="1167942" y="3630304"/>
            <a:ext cx="4722125" cy="1869744"/>
          </a:xfrm>
          <a:prstGeom prst="triangle">
            <a:avLst>
              <a:gd name="adj" fmla="val 100000"/>
            </a:avLst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83447" y="5381909"/>
                <a:ext cx="4913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447" y="5381909"/>
                <a:ext cx="491319" cy="46166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896891" y="3239240"/>
                <a:ext cx="4913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6891" y="3239240"/>
                <a:ext cx="491319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896891" y="5381331"/>
                <a:ext cx="4913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6891" y="5381331"/>
                <a:ext cx="491319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9" name="Group 28"/>
          <p:cNvGrpSpPr/>
          <p:nvPr/>
        </p:nvGrpSpPr>
        <p:grpSpPr>
          <a:xfrm>
            <a:off x="6305265" y="4091413"/>
            <a:ext cx="1682009" cy="818303"/>
            <a:chOff x="5960001" y="3612344"/>
            <a:chExt cx="1682009" cy="818303"/>
          </a:xfrm>
        </p:grpSpPr>
        <p:sp>
          <p:nvSpPr>
            <p:cNvPr id="30" name="Right Arrow 29"/>
            <p:cNvSpPr/>
            <p:nvPr/>
          </p:nvSpPr>
          <p:spPr>
            <a:xfrm>
              <a:off x="5960001" y="3612344"/>
              <a:ext cx="1682009" cy="81830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38873" y="3836829"/>
              <a:ext cx="15511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Théorème</a:t>
              </a:r>
              <a:endParaRPr lang="fr-FR" dirty="0"/>
            </a:p>
          </p:txBody>
        </p:sp>
      </p:grpSp>
      <p:cxnSp>
        <p:nvCxnSpPr>
          <p:cNvPr id="32" name="Straight Connector 31"/>
          <p:cNvCxnSpPr>
            <a:stCxn id="8" idx="2"/>
            <a:endCxn id="8" idx="0"/>
          </p:cNvCxnSpPr>
          <p:nvPr/>
        </p:nvCxnSpPr>
        <p:spPr>
          <a:xfrm flipV="1">
            <a:off x="1167942" y="3630304"/>
            <a:ext cx="4722125" cy="1869744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8066146" y="4215230"/>
            <a:ext cx="2895185" cy="470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fr-FR" sz="2400" b="1" dirty="0">
              <a:solidFill>
                <a:srgbClr val="00B050"/>
              </a:solidFill>
            </a:endParaRPr>
          </a:p>
        </p:txBody>
      </p:sp>
      <p:cxnSp>
        <p:nvCxnSpPr>
          <p:cNvPr id="15" name="Straight Connector 14"/>
          <p:cNvCxnSpPr>
            <a:stCxn id="8" idx="2"/>
            <a:endCxn id="8" idx="3"/>
          </p:cNvCxnSpPr>
          <p:nvPr/>
        </p:nvCxnSpPr>
        <p:spPr>
          <a:xfrm>
            <a:off x="1167942" y="5500048"/>
            <a:ext cx="4722125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8" idx="0"/>
          </p:cNvCxnSpPr>
          <p:nvPr/>
        </p:nvCxnSpPr>
        <p:spPr>
          <a:xfrm flipV="1">
            <a:off x="5890067" y="3630304"/>
            <a:ext cx="0" cy="183080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9130040" y="336130"/>
            <a:ext cx="2263566" cy="1634331"/>
            <a:chOff x="7010436" y="978297"/>
            <a:chExt cx="2263566" cy="1634331"/>
          </a:xfrm>
        </p:grpSpPr>
        <p:sp>
          <p:nvSpPr>
            <p:cNvPr id="22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3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/>
              <p:cNvSpPr txBox="1"/>
              <p:nvPr/>
            </p:nvSpPr>
            <p:spPr>
              <a:xfrm>
                <a:off x="8137582" y="4227351"/>
                <a:ext cx="906162" cy="47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sz="2400" b="1" i="1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7582" y="4227351"/>
                <a:ext cx="906162" cy="47000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ZoneTexte 23"/>
              <p:cNvSpPr txBox="1"/>
              <p:nvPr/>
            </p:nvSpPr>
            <p:spPr>
              <a:xfrm>
                <a:off x="9115180" y="4215230"/>
                <a:ext cx="2044814" cy="47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𝑨𝑩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24" name="ZoneText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5180" y="4215230"/>
                <a:ext cx="2044814" cy="47000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ZoneTexte 24"/>
              <p:cNvSpPr txBox="1"/>
              <p:nvPr/>
            </p:nvSpPr>
            <p:spPr>
              <a:xfrm>
                <a:off x="8740971" y="4215230"/>
                <a:ext cx="906162" cy="47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ZoneText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0971" y="4215230"/>
                <a:ext cx="906162" cy="47000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1290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10" grpId="0"/>
      <p:bldP spid="27" grpId="0"/>
      <p:bldP spid="28" grpId="0"/>
      <p:bldP spid="33" grpId="0" animBg="1"/>
      <p:bldP spid="3" grpId="0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1" y="28225"/>
            <a:ext cx="9094464" cy="1320800"/>
          </a:xfrm>
        </p:spPr>
        <p:txBody>
          <a:bodyPr/>
          <a:lstStyle/>
          <a:p>
            <a:r>
              <a:rPr lang="fr-FR" dirty="0" smtClean="0"/>
              <a:t>II. </a:t>
            </a:r>
            <a:r>
              <a:rPr lang="fr-FR" dirty="0"/>
              <a:t>Théorème de Pythagore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90270" y="736205"/>
                <a:ext cx="10163429" cy="1431647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Exemple:</a:t>
                </a:r>
              </a:p>
              <a:p>
                <a14:m>
                  <m:oMath xmlns:m="http://schemas.openxmlformats.org/officeDocument/2006/math"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𝑹𝑰𝑼</m:t>
                    </m:r>
                  </m:oMath>
                </a14:m>
                <a:r>
                  <a:rPr lang="fr-FR" sz="2000" dirty="0" smtClean="0"/>
                  <a:t> est un triangle rectangle en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𝑰</m:t>
                    </m:r>
                  </m:oMath>
                </a14:m>
                <a:r>
                  <a:rPr lang="fr-FR" sz="2000" dirty="0" smtClean="0"/>
                  <a:t> tel que: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𝑹𝑰</m:t>
                    </m:r>
                    <m:r>
                      <a:rPr lang="fr-FR" sz="20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fr-F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r>
                  <a:rPr lang="fr-FR" sz="2000" dirty="0" smtClean="0"/>
                  <a:t> et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𝑰𝑼</m:t>
                    </m:r>
                    <m:r>
                      <a:rPr lang="fr-FR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fr-F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r>
                  <a:rPr lang="fr-FR" sz="2000" dirty="0" smtClean="0"/>
                  <a:t>.</a:t>
                </a:r>
              </a:p>
              <a:p>
                <a:r>
                  <a:rPr lang="fr-FR" sz="2000" dirty="0" smtClean="0"/>
                  <a:t>Déterminer la longueur du segment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𝑹𝑼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fr-FR" sz="2800" b="1" dirty="0"/>
              </a:p>
              <a:p>
                <a:endParaRPr lang="fr-FR" sz="2800" b="1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0270" y="736205"/>
                <a:ext cx="10163429" cy="1431647"/>
              </a:xfrm>
              <a:blipFill rotWithShape="0">
                <a:blip r:embed="rId2"/>
                <a:stretch>
                  <a:fillRect l="-240" t="-297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Isosceles Triangle 4"/>
          <p:cNvSpPr/>
          <p:nvPr/>
        </p:nvSpPr>
        <p:spPr>
          <a:xfrm rot="4895984">
            <a:off x="7337658" y="2409669"/>
            <a:ext cx="3298562" cy="1958389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863328" y="5046127"/>
                <a:ext cx="4913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𝑰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3328" y="5046127"/>
                <a:ext cx="491319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413199" y="1563377"/>
                <a:ext cx="4913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𝑹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3199" y="1563377"/>
                <a:ext cx="491319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0187713" y="4738377"/>
                <a:ext cx="4913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𝑼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7713" y="4738377"/>
                <a:ext cx="491319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 flipV="1">
            <a:off x="8268702" y="5163499"/>
            <a:ext cx="1927866" cy="319579"/>
          </a:xfrm>
          <a:prstGeom prst="straightConnector1">
            <a:avLst/>
          </a:prstGeom>
          <a:ln w="5715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7372009" y="1950832"/>
            <a:ext cx="491319" cy="3309652"/>
          </a:xfrm>
          <a:prstGeom prst="straightConnector1">
            <a:avLst/>
          </a:prstGeom>
          <a:ln w="5715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847913" y="3374218"/>
                <a:ext cx="8938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7913" y="3374218"/>
                <a:ext cx="893866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8845966" y="5323288"/>
                <a:ext cx="8938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5966" y="5323288"/>
                <a:ext cx="893866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Arrow Connector 23"/>
          <p:cNvCxnSpPr/>
          <p:nvPr/>
        </p:nvCxnSpPr>
        <p:spPr>
          <a:xfrm>
            <a:off x="8042224" y="1804987"/>
            <a:ext cx="2309446" cy="2930955"/>
          </a:xfrm>
          <a:prstGeom prst="straightConnector1">
            <a:avLst/>
          </a:prstGeom>
          <a:ln w="5715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9220183" y="2450888"/>
            <a:ext cx="8938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 smtClean="0">
                <a:solidFill>
                  <a:srgbClr val="0070C0"/>
                </a:solidFill>
              </a:rPr>
              <a:t>?</a:t>
            </a:r>
            <a:endParaRPr lang="fr-FR" sz="2800" b="1" dirty="0">
              <a:solidFill>
                <a:srgbClr val="0070C0"/>
              </a:solidFill>
            </a:endParaRPr>
          </a:p>
        </p:txBody>
      </p:sp>
      <p:grpSp>
        <p:nvGrpSpPr>
          <p:cNvPr id="41" name="Groupe 40"/>
          <p:cNvGrpSpPr/>
          <p:nvPr/>
        </p:nvGrpSpPr>
        <p:grpSpPr>
          <a:xfrm rot="21148743">
            <a:off x="8254308" y="4869188"/>
            <a:ext cx="259090" cy="251464"/>
            <a:chOff x="8311007" y="4855589"/>
            <a:chExt cx="259090" cy="251464"/>
          </a:xfrm>
        </p:grpSpPr>
        <p:cxnSp>
          <p:nvCxnSpPr>
            <p:cNvPr id="32" name="Connecteur droit 31"/>
            <p:cNvCxnSpPr/>
            <p:nvPr/>
          </p:nvCxnSpPr>
          <p:spPr>
            <a:xfrm flipH="1">
              <a:off x="8311007" y="4855589"/>
              <a:ext cx="25909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33"/>
            <p:cNvCxnSpPr/>
            <p:nvPr/>
          </p:nvCxnSpPr>
          <p:spPr>
            <a:xfrm flipH="1">
              <a:off x="8568182" y="4856889"/>
              <a:ext cx="1914" cy="25016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Content Placeholder 2"/>
              <p:cNvSpPr txBox="1">
                <a:spLocks/>
              </p:cNvSpPr>
              <p:nvPr/>
            </p:nvSpPr>
            <p:spPr>
              <a:xfrm>
                <a:off x="375288" y="2450888"/>
                <a:ext cx="5342120" cy="20258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fr-FR" sz="2000" dirty="0" smtClean="0"/>
                  <a:t>Le triangle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latin typeface="Cambria Math" panose="02040503050406030204" pitchFamily="18" charset="0"/>
                      </a:rPr>
                      <m:t>𝑹𝑰𝑼</m:t>
                    </m:r>
                  </m:oMath>
                </a14:m>
                <a:r>
                  <a:rPr lang="fr-FR" sz="2000" dirty="0" smtClean="0"/>
                  <a:t> est rectangle en </a:t>
                </a:r>
                <a14:m>
                  <m:oMath xmlns:m="http://schemas.openxmlformats.org/officeDocument/2006/math"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𝑰</m:t>
                    </m:r>
                  </m:oMath>
                </a14:m>
                <a:r>
                  <a:rPr lang="fr-FR" sz="2000" dirty="0" smtClean="0"/>
                  <a:t>.</a:t>
                </a:r>
              </a:p>
              <a:p>
                <a:r>
                  <a:rPr lang="fr-FR" sz="2000" dirty="0" smtClean="0"/>
                  <a:t>D’après le </a:t>
                </a:r>
                <a:r>
                  <a:rPr lang="fr-FR" sz="2000" b="1" dirty="0" smtClean="0">
                    <a:solidFill>
                      <a:srgbClr val="0070C0"/>
                    </a:solidFill>
                  </a:rPr>
                  <a:t>théorème de Pythagore</a:t>
                </a:r>
                <a:r>
                  <a:rPr lang="fr-FR" sz="2000" dirty="0" smtClean="0"/>
                  <a:t>,</a:t>
                </a:r>
                <a:br>
                  <a:rPr lang="fr-FR" sz="2000" dirty="0" smtClean="0"/>
                </a:br>
                <a:r>
                  <a:rPr lang="fr-FR" sz="2000" dirty="0" smtClean="0"/>
                  <a:t>on a donc l’égalité:</a:t>
                </a:r>
                <a:endParaRPr lang="fr-FR" sz="2400" b="1" dirty="0"/>
              </a:p>
              <a:p>
                <a:endParaRPr lang="fr-FR" sz="2400" b="1" dirty="0" smtClean="0"/>
              </a:p>
            </p:txBody>
          </p:sp>
        </mc:Choice>
        <mc:Fallback xmlns="">
          <p:sp>
            <p:nvSpPr>
              <p:cNvPr id="42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288" y="2450888"/>
                <a:ext cx="5342120" cy="2025852"/>
              </a:xfrm>
              <a:prstGeom prst="rect">
                <a:avLst/>
              </a:prstGeom>
              <a:blipFill rotWithShape="0">
                <a:blip r:embed="rId8"/>
                <a:stretch>
                  <a:fillRect l="-571" t="-180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ZoneTexte 42"/>
              <p:cNvSpPr txBox="1"/>
              <p:nvPr/>
            </p:nvSpPr>
            <p:spPr>
              <a:xfrm>
                <a:off x="3008411" y="3555611"/>
                <a:ext cx="2571573" cy="407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𝑹𝑼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fr-FR" sz="2000" b="1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FR" sz="2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fr-FR" sz="2000" b="1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fr-FR" sz="2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43" name="ZoneTexte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8411" y="3555611"/>
                <a:ext cx="2571573" cy="407099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ZoneTexte 43"/>
              <p:cNvSpPr txBox="1"/>
              <p:nvPr/>
            </p:nvSpPr>
            <p:spPr>
              <a:xfrm>
                <a:off x="2994581" y="3951114"/>
                <a:ext cx="2571573" cy="407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𝑹𝑼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fr-FR" sz="2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𝟏𝟔</m:t>
                      </m:r>
                      <m:r>
                        <a:rPr lang="fr-FR" sz="2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44" name="ZoneTexte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4581" y="3951114"/>
                <a:ext cx="2571573" cy="407099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ZoneTexte 44"/>
              <p:cNvSpPr txBox="1"/>
              <p:nvPr/>
            </p:nvSpPr>
            <p:spPr>
              <a:xfrm>
                <a:off x="2980751" y="4328843"/>
                <a:ext cx="2571573" cy="407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𝑹𝑼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fr-FR" sz="2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𝟐𝟓</m:t>
                      </m:r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45" name="ZoneTexte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0751" y="4328843"/>
                <a:ext cx="2571573" cy="407099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ZoneTexte 45"/>
              <p:cNvSpPr txBox="1"/>
              <p:nvPr/>
            </p:nvSpPr>
            <p:spPr>
              <a:xfrm>
                <a:off x="2955831" y="4730802"/>
                <a:ext cx="257157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𝑹𝑼</m:t>
                      </m:r>
                      <m:r>
                        <a:rPr lang="fr-FR" sz="2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46" name="ZoneTexte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831" y="4730802"/>
                <a:ext cx="2571573" cy="400110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ZoneTexte 47"/>
              <p:cNvSpPr txBox="1"/>
              <p:nvPr/>
            </p:nvSpPr>
            <p:spPr>
              <a:xfrm>
                <a:off x="3043942" y="3198495"/>
                <a:ext cx="2571573" cy="407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𝑹𝑼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fr-FR" sz="2000" b="1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FR" sz="2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𝑹𝑰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fr-FR" sz="2000" b="1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fr-FR" sz="2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𝑰𝑼</m:t>
                          </m:r>
                        </m:e>
                        <m:sup>
                          <m:r>
                            <a:rPr lang="fr-FR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r>
                  <a:rPr lang="fr-FR" sz="2000" dirty="0"/>
                  <a:t/>
                </a:r>
                <a:br>
                  <a:rPr lang="fr-FR" sz="2000" dirty="0"/>
                </a:br>
                <a:endParaRPr lang="fr-FR" sz="2000" b="1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8" name="ZoneTexte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3942" y="3198495"/>
                <a:ext cx="2571573" cy="407163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ZoneTexte 48"/>
          <p:cNvSpPr txBox="1"/>
          <p:nvPr/>
        </p:nvSpPr>
        <p:spPr>
          <a:xfrm>
            <a:off x="824102" y="5163499"/>
            <a:ext cx="37021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0" dirty="0" smtClean="0">
                <a:latin typeface="+mj-lt"/>
              </a:rPr>
              <a:t>Le segment RU mesure 5 cm.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547815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20" grpId="0"/>
      <p:bldP spid="21" grpId="0"/>
      <p:bldP spid="22" grpId="0"/>
      <p:bldP spid="17" grpId="0"/>
      <p:bldP spid="23" grpId="0"/>
      <p:bldP spid="25" grpId="0"/>
      <p:bldP spid="42" grpId="0" build="p"/>
      <p:bldP spid="43" grpId="0"/>
      <p:bldP spid="44" grpId="0"/>
      <p:bldP spid="45" grpId="0"/>
      <p:bldP spid="46" grpId="0"/>
      <p:bldP spid="48" grpId="0"/>
      <p:bldP spid="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1" y="28225"/>
            <a:ext cx="9094464" cy="1320800"/>
          </a:xfrm>
        </p:spPr>
        <p:txBody>
          <a:bodyPr/>
          <a:lstStyle/>
          <a:p>
            <a:r>
              <a:rPr lang="fr-FR" dirty="0" smtClean="0"/>
              <a:t>Exercice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270" y="736206"/>
            <a:ext cx="10163429" cy="8544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 smtClean="0"/>
              <a:t>Dans chaque, réaliser une figure à main levée pour laquelle l’égalité proposée est vraie.</a:t>
            </a:r>
            <a:endParaRPr lang="fr-FR" sz="2800" b="1" dirty="0" smtClean="0"/>
          </a:p>
          <a:p>
            <a:endParaRPr lang="fr-FR" sz="2800" b="1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ontent Placeholder 2"/>
              <p:cNvSpPr txBox="1">
                <a:spLocks/>
              </p:cNvSpPr>
              <p:nvPr/>
            </p:nvSpPr>
            <p:spPr>
              <a:xfrm>
                <a:off x="767461" y="1453119"/>
                <a:ext cx="2914905" cy="6038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fr-FR" sz="2000" b="1" i="1" dirty="0" smtClean="0">
                        <a:latin typeface="Cambria Math" panose="02040503050406030204" pitchFamily="18" charset="0"/>
                      </a:rPr>
                      <m:t>𝑨𝑬</m:t>
                    </m:r>
                    <m:r>
                      <a:rPr lang="fr-FR" sz="2000" b="1" i="1" dirty="0" smtClean="0">
                        <a:latin typeface="Cambria Math" panose="02040503050406030204" pitchFamily="18" charset="0"/>
                      </a:rPr>
                      <m:t>²=</m:t>
                    </m:r>
                    <m:r>
                      <a:rPr lang="fr-FR" sz="2000" b="1" i="1" dirty="0" smtClean="0">
                        <a:latin typeface="Cambria Math" panose="02040503050406030204" pitchFamily="18" charset="0"/>
                      </a:rPr>
                      <m:t>𝑪𝑨</m:t>
                    </m:r>
                    <m:r>
                      <a:rPr lang="fr-FR" sz="2000" b="1" i="1" dirty="0" smtClean="0">
                        <a:latin typeface="Cambria Math" panose="02040503050406030204" pitchFamily="18" charset="0"/>
                      </a:rPr>
                      <m:t>²+</m:t>
                    </m:r>
                    <m:r>
                      <a:rPr lang="fr-FR" sz="2000" b="1" i="1" dirty="0" smtClean="0">
                        <a:latin typeface="Cambria Math" panose="02040503050406030204" pitchFamily="18" charset="0"/>
                      </a:rPr>
                      <m:t>𝑪𝑬</m:t>
                    </m:r>
                    <m:r>
                      <a:rPr lang="fr-FR" sz="2000" b="1" i="1" dirty="0" smtClean="0">
                        <a:latin typeface="Cambria Math" panose="02040503050406030204" pitchFamily="18" charset="0"/>
                      </a:rPr>
                      <m:t>²</m:t>
                    </m:r>
                  </m:oMath>
                </a14:m>
                <a:endParaRPr lang="fr-FR" sz="2800" b="1" dirty="0" smtClean="0"/>
              </a:p>
            </p:txBody>
          </p:sp>
        </mc:Choice>
        <mc:Fallback xmlns="">
          <p:sp>
            <p:nvSpPr>
              <p:cNvPr id="26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461" y="1453119"/>
                <a:ext cx="2914905" cy="603887"/>
              </a:xfrm>
              <a:prstGeom prst="rect">
                <a:avLst/>
              </a:prstGeom>
              <a:blipFill rotWithShape="0">
                <a:blip r:embed="rId2"/>
                <a:stretch>
                  <a:fillRect l="-104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ontent Placeholder 2"/>
              <p:cNvSpPr txBox="1">
                <a:spLocks/>
              </p:cNvSpPr>
              <p:nvPr/>
            </p:nvSpPr>
            <p:spPr>
              <a:xfrm>
                <a:off x="5471984" y="1453119"/>
                <a:ext cx="2914905" cy="85447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𝑳</m:t>
                    </m:r>
                    <m:sSup>
                      <m:sSupPr>
                        <m:ctrlPr>
                          <a:rPr lang="en-US" sz="20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 dirty="0" smtClean="0"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p>
                        <m:r>
                          <a:rPr lang="en-US" sz="2000" b="1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𝑬</m:t>
                    </m:r>
                    <m:sSup>
                      <m:sSupPr>
                        <m:ctrlPr>
                          <a:rPr lang="en-US" sz="20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 dirty="0" smtClean="0">
                            <a:latin typeface="Cambria Math" panose="02040503050406030204" pitchFamily="18" charset="0"/>
                          </a:rPr>
                          <m:t>𝑻</m:t>
                        </m:r>
                      </m:e>
                      <m:sup>
                        <m:r>
                          <a:rPr lang="en-US" sz="2000" b="1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𝑻𝑳</m:t>
                    </m:r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²</m:t>
                    </m:r>
                  </m:oMath>
                </a14:m>
                <a:endParaRPr lang="fr-FR" sz="2800" b="1" dirty="0" smtClean="0"/>
              </a:p>
            </p:txBody>
          </p:sp>
        </mc:Choice>
        <mc:Fallback xmlns="">
          <p:sp>
            <p:nvSpPr>
              <p:cNvPr id="2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1984" y="1453119"/>
                <a:ext cx="2914905" cy="854470"/>
              </a:xfrm>
              <a:prstGeom prst="rect">
                <a:avLst/>
              </a:prstGeom>
              <a:blipFill rotWithShape="0">
                <a:blip r:embed="rId3"/>
                <a:stretch>
                  <a:fillRect l="-104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orme libre 5"/>
          <p:cNvSpPr/>
          <p:nvPr/>
        </p:nvSpPr>
        <p:spPr>
          <a:xfrm>
            <a:off x="648399" y="2517448"/>
            <a:ext cx="2754757" cy="1419414"/>
          </a:xfrm>
          <a:custGeom>
            <a:avLst/>
            <a:gdLst>
              <a:gd name="connsiteX0" fmla="*/ 2032 w 2754757"/>
              <a:gd name="connsiteY0" fmla="*/ 38289 h 1419414"/>
              <a:gd name="connsiteX1" fmla="*/ 30607 w 2754757"/>
              <a:gd name="connsiteY1" fmla="*/ 124014 h 1419414"/>
              <a:gd name="connsiteX2" fmla="*/ 40132 w 2754757"/>
              <a:gd name="connsiteY2" fmla="*/ 276414 h 1419414"/>
              <a:gd name="connsiteX3" fmla="*/ 59182 w 2754757"/>
              <a:gd name="connsiteY3" fmla="*/ 524064 h 1419414"/>
              <a:gd name="connsiteX4" fmla="*/ 49657 w 2754757"/>
              <a:gd name="connsiteY4" fmla="*/ 676464 h 1419414"/>
              <a:gd name="connsiteX5" fmla="*/ 30607 w 2754757"/>
              <a:gd name="connsiteY5" fmla="*/ 886014 h 1419414"/>
              <a:gd name="connsiteX6" fmla="*/ 11557 w 2754757"/>
              <a:gd name="connsiteY6" fmla="*/ 1038414 h 1419414"/>
              <a:gd name="connsiteX7" fmla="*/ 2032 w 2754757"/>
              <a:gd name="connsiteY7" fmla="*/ 1066989 h 1419414"/>
              <a:gd name="connsiteX8" fmla="*/ 11557 w 2754757"/>
              <a:gd name="connsiteY8" fmla="*/ 1200339 h 1419414"/>
              <a:gd name="connsiteX9" fmla="*/ 78232 w 2754757"/>
              <a:gd name="connsiteY9" fmla="*/ 1209864 h 1419414"/>
              <a:gd name="connsiteX10" fmla="*/ 106807 w 2754757"/>
              <a:gd name="connsiteY10" fmla="*/ 1219389 h 1419414"/>
              <a:gd name="connsiteX11" fmla="*/ 154432 w 2754757"/>
              <a:gd name="connsiteY11" fmla="*/ 1228914 h 1419414"/>
              <a:gd name="connsiteX12" fmla="*/ 449707 w 2754757"/>
              <a:gd name="connsiteY12" fmla="*/ 1247964 h 1419414"/>
              <a:gd name="connsiteX13" fmla="*/ 544957 w 2754757"/>
              <a:gd name="connsiteY13" fmla="*/ 1257489 h 1419414"/>
              <a:gd name="connsiteX14" fmla="*/ 592582 w 2754757"/>
              <a:gd name="connsiteY14" fmla="*/ 1267014 h 1419414"/>
              <a:gd name="connsiteX15" fmla="*/ 706882 w 2754757"/>
              <a:gd name="connsiteY15" fmla="*/ 1286064 h 1419414"/>
              <a:gd name="connsiteX16" fmla="*/ 811657 w 2754757"/>
              <a:gd name="connsiteY16" fmla="*/ 1305114 h 1419414"/>
              <a:gd name="connsiteX17" fmla="*/ 1021207 w 2754757"/>
              <a:gd name="connsiteY17" fmla="*/ 1324164 h 1419414"/>
              <a:gd name="connsiteX18" fmla="*/ 1087882 w 2754757"/>
              <a:gd name="connsiteY18" fmla="*/ 1333689 h 1419414"/>
              <a:gd name="connsiteX19" fmla="*/ 1202182 w 2754757"/>
              <a:gd name="connsiteY19" fmla="*/ 1352739 h 1419414"/>
              <a:gd name="connsiteX20" fmla="*/ 1297432 w 2754757"/>
              <a:gd name="connsiteY20" fmla="*/ 1362264 h 1419414"/>
              <a:gd name="connsiteX21" fmla="*/ 2507107 w 2754757"/>
              <a:gd name="connsiteY21" fmla="*/ 1381314 h 1419414"/>
              <a:gd name="connsiteX22" fmla="*/ 2678557 w 2754757"/>
              <a:gd name="connsiteY22" fmla="*/ 1400364 h 1419414"/>
              <a:gd name="connsiteX23" fmla="*/ 2754757 w 2754757"/>
              <a:gd name="connsiteY23" fmla="*/ 1419414 h 1419414"/>
              <a:gd name="connsiteX24" fmla="*/ 2707132 w 2754757"/>
              <a:gd name="connsiteY24" fmla="*/ 1362264 h 1419414"/>
              <a:gd name="connsiteX25" fmla="*/ 2669032 w 2754757"/>
              <a:gd name="connsiteY25" fmla="*/ 1333689 h 1419414"/>
              <a:gd name="connsiteX26" fmla="*/ 2649982 w 2754757"/>
              <a:gd name="connsiteY26" fmla="*/ 1305114 h 1419414"/>
              <a:gd name="connsiteX27" fmla="*/ 2564257 w 2754757"/>
              <a:gd name="connsiteY27" fmla="*/ 1238439 h 1419414"/>
              <a:gd name="connsiteX28" fmla="*/ 2526157 w 2754757"/>
              <a:gd name="connsiteY28" fmla="*/ 1209864 h 1419414"/>
              <a:gd name="connsiteX29" fmla="*/ 2497582 w 2754757"/>
              <a:gd name="connsiteY29" fmla="*/ 1181289 h 1419414"/>
              <a:gd name="connsiteX30" fmla="*/ 2459482 w 2754757"/>
              <a:gd name="connsiteY30" fmla="*/ 1162239 h 1419414"/>
              <a:gd name="connsiteX31" fmla="*/ 2411857 w 2754757"/>
              <a:gd name="connsiteY31" fmla="*/ 1133664 h 1419414"/>
              <a:gd name="connsiteX32" fmla="*/ 2345182 w 2754757"/>
              <a:gd name="connsiteY32" fmla="*/ 1095564 h 1419414"/>
              <a:gd name="connsiteX33" fmla="*/ 2259457 w 2754757"/>
              <a:gd name="connsiteY33" fmla="*/ 1038414 h 1419414"/>
              <a:gd name="connsiteX34" fmla="*/ 2145157 w 2754757"/>
              <a:gd name="connsiteY34" fmla="*/ 971739 h 1419414"/>
              <a:gd name="connsiteX35" fmla="*/ 2107057 w 2754757"/>
              <a:gd name="connsiteY35" fmla="*/ 943164 h 1419414"/>
              <a:gd name="connsiteX36" fmla="*/ 2078482 w 2754757"/>
              <a:gd name="connsiteY36" fmla="*/ 924114 h 1419414"/>
              <a:gd name="connsiteX37" fmla="*/ 2040382 w 2754757"/>
              <a:gd name="connsiteY37" fmla="*/ 895539 h 1419414"/>
              <a:gd name="connsiteX38" fmla="*/ 1964182 w 2754757"/>
              <a:gd name="connsiteY38" fmla="*/ 847914 h 1419414"/>
              <a:gd name="connsiteX39" fmla="*/ 1897507 w 2754757"/>
              <a:gd name="connsiteY39" fmla="*/ 800289 h 1419414"/>
              <a:gd name="connsiteX40" fmla="*/ 1859407 w 2754757"/>
              <a:gd name="connsiteY40" fmla="*/ 781239 h 1419414"/>
              <a:gd name="connsiteX41" fmla="*/ 1821307 w 2754757"/>
              <a:gd name="connsiteY41" fmla="*/ 752664 h 1419414"/>
              <a:gd name="connsiteX42" fmla="*/ 1773682 w 2754757"/>
              <a:gd name="connsiteY42" fmla="*/ 733614 h 1419414"/>
              <a:gd name="connsiteX43" fmla="*/ 1726057 w 2754757"/>
              <a:gd name="connsiteY43" fmla="*/ 705039 h 1419414"/>
              <a:gd name="connsiteX44" fmla="*/ 1697482 w 2754757"/>
              <a:gd name="connsiteY44" fmla="*/ 695514 h 1419414"/>
              <a:gd name="connsiteX45" fmla="*/ 1602232 w 2754757"/>
              <a:gd name="connsiteY45" fmla="*/ 657414 h 1419414"/>
              <a:gd name="connsiteX46" fmla="*/ 1526032 w 2754757"/>
              <a:gd name="connsiteY46" fmla="*/ 638364 h 1419414"/>
              <a:gd name="connsiteX47" fmla="*/ 1478407 w 2754757"/>
              <a:gd name="connsiteY47" fmla="*/ 609789 h 1419414"/>
              <a:gd name="connsiteX48" fmla="*/ 1440307 w 2754757"/>
              <a:gd name="connsiteY48" fmla="*/ 571689 h 1419414"/>
              <a:gd name="connsiteX49" fmla="*/ 1373632 w 2754757"/>
              <a:gd name="connsiteY49" fmla="*/ 543114 h 1419414"/>
              <a:gd name="connsiteX50" fmla="*/ 1326007 w 2754757"/>
              <a:gd name="connsiteY50" fmla="*/ 514539 h 1419414"/>
              <a:gd name="connsiteX51" fmla="*/ 1297432 w 2754757"/>
              <a:gd name="connsiteY51" fmla="*/ 495489 h 1419414"/>
              <a:gd name="connsiteX52" fmla="*/ 1259332 w 2754757"/>
              <a:gd name="connsiteY52" fmla="*/ 485964 h 1419414"/>
              <a:gd name="connsiteX53" fmla="*/ 1221232 w 2754757"/>
              <a:gd name="connsiteY53" fmla="*/ 457389 h 1419414"/>
              <a:gd name="connsiteX54" fmla="*/ 1173607 w 2754757"/>
              <a:gd name="connsiteY54" fmla="*/ 438339 h 1419414"/>
              <a:gd name="connsiteX55" fmla="*/ 1135507 w 2754757"/>
              <a:gd name="connsiteY55" fmla="*/ 419289 h 1419414"/>
              <a:gd name="connsiteX56" fmla="*/ 1087882 w 2754757"/>
              <a:gd name="connsiteY56" fmla="*/ 400239 h 1419414"/>
              <a:gd name="connsiteX57" fmla="*/ 1049782 w 2754757"/>
              <a:gd name="connsiteY57" fmla="*/ 381189 h 1419414"/>
              <a:gd name="connsiteX58" fmla="*/ 1021207 w 2754757"/>
              <a:gd name="connsiteY58" fmla="*/ 371664 h 1419414"/>
              <a:gd name="connsiteX59" fmla="*/ 973582 w 2754757"/>
              <a:gd name="connsiteY59" fmla="*/ 352614 h 1419414"/>
              <a:gd name="connsiteX60" fmla="*/ 935482 w 2754757"/>
              <a:gd name="connsiteY60" fmla="*/ 343089 h 1419414"/>
              <a:gd name="connsiteX61" fmla="*/ 849757 w 2754757"/>
              <a:gd name="connsiteY61" fmla="*/ 304989 h 1419414"/>
              <a:gd name="connsiteX62" fmla="*/ 754507 w 2754757"/>
              <a:gd name="connsiteY62" fmla="*/ 276414 h 1419414"/>
              <a:gd name="connsiteX63" fmla="*/ 706882 w 2754757"/>
              <a:gd name="connsiteY63" fmla="*/ 257364 h 1419414"/>
              <a:gd name="connsiteX64" fmla="*/ 668782 w 2754757"/>
              <a:gd name="connsiteY64" fmla="*/ 247839 h 1419414"/>
              <a:gd name="connsiteX65" fmla="*/ 525907 w 2754757"/>
              <a:gd name="connsiteY65" fmla="*/ 190689 h 1419414"/>
              <a:gd name="connsiteX66" fmla="*/ 459232 w 2754757"/>
              <a:gd name="connsiteY66" fmla="*/ 152589 h 1419414"/>
              <a:gd name="connsiteX67" fmla="*/ 430657 w 2754757"/>
              <a:gd name="connsiteY67" fmla="*/ 143064 h 1419414"/>
              <a:gd name="connsiteX68" fmla="*/ 325882 w 2754757"/>
              <a:gd name="connsiteY68" fmla="*/ 76389 h 1419414"/>
              <a:gd name="connsiteX69" fmla="*/ 268732 w 2754757"/>
              <a:gd name="connsiteY69" fmla="*/ 57339 h 1419414"/>
              <a:gd name="connsiteX70" fmla="*/ 173482 w 2754757"/>
              <a:gd name="connsiteY70" fmla="*/ 19239 h 1419414"/>
              <a:gd name="connsiteX71" fmla="*/ 30607 w 2754757"/>
              <a:gd name="connsiteY71" fmla="*/ 189 h 1419414"/>
              <a:gd name="connsiteX72" fmla="*/ 2032 w 2754757"/>
              <a:gd name="connsiteY72" fmla="*/ 38289 h 1419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2754757" h="1419414">
                <a:moveTo>
                  <a:pt x="2032" y="38289"/>
                </a:moveTo>
                <a:cubicBezTo>
                  <a:pt x="2032" y="58926"/>
                  <a:pt x="28728" y="93952"/>
                  <a:pt x="30607" y="124014"/>
                </a:cubicBezTo>
                <a:cubicBezTo>
                  <a:pt x="33782" y="174814"/>
                  <a:pt x="37385" y="225589"/>
                  <a:pt x="40132" y="276414"/>
                </a:cubicBezTo>
                <a:cubicBezTo>
                  <a:pt x="52334" y="502143"/>
                  <a:pt x="36104" y="408673"/>
                  <a:pt x="59182" y="524064"/>
                </a:cubicBezTo>
                <a:cubicBezTo>
                  <a:pt x="56007" y="574864"/>
                  <a:pt x="52646" y="625653"/>
                  <a:pt x="49657" y="676464"/>
                </a:cubicBezTo>
                <a:cubicBezTo>
                  <a:pt x="38617" y="864139"/>
                  <a:pt x="54195" y="791663"/>
                  <a:pt x="30607" y="886014"/>
                </a:cubicBezTo>
                <a:cubicBezTo>
                  <a:pt x="25816" y="933925"/>
                  <a:pt x="22299" y="990074"/>
                  <a:pt x="11557" y="1038414"/>
                </a:cubicBezTo>
                <a:cubicBezTo>
                  <a:pt x="9379" y="1048215"/>
                  <a:pt x="5207" y="1057464"/>
                  <a:pt x="2032" y="1066989"/>
                </a:cubicBezTo>
                <a:cubicBezTo>
                  <a:pt x="5207" y="1111439"/>
                  <a:pt x="-9414" y="1161018"/>
                  <a:pt x="11557" y="1200339"/>
                </a:cubicBezTo>
                <a:cubicBezTo>
                  <a:pt x="22122" y="1220148"/>
                  <a:pt x="56217" y="1205461"/>
                  <a:pt x="78232" y="1209864"/>
                </a:cubicBezTo>
                <a:cubicBezTo>
                  <a:pt x="88077" y="1211833"/>
                  <a:pt x="97067" y="1216954"/>
                  <a:pt x="106807" y="1219389"/>
                </a:cubicBezTo>
                <a:cubicBezTo>
                  <a:pt x="122513" y="1223316"/>
                  <a:pt x="138628" y="1225402"/>
                  <a:pt x="154432" y="1228914"/>
                </a:cubicBezTo>
                <a:cubicBezTo>
                  <a:pt x="293953" y="1259919"/>
                  <a:pt x="60197" y="1233538"/>
                  <a:pt x="449707" y="1247964"/>
                </a:cubicBezTo>
                <a:cubicBezTo>
                  <a:pt x="481457" y="1251139"/>
                  <a:pt x="513329" y="1253272"/>
                  <a:pt x="544957" y="1257489"/>
                </a:cubicBezTo>
                <a:cubicBezTo>
                  <a:pt x="561004" y="1259629"/>
                  <a:pt x="576639" y="1264201"/>
                  <a:pt x="592582" y="1267014"/>
                </a:cubicBezTo>
                <a:lnTo>
                  <a:pt x="706882" y="1286064"/>
                </a:lnTo>
                <a:cubicBezTo>
                  <a:pt x="741855" y="1292146"/>
                  <a:pt x="776264" y="1302391"/>
                  <a:pt x="811657" y="1305114"/>
                </a:cubicBezTo>
                <a:cubicBezTo>
                  <a:pt x="911376" y="1312785"/>
                  <a:pt x="930989" y="1312887"/>
                  <a:pt x="1021207" y="1324164"/>
                </a:cubicBezTo>
                <a:cubicBezTo>
                  <a:pt x="1043484" y="1326949"/>
                  <a:pt x="1065706" y="1330188"/>
                  <a:pt x="1087882" y="1333689"/>
                </a:cubicBezTo>
                <a:cubicBezTo>
                  <a:pt x="1126035" y="1339713"/>
                  <a:pt x="1163748" y="1348896"/>
                  <a:pt x="1202182" y="1352739"/>
                </a:cubicBezTo>
                <a:cubicBezTo>
                  <a:pt x="1233932" y="1355914"/>
                  <a:pt x="1265625" y="1359719"/>
                  <a:pt x="1297432" y="1362264"/>
                </a:cubicBezTo>
                <a:cubicBezTo>
                  <a:pt x="1701762" y="1394610"/>
                  <a:pt x="2088233" y="1377574"/>
                  <a:pt x="2507107" y="1381314"/>
                </a:cubicBezTo>
                <a:cubicBezTo>
                  <a:pt x="2763267" y="1398391"/>
                  <a:pt x="2582978" y="1374297"/>
                  <a:pt x="2678557" y="1400364"/>
                </a:cubicBezTo>
                <a:cubicBezTo>
                  <a:pt x="2703816" y="1407253"/>
                  <a:pt x="2754757" y="1419414"/>
                  <a:pt x="2754757" y="1419414"/>
                </a:cubicBezTo>
                <a:cubicBezTo>
                  <a:pt x="2735160" y="1390019"/>
                  <a:pt x="2735653" y="1386710"/>
                  <a:pt x="2707132" y="1362264"/>
                </a:cubicBezTo>
                <a:cubicBezTo>
                  <a:pt x="2695079" y="1351933"/>
                  <a:pt x="2680257" y="1344914"/>
                  <a:pt x="2669032" y="1333689"/>
                </a:cubicBezTo>
                <a:cubicBezTo>
                  <a:pt x="2660937" y="1325594"/>
                  <a:pt x="2658453" y="1312815"/>
                  <a:pt x="2649982" y="1305114"/>
                </a:cubicBezTo>
                <a:cubicBezTo>
                  <a:pt x="2623196" y="1280763"/>
                  <a:pt x="2592950" y="1260511"/>
                  <a:pt x="2564257" y="1238439"/>
                </a:cubicBezTo>
                <a:cubicBezTo>
                  <a:pt x="2551674" y="1228760"/>
                  <a:pt x="2537382" y="1221089"/>
                  <a:pt x="2526157" y="1209864"/>
                </a:cubicBezTo>
                <a:cubicBezTo>
                  <a:pt x="2516632" y="1200339"/>
                  <a:pt x="2508543" y="1189119"/>
                  <a:pt x="2497582" y="1181289"/>
                </a:cubicBezTo>
                <a:cubicBezTo>
                  <a:pt x="2486028" y="1173036"/>
                  <a:pt x="2471894" y="1169135"/>
                  <a:pt x="2459482" y="1162239"/>
                </a:cubicBezTo>
                <a:cubicBezTo>
                  <a:pt x="2443298" y="1153248"/>
                  <a:pt x="2426668" y="1144772"/>
                  <a:pt x="2411857" y="1133664"/>
                </a:cubicBezTo>
                <a:cubicBezTo>
                  <a:pt x="2355110" y="1091103"/>
                  <a:pt x="2414733" y="1112952"/>
                  <a:pt x="2345182" y="1095564"/>
                </a:cubicBezTo>
                <a:cubicBezTo>
                  <a:pt x="2316607" y="1076514"/>
                  <a:pt x="2289478" y="1055092"/>
                  <a:pt x="2259457" y="1038414"/>
                </a:cubicBezTo>
                <a:cubicBezTo>
                  <a:pt x="2211503" y="1011773"/>
                  <a:pt x="2184199" y="999626"/>
                  <a:pt x="2145157" y="971739"/>
                </a:cubicBezTo>
                <a:cubicBezTo>
                  <a:pt x="2132239" y="962512"/>
                  <a:pt x="2119975" y="952391"/>
                  <a:pt x="2107057" y="943164"/>
                </a:cubicBezTo>
                <a:cubicBezTo>
                  <a:pt x="2097742" y="936510"/>
                  <a:pt x="2087797" y="930768"/>
                  <a:pt x="2078482" y="924114"/>
                </a:cubicBezTo>
                <a:cubicBezTo>
                  <a:pt x="2065564" y="914887"/>
                  <a:pt x="2053591" y="904345"/>
                  <a:pt x="2040382" y="895539"/>
                </a:cubicBezTo>
                <a:cubicBezTo>
                  <a:pt x="1973646" y="851049"/>
                  <a:pt x="2013908" y="883433"/>
                  <a:pt x="1964182" y="847914"/>
                </a:cubicBezTo>
                <a:cubicBezTo>
                  <a:pt x="1943739" y="833312"/>
                  <a:pt x="1919955" y="813116"/>
                  <a:pt x="1897507" y="800289"/>
                </a:cubicBezTo>
                <a:cubicBezTo>
                  <a:pt x="1885179" y="793244"/>
                  <a:pt x="1871448" y="788764"/>
                  <a:pt x="1859407" y="781239"/>
                </a:cubicBezTo>
                <a:cubicBezTo>
                  <a:pt x="1845945" y="772825"/>
                  <a:pt x="1835184" y="760374"/>
                  <a:pt x="1821307" y="752664"/>
                </a:cubicBezTo>
                <a:cubicBezTo>
                  <a:pt x="1806361" y="744361"/>
                  <a:pt x="1788975" y="741260"/>
                  <a:pt x="1773682" y="733614"/>
                </a:cubicBezTo>
                <a:cubicBezTo>
                  <a:pt x="1757123" y="725335"/>
                  <a:pt x="1742616" y="713318"/>
                  <a:pt x="1726057" y="705039"/>
                </a:cubicBezTo>
                <a:cubicBezTo>
                  <a:pt x="1717077" y="700549"/>
                  <a:pt x="1706710" y="699469"/>
                  <a:pt x="1697482" y="695514"/>
                </a:cubicBezTo>
                <a:cubicBezTo>
                  <a:pt x="1642301" y="671865"/>
                  <a:pt x="1671609" y="674758"/>
                  <a:pt x="1602232" y="657414"/>
                </a:cubicBezTo>
                <a:lnTo>
                  <a:pt x="1526032" y="638364"/>
                </a:lnTo>
                <a:cubicBezTo>
                  <a:pt x="1510157" y="628839"/>
                  <a:pt x="1493020" y="621155"/>
                  <a:pt x="1478407" y="609789"/>
                </a:cubicBezTo>
                <a:cubicBezTo>
                  <a:pt x="1464230" y="598762"/>
                  <a:pt x="1455460" y="581332"/>
                  <a:pt x="1440307" y="571689"/>
                </a:cubicBezTo>
                <a:cubicBezTo>
                  <a:pt x="1419907" y="558707"/>
                  <a:pt x="1395259" y="553928"/>
                  <a:pt x="1373632" y="543114"/>
                </a:cubicBezTo>
                <a:cubicBezTo>
                  <a:pt x="1357073" y="534835"/>
                  <a:pt x="1341706" y="524351"/>
                  <a:pt x="1326007" y="514539"/>
                </a:cubicBezTo>
                <a:cubicBezTo>
                  <a:pt x="1316299" y="508472"/>
                  <a:pt x="1307954" y="499998"/>
                  <a:pt x="1297432" y="495489"/>
                </a:cubicBezTo>
                <a:cubicBezTo>
                  <a:pt x="1285400" y="490332"/>
                  <a:pt x="1272032" y="489139"/>
                  <a:pt x="1259332" y="485964"/>
                </a:cubicBezTo>
                <a:cubicBezTo>
                  <a:pt x="1246632" y="476439"/>
                  <a:pt x="1235109" y="465099"/>
                  <a:pt x="1221232" y="457389"/>
                </a:cubicBezTo>
                <a:cubicBezTo>
                  <a:pt x="1206286" y="449086"/>
                  <a:pt x="1189231" y="445283"/>
                  <a:pt x="1173607" y="438339"/>
                </a:cubicBezTo>
                <a:cubicBezTo>
                  <a:pt x="1160632" y="432572"/>
                  <a:pt x="1148482" y="425056"/>
                  <a:pt x="1135507" y="419289"/>
                </a:cubicBezTo>
                <a:cubicBezTo>
                  <a:pt x="1119883" y="412345"/>
                  <a:pt x="1103506" y="407183"/>
                  <a:pt x="1087882" y="400239"/>
                </a:cubicBezTo>
                <a:cubicBezTo>
                  <a:pt x="1074907" y="394472"/>
                  <a:pt x="1062833" y="386782"/>
                  <a:pt x="1049782" y="381189"/>
                </a:cubicBezTo>
                <a:cubicBezTo>
                  <a:pt x="1040554" y="377234"/>
                  <a:pt x="1030608" y="375189"/>
                  <a:pt x="1021207" y="371664"/>
                </a:cubicBezTo>
                <a:cubicBezTo>
                  <a:pt x="1005198" y="365661"/>
                  <a:pt x="989802" y="358021"/>
                  <a:pt x="973582" y="352614"/>
                </a:cubicBezTo>
                <a:cubicBezTo>
                  <a:pt x="961163" y="348474"/>
                  <a:pt x="947901" y="347229"/>
                  <a:pt x="935482" y="343089"/>
                </a:cubicBezTo>
                <a:cubicBezTo>
                  <a:pt x="839042" y="310942"/>
                  <a:pt x="932740" y="338182"/>
                  <a:pt x="849757" y="304989"/>
                </a:cubicBezTo>
                <a:cubicBezTo>
                  <a:pt x="739351" y="260826"/>
                  <a:pt x="838711" y="304482"/>
                  <a:pt x="754507" y="276414"/>
                </a:cubicBezTo>
                <a:cubicBezTo>
                  <a:pt x="738287" y="271007"/>
                  <a:pt x="723102" y="262771"/>
                  <a:pt x="706882" y="257364"/>
                </a:cubicBezTo>
                <a:cubicBezTo>
                  <a:pt x="694463" y="253224"/>
                  <a:pt x="680814" y="252996"/>
                  <a:pt x="668782" y="247839"/>
                </a:cubicBezTo>
                <a:cubicBezTo>
                  <a:pt x="524761" y="186116"/>
                  <a:pt x="623979" y="210303"/>
                  <a:pt x="525907" y="190689"/>
                </a:cubicBezTo>
                <a:cubicBezTo>
                  <a:pt x="497209" y="171557"/>
                  <a:pt x="493069" y="167091"/>
                  <a:pt x="459232" y="152589"/>
                </a:cubicBezTo>
                <a:cubicBezTo>
                  <a:pt x="450004" y="148634"/>
                  <a:pt x="440182" y="146239"/>
                  <a:pt x="430657" y="143064"/>
                </a:cubicBezTo>
                <a:cubicBezTo>
                  <a:pt x="397048" y="117857"/>
                  <a:pt x="365356" y="92179"/>
                  <a:pt x="325882" y="76389"/>
                </a:cubicBezTo>
                <a:cubicBezTo>
                  <a:pt x="307238" y="68931"/>
                  <a:pt x="286693" y="66319"/>
                  <a:pt x="268732" y="57339"/>
                </a:cubicBezTo>
                <a:cubicBezTo>
                  <a:pt x="240414" y="43180"/>
                  <a:pt x="204869" y="23162"/>
                  <a:pt x="173482" y="19239"/>
                </a:cubicBezTo>
                <a:cubicBezTo>
                  <a:pt x="146946" y="15922"/>
                  <a:pt x="59526" y="5447"/>
                  <a:pt x="30607" y="189"/>
                </a:cubicBezTo>
                <a:cubicBezTo>
                  <a:pt x="17727" y="-2153"/>
                  <a:pt x="2032" y="17652"/>
                  <a:pt x="2032" y="38289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orme libre 9"/>
          <p:cNvSpPr/>
          <p:nvPr/>
        </p:nvSpPr>
        <p:spPr>
          <a:xfrm>
            <a:off x="281686" y="2057006"/>
            <a:ext cx="228600" cy="390525"/>
          </a:xfrm>
          <a:custGeom>
            <a:avLst/>
            <a:gdLst>
              <a:gd name="connsiteX0" fmla="*/ 0 w 228600"/>
              <a:gd name="connsiteY0" fmla="*/ 342900 h 390525"/>
              <a:gd name="connsiteX1" fmla="*/ 114300 w 228600"/>
              <a:gd name="connsiteY1" fmla="*/ 0 h 390525"/>
              <a:gd name="connsiteX2" fmla="*/ 228600 w 228600"/>
              <a:gd name="connsiteY2" fmla="*/ 390525 h 390525"/>
              <a:gd name="connsiteX3" fmla="*/ 190500 w 228600"/>
              <a:gd name="connsiteY3" fmla="*/ 190500 h 390525"/>
              <a:gd name="connsiteX4" fmla="*/ 47625 w 228600"/>
              <a:gd name="connsiteY4" fmla="*/ 200025 h 39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390525">
                <a:moveTo>
                  <a:pt x="0" y="342900"/>
                </a:moveTo>
                <a:lnTo>
                  <a:pt x="114300" y="0"/>
                </a:lnTo>
                <a:lnTo>
                  <a:pt x="228600" y="390525"/>
                </a:lnTo>
                <a:lnTo>
                  <a:pt x="190500" y="190500"/>
                </a:lnTo>
                <a:lnTo>
                  <a:pt x="47625" y="200025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orme libre 10"/>
          <p:cNvSpPr/>
          <p:nvPr/>
        </p:nvSpPr>
        <p:spPr>
          <a:xfrm>
            <a:off x="3568098" y="3698831"/>
            <a:ext cx="342900" cy="523875"/>
          </a:xfrm>
          <a:custGeom>
            <a:avLst/>
            <a:gdLst>
              <a:gd name="connsiteX0" fmla="*/ 314325 w 342900"/>
              <a:gd name="connsiteY0" fmla="*/ 0 h 523875"/>
              <a:gd name="connsiteX1" fmla="*/ 0 w 342900"/>
              <a:gd name="connsiteY1" fmla="*/ 9525 h 523875"/>
              <a:gd name="connsiteX2" fmla="*/ 38100 w 342900"/>
              <a:gd name="connsiteY2" fmla="*/ 523875 h 523875"/>
              <a:gd name="connsiteX3" fmla="*/ 342900 w 342900"/>
              <a:gd name="connsiteY3" fmla="*/ 523875 h 523875"/>
              <a:gd name="connsiteX4" fmla="*/ 47625 w 342900"/>
              <a:gd name="connsiteY4" fmla="*/ 514350 h 523875"/>
              <a:gd name="connsiteX5" fmla="*/ 19050 w 342900"/>
              <a:gd name="connsiteY5" fmla="*/ 266700 h 523875"/>
              <a:gd name="connsiteX6" fmla="*/ 152400 w 342900"/>
              <a:gd name="connsiteY6" fmla="*/ 285750 h 523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2900" h="523875">
                <a:moveTo>
                  <a:pt x="314325" y="0"/>
                </a:moveTo>
                <a:lnTo>
                  <a:pt x="0" y="9525"/>
                </a:lnTo>
                <a:lnTo>
                  <a:pt x="38100" y="523875"/>
                </a:lnTo>
                <a:lnTo>
                  <a:pt x="342900" y="523875"/>
                </a:lnTo>
                <a:lnTo>
                  <a:pt x="47625" y="514350"/>
                </a:lnTo>
                <a:lnTo>
                  <a:pt x="19050" y="266700"/>
                </a:lnTo>
                <a:lnTo>
                  <a:pt x="152400" y="285750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orme libre 11"/>
          <p:cNvSpPr/>
          <p:nvPr/>
        </p:nvSpPr>
        <p:spPr>
          <a:xfrm>
            <a:off x="372174" y="3746457"/>
            <a:ext cx="276225" cy="428625"/>
          </a:xfrm>
          <a:custGeom>
            <a:avLst/>
            <a:gdLst>
              <a:gd name="connsiteX0" fmla="*/ 180975 w 276225"/>
              <a:gd name="connsiteY0" fmla="*/ 0 h 428625"/>
              <a:gd name="connsiteX1" fmla="*/ 180975 w 276225"/>
              <a:gd name="connsiteY1" fmla="*/ 0 h 428625"/>
              <a:gd name="connsiteX2" fmla="*/ 38100 w 276225"/>
              <a:gd name="connsiteY2" fmla="*/ 66675 h 428625"/>
              <a:gd name="connsiteX3" fmla="*/ 0 w 276225"/>
              <a:gd name="connsiteY3" fmla="*/ 152400 h 428625"/>
              <a:gd name="connsiteX4" fmla="*/ 28575 w 276225"/>
              <a:gd name="connsiteY4" fmla="*/ 342900 h 428625"/>
              <a:gd name="connsiteX5" fmla="*/ 66675 w 276225"/>
              <a:gd name="connsiteY5" fmla="*/ 400050 h 428625"/>
              <a:gd name="connsiteX6" fmla="*/ 123825 w 276225"/>
              <a:gd name="connsiteY6" fmla="*/ 428625 h 428625"/>
              <a:gd name="connsiteX7" fmla="*/ 257175 w 276225"/>
              <a:gd name="connsiteY7" fmla="*/ 409575 h 428625"/>
              <a:gd name="connsiteX8" fmla="*/ 276225 w 276225"/>
              <a:gd name="connsiteY8" fmla="*/ 400050 h 428625"/>
              <a:gd name="connsiteX9" fmla="*/ 266700 w 276225"/>
              <a:gd name="connsiteY9" fmla="*/ 400050 h 42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6225" h="428625">
                <a:moveTo>
                  <a:pt x="180975" y="0"/>
                </a:moveTo>
                <a:lnTo>
                  <a:pt x="180975" y="0"/>
                </a:lnTo>
                <a:cubicBezTo>
                  <a:pt x="53896" y="42360"/>
                  <a:pt x="95073" y="9702"/>
                  <a:pt x="38100" y="66675"/>
                </a:cubicBezTo>
                <a:cubicBezTo>
                  <a:pt x="15430" y="134685"/>
                  <a:pt x="30189" y="107117"/>
                  <a:pt x="0" y="152400"/>
                </a:cubicBezTo>
                <a:cubicBezTo>
                  <a:pt x="10956" y="305779"/>
                  <a:pt x="-4567" y="243474"/>
                  <a:pt x="28575" y="342900"/>
                </a:cubicBezTo>
                <a:cubicBezTo>
                  <a:pt x="40314" y="378118"/>
                  <a:pt x="33745" y="372608"/>
                  <a:pt x="66675" y="400050"/>
                </a:cubicBezTo>
                <a:cubicBezTo>
                  <a:pt x="91294" y="420566"/>
                  <a:pt x="95186" y="419079"/>
                  <a:pt x="123825" y="428625"/>
                </a:cubicBezTo>
                <a:cubicBezTo>
                  <a:pt x="192008" y="422427"/>
                  <a:pt x="208670" y="428977"/>
                  <a:pt x="257175" y="409575"/>
                </a:cubicBezTo>
                <a:cubicBezTo>
                  <a:pt x="263767" y="406938"/>
                  <a:pt x="269875" y="403225"/>
                  <a:pt x="276225" y="400050"/>
                </a:cubicBezTo>
                <a:lnTo>
                  <a:pt x="266700" y="400050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orme libre 12"/>
          <p:cNvSpPr/>
          <p:nvPr/>
        </p:nvSpPr>
        <p:spPr>
          <a:xfrm>
            <a:off x="676275" y="3384507"/>
            <a:ext cx="304800" cy="371475"/>
          </a:xfrm>
          <a:custGeom>
            <a:avLst/>
            <a:gdLst>
              <a:gd name="connsiteX0" fmla="*/ 276225 w 304800"/>
              <a:gd name="connsiteY0" fmla="*/ 371475 h 371475"/>
              <a:gd name="connsiteX1" fmla="*/ 304800 w 304800"/>
              <a:gd name="connsiteY1" fmla="*/ 28575 h 371475"/>
              <a:gd name="connsiteX2" fmla="*/ 0 w 304800"/>
              <a:gd name="connsiteY2" fmla="*/ 0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4800" h="371475">
                <a:moveTo>
                  <a:pt x="276225" y="371475"/>
                </a:moveTo>
                <a:lnTo>
                  <a:pt x="304800" y="28575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ontent Placeholder 2"/>
              <p:cNvSpPr txBox="1">
                <a:spLocks/>
              </p:cNvSpPr>
              <p:nvPr/>
            </p:nvSpPr>
            <p:spPr>
              <a:xfrm>
                <a:off x="5471984" y="4043919"/>
                <a:ext cx="2914905" cy="52808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 dirty="0" smtClean="0">
                            <a:latin typeface="Cambria Math" panose="02040503050406030204" pitchFamily="18" charset="0"/>
                          </a:rPr>
                          <m:t>𝑭𝑼</m:t>
                        </m:r>
                      </m:e>
                      <m:sup>
                        <m:r>
                          <a:rPr lang="en-US" sz="2000" b="1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0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 dirty="0" smtClean="0">
                            <a:latin typeface="Cambria Math" panose="02040503050406030204" pitchFamily="18" charset="0"/>
                          </a:rPr>
                          <m:t>𝑼𝑪</m:t>
                        </m:r>
                      </m:e>
                      <m:sup>
                        <m:r>
                          <a:rPr lang="en-US" sz="2000" b="1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𝑪𝑭</m:t>
                    </m:r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²</m:t>
                    </m:r>
                  </m:oMath>
                </a14:m>
                <a:endParaRPr lang="fr-FR" sz="2800" b="1" dirty="0" smtClean="0"/>
              </a:p>
            </p:txBody>
          </p:sp>
        </mc:Choice>
        <mc:Fallback xmlns="">
          <p:sp>
            <p:nvSpPr>
              <p:cNvPr id="3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1984" y="4043919"/>
                <a:ext cx="2914905" cy="528081"/>
              </a:xfrm>
              <a:prstGeom prst="rect">
                <a:avLst/>
              </a:prstGeom>
              <a:blipFill rotWithShape="0">
                <a:blip r:embed="rId4"/>
                <a:stretch>
                  <a:fillRect l="-104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1551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6" grpId="0" build="p"/>
      <p:bldP spid="27" grpId="0" build="p"/>
      <p:bldP spid="6" grpId="0" animBg="1"/>
      <p:bldP spid="10" grpId="0" animBg="1"/>
      <p:bldP spid="11" grpId="0" animBg="1"/>
      <p:bldP spid="12" grpId="0" animBg="1"/>
      <p:bldP spid="13" grpId="0" animBg="1"/>
      <p:bldP spid="35" grpId="0" build="p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424</Words>
  <Application>Microsoft Office PowerPoint</Application>
  <PresentationFormat>Grand écran</PresentationFormat>
  <Paragraphs>140</Paragraphs>
  <Slides>17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 Math</vt:lpstr>
      <vt:lpstr>Trebuchet MS</vt:lpstr>
      <vt:lpstr>Wingdings 3</vt:lpstr>
      <vt:lpstr>Facette</vt:lpstr>
      <vt:lpstr>Quatrième Chapitre 8:  Pythagore</vt:lpstr>
      <vt:lpstr>Chapitre 8: Pythagore</vt:lpstr>
      <vt:lpstr>Activité</vt:lpstr>
      <vt:lpstr>I. Racine carrée</vt:lpstr>
      <vt:lpstr>Exercices 21,22 et 23 page 435</vt:lpstr>
      <vt:lpstr>Activité GEOGEBRA</vt:lpstr>
      <vt:lpstr>II. Théorème de Pythagore</vt:lpstr>
      <vt:lpstr>II. Théorème de Pythagore</vt:lpstr>
      <vt:lpstr>Exercice</vt:lpstr>
      <vt:lpstr>Exercice 36 page 440</vt:lpstr>
      <vt:lpstr>Exercice 41 page 440</vt:lpstr>
      <vt:lpstr>Réciproque…</vt:lpstr>
      <vt:lpstr>II. Théorème de Pythagore</vt:lpstr>
      <vt:lpstr>II. Théorème de Pythagore</vt:lpstr>
      <vt:lpstr>Exercice 52 page 441</vt:lpstr>
      <vt:lpstr>Exercice 57 et 74 page 441 </vt:lpstr>
      <vt:lpstr>Exercice 74 et 76 page 445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1: Nombres décimaux</dc:title>
  <dc:creator>Jean-Louis FELT</dc:creator>
  <cp:lastModifiedBy>Jean-Louis FELT</cp:lastModifiedBy>
  <cp:revision>528</cp:revision>
  <dcterms:created xsi:type="dcterms:W3CDTF">2016-06-28T13:11:46Z</dcterms:created>
  <dcterms:modified xsi:type="dcterms:W3CDTF">2019-01-19T07:29:28Z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e8b63217-134d-4c75-84dd-65649d61103c</vt:lpwstr>
  </property>
  <property fmtid="{D5CDD505-2E9C-101B-9397-08002B2CF9AE}" pid="3" name="OriginatingUser">
    <vt:lpwstr>jfelt</vt:lpwstr>
  </property>
  <property fmtid="{D5CDD505-2E9C-101B-9397-08002B2CF9AE}" pid="4" name="CLASSIFICATION">
    <vt:lpwstr>RESTRICTED</vt:lpwstr>
  </property>
</Properties>
</file>