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487" r:id="rId3"/>
    <p:sldId id="488" r:id="rId4"/>
    <p:sldId id="489" r:id="rId5"/>
    <p:sldId id="490" r:id="rId6"/>
    <p:sldId id="491" r:id="rId7"/>
    <p:sldId id="460" r:id="rId8"/>
    <p:sldId id="495" r:id="rId9"/>
    <p:sldId id="494" r:id="rId10"/>
    <p:sldId id="492" r:id="rId11"/>
    <p:sldId id="496" r:id="rId12"/>
    <p:sldId id="497" r:id="rId13"/>
    <p:sldId id="498" r:id="rId14"/>
    <p:sldId id="500" r:id="rId15"/>
    <p:sldId id="501" r:id="rId16"/>
    <p:sldId id="502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0000"/>
    <a:srgbClr val="FF0066"/>
    <a:srgbClr val="90C226"/>
    <a:srgbClr val="F8D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939B8-9ACC-4AC3-8665-E41076F0C9BF}" type="datetimeFigureOut">
              <a:rPr lang="fr-FR" smtClean="0"/>
              <a:t>12/12/2018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67A23-2D41-4A95-B55C-1453D696800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72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7A23-2D41-4A95-B55C-1453D6968003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5444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1. Ecrire le cours en insistant sur le fait</a:t>
            </a:r>
            <a:r>
              <a:rPr lang="fr-FR" baseline="0" dirty="0" smtClean="0"/>
              <a:t> que les théorèmes ont été « démontrés » durant l’activité.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4C1E6-B42A-4325-8E9C-7CCE2224403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5864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E7D4-FA1C-447E-AC9A-9A8601CED994}" type="datetime1">
              <a:rPr lang="fr-FR" smtClean="0"/>
              <a:t>12/12/2018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059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5AA0-F475-47EB-89AD-2B802668C106}" type="datetime1">
              <a:rPr lang="fr-FR" smtClean="0"/>
              <a:t>12/12/2018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406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B92B-36DF-4399-BA2C-55A81C44AFF0}" type="datetime1">
              <a:rPr lang="fr-FR" smtClean="0"/>
              <a:t>12/12/2018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6683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98AB-6485-4253-B574-9CEFA1F0FA59}" type="datetime1">
              <a:rPr lang="fr-FR" smtClean="0"/>
              <a:t>12/12/2018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239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4518-D49E-4D48-9168-5045404A6FB4}" type="datetime1">
              <a:rPr lang="fr-FR" smtClean="0"/>
              <a:t>12/12/2018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54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1BC-161B-4DEC-B341-EA11DC181652}" type="datetime1">
              <a:rPr lang="fr-FR" smtClean="0"/>
              <a:t>12/12/2018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6477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5DF6-9810-489B-9322-71698BE7483F}" type="datetime1">
              <a:rPr lang="fr-FR" smtClean="0"/>
              <a:t>12/12/2018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2580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317A-9219-41F6-B469-5AF22A0B825E}" type="datetime1">
              <a:rPr lang="fr-FR" smtClean="0"/>
              <a:t>12/12/2018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655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A695-4D41-4E42-AB11-966BF4C64F3C}" type="datetime1">
              <a:rPr lang="fr-FR" smtClean="0"/>
              <a:t>12/12/2018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909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5621-2B37-48EB-BD95-B23755748C36}" type="datetime1">
              <a:rPr lang="fr-FR" smtClean="0"/>
              <a:t>12/12/2018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900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28E1-4097-4577-9A29-5824132D9717}" type="datetime1">
              <a:rPr lang="fr-FR" smtClean="0"/>
              <a:t>12/12/2018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777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2D47-871B-4C21-BAD0-EADD4DB15756}" type="datetime1">
              <a:rPr lang="fr-FR" smtClean="0"/>
              <a:t>12/12/2018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791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FFC1-AD10-46AD-B4D1-570F440C316C}" type="datetime1">
              <a:rPr lang="fr-FR" smtClean="0"/>
              <a:t>12/12/2018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457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0010-FD8C-4745-A2D6-318F12B95524}" type="datetime1">
              <a:rPr lang="fr-FR" smtClean="0"/>
              <a:t>12/12/2018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741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F865-FE01-4A73-89C6-499BE30633C3}" type="datetime1">
              <a:rPr lang="fr-FR" smtClean="0"/>
              <a:t>12/12/2018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636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ED76-95F2-4321-83D4-5CB3D0915E5C}" type="datetime1">
              <a:rPr lang="fr-FR" smtClean="0"/>
              <a:t>12/12/2018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389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9A5E-F9B9-4E9D-BDF1-7514D7535D4F}" type="datetime1">
              <a:rPr lang="fr-FR" smtClean="0"/>
              <a:t>12/12/2018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397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80" y="2404534"/>
            <a:ext cx="8591423" cy="1646302"/>
          </a:xfrm>
        </p:spPr>
        <p:txBody>
          <a:bodyPr/>
          <a:lstStyle/>
          <a:p>
            <a:r>
              <a:rPr lang="fr-FR" dirty="0" smtClean="0"/>
              <a:t>Quatrième</a:t>
            </a:r>
            <a:br>
              <a:rPr lang="fr-FR" dirty="0" smtClean="0"/>
            </a:br>
            <a:r>
              <a:rPr lang="fr-FR" sz="3600" dirty="0" smtClean="0"/>
              <a:t>Chapitre 7: </a:t>
            </a:r>
            <a:br>
              <a:rPr lang="fr-FR" sz="3600" dirty="0" smtClean="0"/>
            </a:br>
            <a:r>
              <a:rPr lang="fr-FR" sz="3600" dirty="0" smtClean="0"/>
              <a:t>Nombre Rationnels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M. FELT</a:t>
            </a:r>
          </a:p>
        </p:txBody>
      </p:sp>
    </p:spTree>
    <p:extLst>
      <p:ext uri="{BB962C8B-B14F-4D97-AF65-F5344CB8AC3E}">
        <p14:creationId xmlns:p14="http://schemas.microsoft.com/office/powerpoint/2010/main" val="10932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I. Nombres rationnels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18787" y="985411"/>
            <a:ext cx="8596668" cy="5055951"/>
          </a:xfrm>
        </p:spPr>
        <p:txBody>
          <a:bodyPr>
            <a:normAutofit/>
          </a:bodyPr>
          <a:lstStyle/>
          <a:p>
            <a:r>
              <a:rPr lang="fr-FR" u="sng" dirty="0" smtClean="0"/>
              <a:t>Exemples:</a:t>
            </a:r>
            <a:r>
              <a:rPr lang="fr-FR" dirty="0" smtClean="0"/>
              <a:t/>
            </a:r>
            <a:br>
              <a:rPr lang="fr-FR" dirty="0" smtClean="0"/>
            </a:br>
            <a:endParaRPr lang="en-US" sz="1800" dirty="0"/>
          </a:p>
          <a:p>
            <a:pPr lvl="1"/>
            <a:endParaRPr lang="fr-FR" sz="1800" b="1" dirty="0" smtClean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2557993" y="1568894"/>
                <a:ext cx="745239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993" y="1568894"/>
                <a:ext cx="745239" cy="67056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1355469" y="1568894"/>
                <a:ext cx="365842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469" y="1568894"/>
                <a:ext cx="365842" cy="67056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1575772" y="1568894"/>
                <a:ext cx="1128610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772" y="1568894"/>
                <a:ext cx="1128610" cy="67056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5209175" y="1568894"/>
                <a:ext cx="1128610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175" y="1568894"/>
                <a:ext cx="1128610" cy="67056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4931722" y="1568894"/>
                <a:ext cx="365842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722" y="1568894"/>
                <a:ext cx="365842" cy="67056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6157579" y="1568894"/>
                <a:ext cx="745239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579" y="1568894"/>
                <a:ext cx="745239" cy="67056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1355469" y="3224873"/>
                <a:ext cx="365842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469" y="3224873"/>
                <a:ext cx="365842" cy="670568"/>
              </a:xfrm>
              <a:prstGeom prst="rect">
                <a:avLst/>
              </a:prstGeom>
              <a:blipFill rotWithShape="0">
                <a:blip r:embed="rId8"/>
                <a:stretch>
                  <a:fillRect r="-1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1720457" y="3224873"/>
                <a:ext cx="1128610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÷</m:t>
                          </m:r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÷</m:t>
                          </m:r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457" y="3224873"/>
                <a:ext cx="1128610" cy="67056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2841435" y="3224873"/>
                <a:ext cx="745239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435" y="3224873"/>
                <a:ext cx="745239" cy="67056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4930136" y="3224873"/>
                <a:ext cx="365842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136" y="3224873"/>
                <a:ext cx="365842" cy="670568"/>
              </a:xfrm>
              <a:prstGeom prst="rect">
                <a:avLst/>
              </a:prstGeom>
              <a:blipFill rotWithShape="0">
                <a:blip r:embed="rId11"/>
                <a:stretch>
                  <a:fillRect r="-8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5295978" y="3224873"/>
                <a:ext cx="1128610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÷</m:t>
                          </m:r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÷</m:t>
                          </m:r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978" y="3224873"/>
                <a:ext cx="1128610" cy="67056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6417810" y="3224873"/>
                <a:ext cx="745239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810" y="3224873"/>
                <a:ext cx="745239" cy="67056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1392850" y="4632833"/>
                <a:ext cx="721699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850" y="4632833"/>
                <a:ext cx="721699" cy="67056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1993688" y="4632833"/>
                <a:ext cx="1435312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÷</m:t>
                          </m:r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÷</m:t>
                          </m:r>
                          <m:r>
                            <a:rPr lang="en-US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688" y="4632833"/>
                <a:ext cx="1435312" cy="670568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3303232" y="4632833"/>
                <a:ext cx="745239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232" y="4632833"/>
                <a:ext cx="745239" cy="67056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548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20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II. Addition et soustraction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18787" y="985411"/>
            <a:ext cx="8596668" cy="2650743"/>
          </a:xfrm>
        </p:spPr>
        <p:txBody>
          <a:bodyPr>
            <a:normAutofit/>
          </a:bodyPr>
          <a:lstStyle/>
          <a:p>
            <a:r>
              <a:rPr lang="fr-FR" u="sng" dirty="0" smtClean="0"/>
              <a:t>Règle 1: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Pour </a:t>
            </a:r>
            <a:r>
              <a:rPr lang="fr-FR" b="1" dirty="0" smtClean="0">
                <a:solidFill>
                  <a:schemeClr val="accent2"/>
                </a:solidFill>
              </a:rPr>
              <a:t>additionner</a:t>
            </a:r>
            <a:r>
              <a:rPr lang="fr-FR" dirty="0" smtClean="0">
                <a:solidFill>
                  <a:schemeClr val="accent2"/>
                </a:solidFill>
              </a:rPr>
              <a:t> </a:t>
            </a:r>
            <a:r>
              <a:rPr lang="fr-FR" dirty="0" smtClean="0"/>
              <a:t>deux quotients de </a:t>
            </a:r>
            <a:r>
              <a:rPr lang="fr-FR" b="1" dirty="0" smtClean="0">
                <a:solidFill>
                  <a:srgbClr val="FF0000"/>
                </a:solidFill>
              </a:rPr>
              <a:t>même dénominateur</a:t>
            </a:r>
            <a:r>
              <a:rPr lang="fr-FR" dirty="0" smtClean="0"/>
              <a:t>, </a:t>
            </a:r>
            <a:br>
              <a:rPr lang="fr-FR" dirty="0" smtClean="0"/>
            </a:br>
            <a:r>
              <a:rPr lang="fr-FR" dirty="0" smtClean="0"/>
              <a:t>on additionne les </a:t>
            </a:r>
            <a:r>
              <a:rPr lang="fr-FR" b="1" dirty="0" smtClean="0">
                <a:solidFill>
                  <a:srgbClr val="0070C0"/>
                </a:solidFill>
              </a:rPr>
              <a:t>numérateurs</a:t>
            </a:r>
            <a:r>
              <a:rPr lang="fr-FR" dirty="0" smtClean="0"/>
              <a:t>, </a:t>
            </a:r>
            <a:br>
              <a:rPr lang="fr-FR" dirty="0" smtClean="0"/>
            </a:br>
            <a:r>
              <a:rPr lang="fr-FR" dirty="0" smtClean="0"/>
              <a:t>et on conserve le </a:t>
            </a:r>
            <a:r>
              <a:rPr lang="fr-FR" b="1" dirty="0" smtClean="0">
                <a:solidFill>
                  <a:srgbClr val="FF0000"/>
                </a:solidFill>
              </a:rPr>
              <a:t>dénominateur commun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Exemples: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1244332" y="3667557"/>
                <a:ext cx="1210544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332" y="3667557"/>
                <a:ext cx="1210544" cy="6127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2090494" y="3636154"/>
                <a:ext cx="1031647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494" y="3636154"/>
                <a:ext cx="1031647" cy="67056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3014853" y="3636154"/>
                <a:ext cx="1031647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853" y="3636154"/>
                <a:ext cx="1031647" cy="67056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1244332" y="4771427"/>
                <a:ext cx="1210544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332" y="4771427"/>
                <a:ext cx="1210544" cy="6127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1983206" y="4753284"/>
                <a:ext cx="1303691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  <m:r>
                            <a:rPr lang="en-US" sz="2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206" y="4753284"/>
                <a:ext cx="1303691" cy="67056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3130379" y="4758985"/>
                <a:ext cx="1303691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379" y="4758985"/>
                <a:ext cx="1303691" cy="67056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041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II. Addition et soustraction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18787" y="985411"/>
            <a:ext cx="8596668" cy="2650743"/>
          </a:xfrm>
        </p:spPr>
        <p:txBody>
          <a:bodyPr>
            <a:normAutofit/>
          </a:bodyPr>
          <a:lstStyle/>
          <a:p>
            <a:r>
              <a:rPr lang="fr-FR" u="sng" dirty="0" smtClean="0"/>
              <a:t>Règle 2: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Pour </a:t>
            </a:r>
            <a:r>
              <a:rPr lang="fr-FR" b="1" dirty="0" smtClean="0">
                <a:solidFill>
                  <a:schemeClr val="accent2"/>
                </a:solidFill>
              </a:rPr>
              <a:t>additionner</a:t>
            </a:r>
            <a:r>
              <a:rPr lang="fr-FR" dirty="0" smtClean="0">
                <a:solidFill>
                  <a:schemeClr val="accent2"/>
                </a:solidFill>
              </a:rPr>
              <a:t> </a:t>
            </a:r>
            <a:r>
              <a:rPr lang="fr-FR" dirty="0" smtClean="0"/>
              <a:t>deux quotients de </a:t>
            </a:r>
            <a:r>
              <a:rPr lang="fr-FR" b="1" dirty="0" smtClean="0">
                <a:solidFill>
                  <a:srgbClr val="7030A0"/>
                </a:solidFill>
              </a:rPr>
              <a:t>dénominateurs différents</a:t>
            </a:r>
            <a:r>
              <a:rPr lang="fr-FR" dirty="0" smtClean="0"/>
              <a:t>, </a:t>
            </a:r>
            <a:br>
              <a:rPr lang="fr-FR" dirty="0" smtClean="0"/>
            </a:br>
            <a:r>
              <a:rPr lang="fr-FR" dirty="0" smtClean="0"/>
              <a:t>on les écrits avec le </a:t>
            </a:r>
            <a:r>
              <a:rPr lang="fr-FR" b="1" dirty="0" smtClean="0">
                <a:solidFill>
                  <a:srgbClr val="FF0000"/>
                </a:solidFill>
              </a:rPr>
              <a:t>même dénominateur</a:t>
            </a:r>
            <a:r>
              <a:rPr lang="fr-FR" dirty="0" smtClean="0"/>
              <a:t>.</a:t>
            </a:r>
          </a:p>
          <a:p>
            <a:endParaRPr lang="en-US" dirty="0" smtClean="0"/>
          </a:p>
          <a:p>
            <a:endParaRPr lang="fr-FR" dirty="0" smtClean="0"/>
          </a:p>
          <a:p>
            <a:r>
              <a:rPr lang="fr-FR" dirty="0" smtClean="0"/>
              <a:t>Exemples: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1244332" y="3436893"/>
                <a:ext cx="1210544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332" y="3436893"/>
                <a:ext cx="1210544" cy="6127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2030973" y="3436893"/>
                <a:ext cx="1949208" cy="889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  <a:p>
                <a:endParaRPr lang="fr-FR" b="1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973" y="3436893"/>
                <a:ext cx="1949208" cy="8897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3419848" y="3446850"/>
                <a:ext cx="1496127" cy="889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  <a:p>
                <a:endParaRPr lang="fr-FR" b="1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48" y="3446850"/>
                <a:ext cx="1496127" cy="8897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4460069" y="3456807"/>
                <a:ext cx="1496127" cy="889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  <a:p>
                <a:endParaRPr lang="fr-FR" b="1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069" y="3456807"/>
                <a:ext cx="1496127" cy="8897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1206157" y="4602024"/>
                <a:ext cx="1210544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157" y="4602024"/>
                <a:ext cx="1210544" cy="6127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1915644" y="4602024"/>
                <a:ext cx="1949208" cy="889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  <a:p>
                <a:endParaRPr lang="fr-FR" b="1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644" y="4602024"/>
                <a:ext cx="1949208" cy="8897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3599735" y="4602024"/>
                <a:ext cx="1949208" cy="889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  <a:p>
                <a:endParaRPr lang="fr-FR" b="1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735" y="4602024"/>
                <a:ext cx="1949208" cy="8897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4782769" y="4592067"/>
                <a:ext cx="1949208" cy="889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  <a:p>
                <a:endParaRPr lang="fr-FR" b="1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769" y="4592067"/>
                <a:ext cx="1949208" cy="8897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93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3" grpId="0"/>
      <p:bldP spid="14" grpId="0"/>
      <p:bldP spid="15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12177"/>
          </a:xfrm>
        </p:spPr>
        <p:txBody>
          <a:bodyPr/>
          <a:lstStyle/>
          <a:p>
            <a:r>
              <a:rPr lang="fr-FR" dirty="0" smtClean="0"/>
              <a:t>Exercices page 76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47" y="736356"/>
            <a:ext cx="5328138" cy="499969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262" y="3086098"/>
            <a:ext cx="5907329" cy="337176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3423" y="0"/>
            <a:ext cx="5527150" cy="308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7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III. Quotients Égaux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518787" y="985411"/>
                <a:ext cx="8596668" cy="1123475"/>
              </a:xfrm>
            </p:spPr>
            <p:txBody>
              <a:bodyPr>
                <a:normAutofit/>
              </a:bodyPr>
              <a:lstStyle/>
              <a:p>
                <a:r>
                  <a:rPr lang="fr-FR" sz="1900" u="sng" dirty="0" smtClean="0"/>
                  <a:t>Propriété:</a:t>
                </a:r>
                <a:r>
                  <a:rPr lang="fr-FR" sz="1900" dirty="0" smtClean="0"/>
                  <a:t> Égalité des produits en croix</a:t>
                </a:r>
                <a:br>
                  <a:rPr lang="fr-FR" sz="1900" dirty="0" smtClean="0"/>
                </a:br>
                <a14:m>
                  <m:oMath xmlns:m="http://schemas.openxmlformats.org/officeDocument/2006/math">
                    <m:r>
                      <a:rPr lang="en-US" sz="19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1900" dirty="0"/>
                  <a:t>, </a:t>
                </a:r>
                <a14:m>
                  <m:oMath xmlns:m="http://schemas.openxmlformats.org/officeDocument/2006/math">
                    <m:r>
                      <a:rPr lang="en-US" sz="19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1900" dirty="0"/>
                  <a:t>, </a:t>
                </a:r>
                <a14:m>
                  <m:oMath xmlns:m="http://schemas.openxmlformats.org/officeDocument/2006/math">
                    <m:r>
                      <a:rPr lang="en-US" sz="19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fr-FR" sz="1900" dirty="0"/>
                  <a:t> et </a:t>
                </a:r>
                <a14:m>
                  <m:oMath xmlns:m="http://schemas.openxmlformats.org/officeDocument/2006/math">
                    <m:r>
                      <a:rPr lang="en-US" sz="19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</m:t>
                    </m:r>
                    <m:r>
                      <a:rPr lang="en-US" sz="19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900" dirty="0"/>
                  <a:t>désignant des nombres relatifs </a:t>
                </a:r>
                <a:br>
                  <a:rPr lang="fr-FR" sz="1900" dirty="0"/>
                </a:br>
                <a:r>
                  <a:rPr lang="fr-FR" sz="1900" dirty="0" smtClean="0"/>
                  <a:t>										(avec </a:t>
                </a:r>
                <a14:m>
                  <m:oMath xmlns:m="http://schemas.openxmlformats.org/officeDocument/2006/math">
                    <m:r>
                      <a:rPr lang="en-US" sz="19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1900" b="1" dirty="0"/>
                  <a:t> ≠ 0 </a:t>
                </a:r>
                <a:r>
                  <a:rPr lang="fr-FR" sz="1900" dirty="0"/>
                  <a:t>et </a:t>
                </a:r>
                <a14:m>
                  <m:oMath xmlns:m="http://schemas.openxmlformats.org/officeDocument/2006/math">
                    <m:r>
                      <a:rPr lang="en-US" sz="19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fr-FR" sz="1900" b="1" dirty="0"/>
                  <a:t> ≠ </a:t>
                </a:r>
                <a:r>
                  <a:rPr lang="fr-FR" sz="1900" b="1" dirty="0" smtClean="0"/>
                  <a:t>0</a:t>
                </a:r>
                <a:r>
                  <a:rPr lang="fr-FR" sz="1900" dirty="0" smtClean="0"/>
                  <a:t>)</a:t>
                </a:r>
                <a:endParaRPr lang="fr-FR" sz="1900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8787" y="985411"/>
                <a:ext cx="8596668" cy="1123475"/>
              </a:xfrm>
              <a:blipFill rotWithShape="0">
                <a:blip r:embed="rId2"/>
                <a:stretch>
                  <a:fillRect l="-284" t="-32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1416910" y="2855580"/>
                <a:ext cx="1977080" cy="831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/>
                  <a:t>Si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910" y="2855580"/>
                <a:ext cx="1977080" cy="831190"/>
              </a:xfrm>
              <a:prstGeom prst="rect">
                <a:avLst/>
              </a:prstGeom>
              <a:blipFill rotWithShape="0">
                <a:blip r:embed="rId4"/>
                <a:stretch>
                  <a:fillRect l="-46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3581644" y="3040342"/>
                <a:ext cx="35276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alors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</m:oMath>
                </a14:m>
                <a:endParaRPr lang="fr-FR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644" y="3040342"/>
                <a:ext cx="3527609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2768" t="-10667" b="-30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4"/>
          <p:cNvCxnSpPr/>
          <p:nvPr/>
        </p:nvCxnSpPr>
        <p:spPr>
          <a:xfrm>
            <a:off x="2259317" y="3108933"/>
            <a:ext cx="556592" cy="424070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3"/>
          <p:cNvCxnSpPr/>
          <p:nvPr/>
        </p:nvCxnSpPr>
        <p:spPr>
          <a:xfrm flipH="1">
            <a:off x="2259317" y="3094297"/>
            <a:ext cx="556592" cy="453342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lipse 3"/>
          <p:cNvSpPr/>
          <p:nvPr/>
        </p:nvSpPr>
        <p:spPr>
          <a:xfrm>
            <a:off x="4547286" y="2855580"/>
            <a:ext cx="864973" cy="83119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5700582" y="2855580"/>
            <a:ext cx="864973" cy="831190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4023748" y="4586159"/>
                <a:ext cx="2777021" cy="831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/>
                  <a:t>alors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748" y="4586159"/>
                <a:ext cx="2777021" cy="831190"/>
              </a:xfrm>
              <a:prstGeom prst="rect">
                <a:avLst/>
              </a:prstGeom>
              <a:blipFill rotWithShape="0">
                <a:blip r:embed="rId6"/>
                <a:stretch>
                  <a:fillRect l="-32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1431214" y="4770922"/>
                <a:ext cx="35276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Si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</m:oMath>
                </a14:m>
                <a:endParaRPr lang="fr-FR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214" y="4770922"/>
                <a:ext cx="3527609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2768" t="-10667" b="-30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ontent Placeholder 6"/>
          <p:cNvSpPr txBox="1">
            <a:spLocks/>
          </p:cNvSpPr>
          <p:nvPr/>
        </p:nvSpPr>
        <p:spPr>
          <a:xfrm>
            <a:off x="518787" y="4070053"/>
            <a:ext cx="8596668" cy="112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900" u="sng" dirty="0" smtClean="0"/>
              <a:t>Propriété:</a:t>
            </a:r>
            <a:r>
              <a:rPr lang="fr-FR" sz="1900" dirty="0" smtClean="0"/>
              <a:t> (réciproque)</a:t>
            </a:r>
            <a:endParaRPr lang="fr-FR" sz="1900" dirty="0"/>
          </a:p>
        </p:txBody>
      </p:sp>
    </p:spTree>
    <p:extLst>
      <p:ext uri="{BB962C8B-B14F-4D97-AF65-F5344CB8AC3E}">
        <p14:creationId xmlns:p14="http://schemas.microsoft.com/office/powerpoint/2010/main" val="185131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4" grpId="0" animBg="1"/>
      <p:bldP spid="20" grpId="0" animBg="1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/>
              <a:t>III. </a:t>
            </a:r>
            <a:r>
              <a:rPr lang="fr-FR"/>
              <a:t>Quotients Égaux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18787" y="985412"/>
            <a:ext cx="8596668" cy="472686"/>
          </a:xfrm>
        </p:spPr>
        <p:txBody>
          <a:bodyPr>
            <a:normAutofit/>
          </a:bodyPr>
          <a:lstStyle/>
          <a:p>
            <a:r>
              <a:rPr lang="fr-FR" u="sng" dirty="0" smtClean="0"/>
              <a:t>Exemples: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1355469" y="1553116"/>
                <a:ext cx="1165310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fr-FR" sz="24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469" y="1553116"/>
                <a:ext cx="1165310" cy="79367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oneTexte 18"/>
          <p:cNvSpPr txBox="1"/>
          <p:nvPr/>
        </p:nvSpPr>
        <p:spPr>
          <a:xfrm>
            <a:off x="2395781" y="1719122"/>
            <a:ext cx="1165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0" dirty="0" smtClean="0">
                <a:latin typeface="+mj-lt"/>
              </a:rPr>
              <a:t>donc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3483200" y="1719121"/>
                <a:ext cx="38814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fr-FR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200" y="1719121"/>
                <a:ext cx="3881425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3483200" y="2180786"/>
                <a:ext cx="38814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fr-FR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𝟗𝟔</m:t>
                      </m:r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200" y="2180786"/>
                <a:ext cx="3881425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3561091" y="2642451"/>
                <a:ext cx="388142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𝟗𝟔</m:t>
                          </m:r>
                        </m:num>
                        <m:den>
                          <m:r>
                            <a:rPr lang="fr-FR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091" y="2642451"/>
                <a:ext cx="3881425" cy="7861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4920335" y="2803157"/>
                <a:ext cx="38814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fr-FR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335" y="2803157"/>
                <a:ext cx="3881425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1285904" y="4329267"/>
                <a:ext cx="22197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fr-FR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904" y="4329267"/>
                <a:ext cx="2219753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8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ZoneTexte 35"/>
          <p:cNvSpPr txBox="1"/>
          <p:nvPr/>
        </p:nvSpPr>
        <p:spPr>
          <a:xfrm>
            <a:off x="3417273" y="4329266"/>
            <a:ext cx="1165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0" dirty="0" smtClean="0">
                <a:latin typeface="+mj-lt"/>
              </a:rPr>
              <a:t>donc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4471716" y="4163258"/>
                <a:ext cx="1165310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fr-FR" sz="24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716" y="4163258"/>
                <a:ext cx="1165310" cy="79367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/>
              <p:cNvSpPr txBox="1"/>
              <p:nvPr/>
            </p:nvSpPr>
            <p:spPr>
              <a:xfrm>
                <a:off x="1285904" y="5513620"/>
                <a:ext cx="22197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fr-FR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904" y="5513620"/>
                <a:ext cx="2219753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8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ZoneTexte 38"/>
          <p:cNvSpPr txBox="1"/>
          <p:nvPr/>
        </p:nvSpPr>
        <p:spPr>
          <a:xfrm>
            <a:off x="3417273" y="5513619"/>
            <a:ext cx="1165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0" dirty="0" smtClean="0">
                <a:latin typeface="+mj-lt"/>
              </a:rPr>
              <a:t>donc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/>
              <p:cNvSpPr txBox="1"/>
              <p:nvPr/>
            </p:nvSpPr>
            <p:spPr>
              <a:xfrm>
                <a:off x="4471716" y="5347611"/>
                <a:ext cx="1165310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fr-FR" sz="24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716" y="5347611"/>
                <a:ext cx="1165310" cy="79367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966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1" grpId="0"/>
      <p:bldP spid="22" grpId="0"/>
      <p:bldP spid="2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12177"/>
          </a:xfrm>
        </p:spPr>
        <p:txBody>
          <a:bodyPr/>
          <a:lstStyle/>
          <a:p>
            <a:r>
              <a:rPr lang="fr-FR" dirty="0" smtClean="0"/>
              <a:t>Exercices page 76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62" y="712177"/>
            <a:ext cx="4834573" cy="194040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62" y="2961116"/>
            <a:ext cx="4171950" cy="17430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897" y="748852"/>
            <a:ext cx="4699498" cy="190373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6555" y="2808330"/>
            <a:ext cx="5163991" cy="340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8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/>
          <a:lstStyle/>
          <a:p>
            <a:r>
              <a:rPr lang="fr-FR" dirty="0"/>
              <a:t>Chapitre </a:t>
            </a:r>
            <a:r>
              <a:rPr lang="fr-FR" dirty="0" smtClean="0"/>
              <a:t>7: Nombres </a:t>
            </a:r>
            <a:r>
              <a:rPr lang="fr-FR" dirty="0"/>
              <a:t>Rationnels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7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10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/>
          <a:lstStyle/>
          <a:p>
            <a:r>
              <a:rPr lang="fr-FR" dirty="0"/>
              <a:t>Chapitre </a:t>
            </a:r>
            <a:r>
              <a:rPr lang="fr-FR" dirty="0" smtClean="0"/>
              <a:t>7: Nombres </a:t>
            </a:r>
            <a:r>
              <a:rPr lang="fr-FR" dirty="0"/>
              <a:t>Rationnels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030" name="Picture 6" descr="RÃ©sultat de recherche d'images pour &quot;10 euro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0915">
            <a:off x="2995092" y="1845177"/>
            <a:ext cx="5497769" cy="285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2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603" y="251726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45" y="587768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519" y="845651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492" y="1103534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462" y="1344884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513" y="213966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29" y="512141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206" y="817957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077" y="1089148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273" y="1317714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311160" y="2846231"/>
            <a:ext cx="1457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70C0"/>
                </a:solidFill>
              </a:rPr>
              <a:t>Yacine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321699" y="2846230"/>
            <a:ext cx="1457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Élise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474534" y="2846230"/>
            <a:ext cx="1457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00B050"/>
                </a:solidFill>
              </a:rPr>
              <a:t>Jahi</a:t>
            </a:r>
            <a:endParaRPr lang="fr-F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8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30182 0.4370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91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-0.05664 0.3900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0.19545 0.3710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66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-0.29388 0.3185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1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L -0.06185 0.2833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9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59259E-6 L 0.1793 0.46019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-0.30052 0.3990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26" y="1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06745 0.3659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17721 0.33565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5603" y="251726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4545" y="587768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6519" y="845651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8492" y="1103534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1462" y="1344884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2513" y="213966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3529" y="512141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4206" y="817957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7077" y="1089148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6273" y="1317714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311160" y="2846231"/>
            <a:ext cx="1457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70C0"/>
                </a:solidFill>
              </a:rPr>
              <a:t>Yacine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321699" y="2846230"/>
            <a:ext cx="1457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Élise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474534" y="2846230"/>
            <a:ext cx="1457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00B050"/>
                </a:solidFill>
              </a:rPr>
              <a:t>Jahi</a:t>
            </a:r>
            <a:endParaRPr lang="fr-FR" b="1" dirty="0">
              <a:solidFill>
                <a:srgbClr val="00B050"/>
              </a:solidFill>
            </a:endParaRPr>
          </a:p>
        </p:txBody>
      </p:sp>
      <p:pic>
        <p:nvPicPr>
          <p:cNvPr id="34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22" y="3319227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200" y="3319227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399" y="3307895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919" y="3307895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246" y="3276549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817" y="3289519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864" y="3276549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842" y="3258173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964" y="3254132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6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30716 0.5817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5" y="2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-0.05664 0.5178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0.17357 0.4782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-0.29974 0.4539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87" y="2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L -0.06341 0.407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59259E-6 L 0.15925 0.5666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-0.31445 0.5342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29" y="2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07461 0.48425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7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16315 0.4391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1" y="2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311160" y="2846231"/>
            <a:ext cx="1457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70C0"/>
                </a:solidFill>
              </a:rPr>
              <a:t>Yacine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321699" y="2846230"/>
            <a:ext cx="1457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Élise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474534" y="2846230"/>
            <a:ext cx="1457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00B050"/>
                </a:solidFill>
              </a:rPr>
              <a:t>Jahi</a:t>
            </a:r>
            <a:endParaRPr lang="fr-FR" b="1" dirty="0">
              <a:solidFill>
                <a:srgbClr val="00B050"/>
              </a:solidFill>
            </a:endParaRPr>
          </a:p>
        </p:txBody>
      </p:sp>
      <p:pic>
        <p:nvPicPr>
          <p:cNvPr id="34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22" y="3319227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200" y="3319227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399" y="3307895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919" y="3307895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246" y="3276549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817" y="3289519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864" y="3276549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842" y="3258173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964" y="3254132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145" y="4153947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0889" y="4146744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4489" y="4162205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0210" y="4162205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9897" y="4182219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9981" y="4153947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0111" y="4146744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3661" y="4104944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3745" y="4097110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5603" y="251726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4545" y="587768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6519" y="845651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8492" y="1103534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1462" y="1344884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2513" y="213966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3529" y="512141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4206" y="817957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7077" y="1089148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6273" y="1317714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2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30924 0.6962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3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-0.05703 0.6435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2" y="3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0.17852 0.60579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19" y="3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-0.30703 0.56829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52" y="2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L -0.06341 0.53889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59259E-6 L 0.16979 0.69051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3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-0.31758 0.65833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85" y="3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06915 0.61203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4" y="3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16589 0.56852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94" y="2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I. Nombres rationnels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518787" y="985411"/>
                <a:ext cx="8596668" cy="5055951"/>
              </a:xfrm>
            </p:spPr>
            <p:txBody>
              <a:bodyPr>
                <a:normAutofit/>
              </a:bodyPr>
              <a:lstStyle/>
              <a:p>
                <a:r>
                  <a:rPr lang="fr-FR" u="sng" dirty="0" smtClean="0"/>
                  <a:t>Propriété:</a:t>
                </a:r>
                <a:r>
                  <a:rPr lang="fr-FR" dirty="0" smtClean="0"/>
                  <a:t/>
                </a:r>
                <a:br>
                  <a:rPr lang="fr-FR" dirty="0" smtClean="0"/>
                </a:br>
                <a:r>
                  <a:rPr lang="fr-FR" dirty="0" smtClean="0"/>
                  <a:t>Un </a:t>
                </a:r>
                <a:r>
                  <a:rPr lang="fr-FR" b="1" dirty="0" smtClean="0">
                    <a:solidFill>
                      <a:schemeClr val="accent2"/>
                    </a:solidFill>
                  </a:rPr>
                  <a:t>nombre rationnel </a:t>
                </a:r>
                <a:r>
                  <a:rPr lang="fr-FR" dirty="0" smtClean="0"/>
                  <a:t>peut s’écrire sous la forme</a:t>
                </a:r>
              </a:p>
              <a:p>
                <a:pPr marL="0" indent="0" algn="ctr">
                  <a:buNone/>
                </a:pP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fr-FR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 smtClean="0"/>
                  <a:t> ou </a:t>
                </a:r>
                <a14:m>
                  <m:oMath xmlns:m="http://schemas.openxmlformats.org/officeDocument/2006/math">
                    <m:r>
                      <a:rPr lang="fr-FR" sz="32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fr-FR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smtClean="0"/>
                  <a:t>	avec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dirty="0" smtClean="0"/>
                  <a:t> et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dirty="0" smtClean="0"/>
                  <a:t> deux nombres entiers positifs ( et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dirty="0" smtClean="0"/>
                  <a:t>).</a:t>
                </a:r>
              </a:p>
              <a:p>
                <a:endParaRPr lang="fr-FR" dirty="0"/>
              </a:p>
              <a:p>
                <a:r>
                  <a:rPr lang="fr-FR" dirty="0" smtClean="0"/>
                  <a:t>Exemples:</a:t>
                </a:r>
              </a:p>
              <a:p>
                <a:pPr lvl="1"/>
                <a:r>
                  <a:rPr lang="fr-FR" sz="1800" dirty="0" smtClean="0"/>
                  <a:t>Quotient de </a:t>
                </a:r>
                <a14:m>
                  <m:oMath xmlns:m="http://schemas.openxmlformats.org/officeDocument/2006/math">
                    <m:r>
                      <a:rPr lang="fr-FR" sz="1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1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1800" dirty="0" smtClean="0">
                    <a:solidFill>
                      <a:srgbClr val="7030A0"/>
                    </a:solidFill>
                  </a:rPr>
                  <a:t> </a:t>
                </a:r>
                <a:r>
                  <a:rPr lang="fr-FR" sz="1800" dirty="0" smtClean="0"/>
                  <a:t>par </a:t>
                </a:r>
                <a14:m>
                  <m:oMath xmlns:m="http://schemas.openxmlformats.org/officeDocument/2006/math">
                    <m:r>
                      <a:rPr lang="fr-FR" sz="1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1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fr-FR" sz="1800" dirty="0" smtClean="0"/>
                  <a:t>:</a:t>
                </a:r>
              </a:p>
              <a:p>
                <a:pPr lvl="1"/>
                <a:endParaRPr lang="en-US" sz="1800" dirty="0"/>
              </a:p>
              <a:p>
                <a:pPr lvl="1"/>
                <a:r>
                  <a:rPr lang="en-US" sz="1800" dirty="0" smtClean="0"/>
                  <a:t>Quotient de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1800" dirty="0" smtClean="0"/>
                  <a:t> par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sz="1800" dirty="0" smtClean="0"/>
                  <a:t>:</a:t>
                </a:r>
                <a:endParaRPr lang="fr-FR" sz="1800" dirty="0" smtClean="0"/>
              </a:p>
              <a:p>
                <a:pPr lvl="1"/>
                <a:endParaRPr lang="en-US" sz="1800" dirty="0"/>
              </a:p>
              <a:p>
                <a:pPr lvl="1"/>
                <a:r>
                  <a:rPr lang="en-US" sz="1800" dirty="0" smtClean="0"/>
                  <a:t>Quotient de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1800" dirty="0" smtClean="0"/>
                  <a:t> par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1800" dirty="0"/>
                  <a:t>:</a:t>
                </a:r>
                <a:endParaRPr lang="fr-FR" sz="1800" dirty="0"/>
              </a:p>
              <a:p>
                <a:pPr lvl="1"/>
                <a:endParaRPr lang="fr-FR" sz="1800" b="1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8787" y="985411"/>
                <a:ext cx="8596668" cy="5055951"/>
              </a:xfrm>
              <a:blipFill rotWithShape="0">
                <a:blip r:embed="rId2"/>
                <a:stretch>
                  <a:fillRect l="-142" t="-8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4050684" y="3589586"/>
                <a:ext cx="734351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684" y="3589586"/>
                <a:ext cx="734351" cy="67056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4558583" y="3589586"/>
                <a:ext cx="745239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583" y="3589586"/>
                <a:ext cx="745239" cy="67056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3841134" y="4378268"/>
                <a:ext cx="734351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134" y="4378268"/>
                <a:ext cx="734351" cy="67056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4282139" y="4378268"/>
                <a:ext cx="745239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139" y="4378268"/>
                <a:ext cx="745239" cy="67056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3744958" y="5152303"/>
                <a:ext cx="734351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958" y="5152303"/>
                <a:ext cx="734351" cy="67056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4185963" y="5152303"/>
                <a:ext cx="745239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963" y="5152303"/>
                <a:ext cx="745239" cy="67056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776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3116867"/>
            <a:ext cx="4282560" cy="1527177"/>
          </a:xfrm>
          <a:prstGeom prst="rect">
            <a:avLst/>
          </a:prstGeom>
        </p:spPr>
      </p:pic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26168" y="2668199"/>
            <a:ext cx="2861331" cy="2802334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081825" y="2794000"/>
            <a:ext cx="2550016" cy="25507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ie 13"/>
          <p:cNvSpPr/>
          <p:nvPr/>
        </p:nvSpPr>
        <p:spPr>
          <a:xfrm>
            <a:off x="1081825" y="2794000"/>
            <a:ext cx="2550016" cy="2550732"/>
          </a:xfrm>
          <a:prstGeom prst="pie">
            <a:avLst>
              <a:gd name="adj1" fmla="val 21596343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0" name="Pie 29"/>
          <p:cNvSpPr/>
          <p:nvPr/>
        </p:nvSpPr>
        <p:spPr>
          <a:xfrm>
            <a:off x="1958144" y="1976834"/>
            <a:ext cx="2511380" cy="2511380"/>
          </a:xfrm>
          <a:prstGeom prst="pie">
            <a:avLst>
              <a:gd name="adj1" fmla="val 16220986"/>
              <a:gd name="adj2" fmla="val 2158879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2853194"/>
                  </p:ext>
                </p:extLst>
              </p:nvPr>
            </p:nvGraphicFramePr>
            <p:xfrm>
              <a:off x="5228822" y="1608308"/>
              <a:ext cx="4312992" cy="10532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37664"/>
                    <a:gridCol w="1437664"/>
                    <a:gridCol w="1437664"/>
                  </a:tblGrid>
                  <a:tr h="10532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num>
                                  <m:den>
                                    <m:r>
                                      <a:rPr lang="en-US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  <m:r>
                                  <a:rPr lang="en-US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2853194"/>
                  </p:ext>
                </p:extLst>
              </p:nvPr>
            </p:nvGraphicFramePr>
            <p:xfrm>
              <a:off x="5228822" y="1608308"/>
              <a:ext cx="4312992" cy="10532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37664"/>
                    <a:gridCol w="1437664"/>
                    <a:gridCol w="1437664"/>
                  </a:tblGrid>
                  <a:tr h="105323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424" t="-575" r="-202119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100000" t="-575" r="-101266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200847" t="-575" r="-1695" b="-229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54" name="Group 53"/>
          <p:cNvGrpSpPr/>
          <p:nvPr/>
        </p:nvGrpSpPr>
        <p:grpSpPr>
          <a:xfrm>
            <a:off x="1081825" y="2369792"/>
            <a:ext cx="3001448" cy="2974940"/>
            <a:chOff x="1081825" y="2369792"/>
            <a:chExt cx="3001448" cy="2974940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3233499" y="2369792"/>
              <a:ext cx="849774" cy="8484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1467774" y="4088466"/>
              <a:ext cx="849774" cy="8484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4" idx="2"/>
              <a:endCxn id="16" idx="6"/>
            </p:cNvCxnSpPr>
            <p:nvPr/>
          </p:nvCxnSpPr>
          <p:spPr>
            <a:xfrm>
              <a:off x="1081825" y="4069366"/>
              <a:ext cx="2550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4" idx="1"/>
              <a:endCxn id="16" idx="0"/>
            </p:cNvCxnSpPr>
            <p:nvPr/>
          </p:nvCxnSpPr>
          <p:spPr>
            <a:xfrm flipV="1">
              <a:off x="2356833" y="2794000"/>
              <a:ext cx="0" cy="25507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1427910" y="3232525"/>
              <a:ext cx="1874996" cy="166985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0" name="Table 5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9439681"/>
                  </p:ext>
                </p:extLst>
              </p:nvPr>
            </p:nvGraphicFramePr>
            <p:xfrm>
              <a:off x="5239197" y="2661544"/>
              <a:ext cx="4312992" cy="1053236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37664"/>
                    <a:gridCol w="1437664"/>
                    <a:gridCol w="1437664"/>
                  </a:tblGrid>
                  <a:tr h="10532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0" name="Table 5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9439681"/>
                  </p:ext>
                </p:extLst>
              </p:nvPr>
            </p:nvGraphicFramePr>
            <p:xfrm>
              <a:off x="5239197" y="2661544"/>
              <a:ext cx="4312992" cy="1053236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37664"/>
                    <a:gridCol w="1437664"/>
                    <a:gridCol w="1437664"/>
                  </a:tblGrid>
                  <a:tr h="105323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l="-424" t="-575" r="-201271" b="-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l="-100424" t="-575" r="-101271" b="-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l="-200424" t="-575" r="-1271" b="-114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1" name="Table 6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0087149"/>
                  </p:ext>
                </p:extLst>
              </p:nvPr>
            </p:nvGraphicFramePr>
            <p:xfrm>
              <a:off x="5239197" y="3714780"/>
              <a:ext cx="4312992" cy="1053236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37664"/>
                    <a:gridCol w="1437664"/>
                    <a:gridCol w="1437664"/>
                  </a:tblGrid>
                  <a:tr h="10532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1" name="Table 6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0087149"/>
                  </p:ext>
                </p:extLst>
              </p:nvPr>
            </p:nvGraphicFramePr>
            <p:xfrm>
              <a:off x="5239197" y="3714780"/>
              <a:ext cx="4312992" cy="1053236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37664"/>
                    <a:gridCol w="1437664"/>
                    <a:gridCol w="1437664"/>
                  </a:tblGrid>
                  <a:tr h="105323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7"/>
                          <a:stretch>
                            <a:fillRect l="-424" t="-575" r="-201271" b="-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7"/>
                          <a:stretch>
                            <a:fillRect l="-100424" t="-575" r="-101271" b="-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7"/>
                          <a:stretch>
                            <a:fillRect l="-200424" t="-575" r="-1271" b="-114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2" name="Table 6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5735859"/>
                  </p:ext>
                </p:extLst>
              </p:nvPr>
            </p:nvGraphicFramePr>
            <p:xfrm>
              <a:off x="5239197" y="4791448"/>
              <a:ext cx="4312992" cy="1053236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37664"/>
                    <a:gridCol w="1437664"/>
                    <a:gridCol w="1437664"/>
                  </a:tblGrid>
                  <a:tr h="10532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𝟐𝟓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75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𝟏𝟎𝟎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2" name="Table 6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5735859"/>
                  </p:ext>
                </p:extLst>
              </p:nvPr>
            </p:nvGraphicFramePr>
            <p:xfrm>
              <a:off x="5239197" y="4791448"/>
              <a:ext cx="4312992" cy="1053236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37664"/>
                    <a:gridCol w="1437664"/>
                    <a:gridCol w="1437664"/>
                  </a:tblGrid>
                  <a:tr h="105323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8"/>
                          <a:stretch>
                            <a:fillRect l="-424" t="-575" r="-201271" b="-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8"/>
                          <a:stretch>
                            <a:fillRect l="-100424" t="-575" r="-101271" b="-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8"/>
                          <a:stretch>
                            <a:fillRect l="-200424" t="-575" r="-1271" b="-114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90" name="Group 89"/>
          <p:cNvGrpSpPr/>
          <p:nvPr/>
        </p:nvGrpSpPr>
        <p:grpSpPr>
          <a:xfrm>
            <a:off x="1081825" y="2145788"/>
            <a:ext cx="3208802" cy="3198944"/>
            <a:chOff x="1081825" y="2145788"/>
            <a:chExt cx="3208802" cy="3198944"/>
          </a:xfrm>
        </p:grpSpPr>
        <p:cxnSp>
          <p:nvCxnSpPr>
            <p:cNvPr id="63" name="Straight Connector 62"/>
            <p:cNvCxnSpPr/>
            <p:nvPr/>
          </p:nvCxnSpPr>
          <p:spPr>
            <a:xfrm flipV="1">
              <a:off x="3212141" y="2145788"/>
              <a:ext cx="608099" cy="107881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3232250" y="2592392"/>
              <a:ext cx="1058377" cy="640132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14" idx="1"/>
            </p:cNvCxnSpPr>
            <p:nvPr/>
          </p:nvCxnSpPr>
          <p:spPr>
            <a:xfrm flipH="1" flipV="1">
              <a:off x="2343795" y="2792966"/>
              <a:ext cx="13038" cy="255176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 flipV="1">
              <a:off x="1733551" y="2971800"/>
              <a:ext cx="1271587" cy="217170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1247775" y="3494145"/>
              <a:ext cx="2231572" cy="114989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14" idx="0"/>
            </p:cNvCxnSpPr>
            <p:nvPr/>
          </p:nvCxnSpPr>
          <p:spPr>
            <a:xfrm flipH="1" flipV="1">
              <a:off x="1081825" y="4063903"/>
              <a:ext cx="2550016" cy="5463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1287689" y="4088465"/>
              <a:ext cx="1056107" cy="61350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1720760" y="4083992"/>
              <a:ext cx="617500" cy="106571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itle 1"/>
          <p:cNvSpPr txBox="1">
            <a:spLocks/>
          </p:cNvSpPr>
          <p:nvPr/>
        </p:nvSpPr>
        <p:spPr>
          <a:xfrm>
            <a:off x="0" y="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 smtClean="0"/>
              <a:t>I. Nombres rationnels - </a:t>
            </a:r>
            <a:r>
              <a:rPr lang="fr-FR" dirty="0"/>
              <a:t>Quotients égaux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28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4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I. Nombres rationnels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518787" y="985411"/>
                <a:ext cx="8596668" cy="5055951"/>
              </a:xfrm>
            </p:spPr>
            <p:txBody>
              <a:bodyPr>
                <a:normAutofit/>
              </a:bodyPr>
              <a:lstStyle/>
              <a:p>
                <a:r>
                  <a:rPr lang="fr-FR" u="sng" dirty="0" smtClean="0"/>
                  <a:t>Propriété:</a:t>
                </a:r>
                <a:r>
                  <a:rPr lang="fr-FR" dirty="0" smtClean="0"/>
                  <a:t/>
                </a:r>
                <a:br>
                  <a:rPr lang="fr-FR" dirty="0" smtClean="0"/>
                </a:br>
                <a:r>
                  <a:rPr lang="fr-FR" dirty="0" smtClean="0"/>
                  <a:t>On ne change pas un 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quotient</a:t>
                </a:r>
                <a:r>
                  <a:rPr lang="fr-FR" b="1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fr-FR" dirty="0" smtClean="0"/>
                  <a:t>lorsqu’on </a:t>
                </a:r>
                <a:r>
                  <a:rPr lang="fr-FR" b="1" dirty="0" smtClean="0"/>
                  <a:t>multiplie</a:t>
                </a:r>
                <a:r>
                  <a:rPr lang="fr-FR" dirty="0" smtClean="0"/>
                  <a:t> ( ou </a:t>
                </a:r>
                <a:r>
                  <a:rPr lang="fr-FR" b="1" dirty="0" smtClean="0"/>
                  <a:t>divise</a:t>
                </a:r>
                <a:r>
                  <a:rPr lang="fr-FR" dirty="0" smtClean="0"/>
                  <a:t> ) son </a:t>
                </a:r>
                <a:r>
                  <a:rPr lang="fr-FR" b="1" dirty="0" smtClean="0">
                    <a:solidFill>
                      <a:srgbClr val="0070C0"/>
                    </a:solidFill>
                  </a:rPr>
                  <a:t>numérateur</a:t>
                </a:r>
                <a:r>
                  <a:rPr lang="fr-FR" dirty="0" smtClean="0">
                    <a:solidFill>
                      <a:srgbClr val="0070C0"/>
                    </a:solidFill>
                  </a:rPr>
                  <a:t> </a:t>
                </a:r>
                <a:r>
                  <a:rPr lang="fr-FR" dirty="0" smtClean="0"/>
                  <a:t>et son </a:t>
                </a:r>
                <a:r>
                  <a:rPr lang="fr-FR" b="1" dirty="0" smtClean="0">
                    <a:solidFill>
                      <a:srgbClr val="FF0000"/>
                    </a:solidFill>
                  </a:rPr>
                  <a:t>dénominateur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dirty="0" smtClean="0"/>
                  <a:t>par un </a:t>
                </a:r>
                <a:r>
                  <a:rPr lang="fr-FR" b="1" dirty="0" smtClean="0">
                    <a:solidFill>
                      <a:schemeClr val="accent2"/>
                    </a:solidFill>
                  </a:rPr>
                  <a:t>même nombre </a:t>
                </a:r>
                <a:r>
                  <a:rPr lang="fr-FR" dirty="0" smtClean="0"/>
                  <a:t>relatif différent de zéro.</a:t>
                </a:r>
              </a:p>
              <a:p>
                <a:pPr marL="0" indent="0" algn="ctr">
                  <a:buNone/>
                </a:pPr>
                <a:endParaRPr lang="fr-FR" dirty="0" smtClean="0"/>
              </a:p>
              <a:p>
                <a:r>
                  <a:rPr lang="fr-FR" dirty="0"/>
                  <a:t>Autrement dit: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dirty="0"/>
                  <a:t>,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dirty="0"/>
                  <a:t> et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fr-FR" dirty="0"/>
                  <a:t> désignant des nombres relatifs </a:t>
                </a:r>
                <a:br>
                  <a:rPr lang="fr-FR" dirty="0"/>
                </a:br>
                <a:r>
                  <a:rPr lang="fr-FR" dirty="0" smtClean="0"/>
                  <a:t>(avec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dirty="0"/>
                  <a:t> ≠ 0 et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fr-FR" dirty="0"/>
                  <a:t> ≠ </a:t>
                </a:r>
                <a:r>
                  <a:rPr lang="fr-FR" dirty="0" smtClean="0"/>
                  <a:t>0)</a:t>
                </a:r>
              </a:p>
              <a:p>
                <a:pPr lvl="1"/>
                <a:endParaRPr lang="en-US" sz="1800" dirty="0"/>
              </a:p>
              <a:p>
                <a:pPr lvl="1"/>
                <a:endParaRPr lang="fr-FR" sz="1800" b="1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8787" y="985411"/>
                <a:ext cx="8596668" cy="5055951"/>
              </a:xfrm>
              <a:blipFill rotWithShape="0">
                <a:blip r:embed="rId2"/>
                <a:stretch>
                  <a:fillRect l="-142" t="-8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2352675" y="3943137"/>
                <a:ext cx="1590675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675" y="3943137"/>
                <a:ext cx="1590675" cy="74892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5443863" y="3954261"/>
                <a:ext cx="1619250" cy="726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  : </m:t>
                          </m:r>
                          <m: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  : </m:t>
                          </m:r>
                          <m: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863" y="3954261"/>
                <a:ext cx="1619250" cy="72667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/>
          <p:cNvSpPr txBox="1"/>
          <p:nvPr/>
        </p:nvSpPr>
        <p:spPr>
          <a:xfrm>
            <a:off x="4358967" y="4086765"/>
            <a:ext cx="669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 smtClean="0">
                <a:latin typeface="+mj-lt"/>
              </a:rPr>
              <a:t>et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1664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245</Words>
  <Application>Microsoft Office PowerPoint</Application>
  <PresentationFormat>Grand écran</PresentationFormat>
  <Paragraphs>117</Paragraphs>
  <Slides>16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Trebuchet MS</vt:lpstr>
      <vt:lpstr>Wingdings 3</vt:lpstr>
      <vt:lpstr>Facette</vt:lpstr>
      <vt:lpstr>Quatrième Chapitre 7:  Nombre Rationnels</vt:lpstr>
      <vt:lpstr>Chapitre 7: Nombres Rationnels</vt:lpstr>
      <vt:lpstr>Chapitre 7: Nombres Rationnels</vt:lpstr>
      <vt:lpstr>Présentation PowerPoint</vt:lpstr>
      <vt:lpstr>Présentation PowerPoint</vt:lpstr>
      <vt:lpstr>Présentation PowerPoint</vt:lpstr>
      <vt:lpstr>I. Nombres rationnels</vt:lpstr>
      <vt:lpstr>Présentation PowerPoint</vt:lpstr>
      <vt:lpstr>I. Nombres rationnels</vt:lpstr>
      <vt:lpstr>I. Nombres rationnels</vt:lpstr>
      <vt:lpstr>II. Addition et soustraction</vt:lpstr>
      <vt:lpstr>II. Addition et soustraction</vt:lpstr>
      <vt:lpstr>Exercices page 76</vt:lpstr>
      <vt:lpstr>III. Quotients Égaux</vt:lpstr>
      <vt:lpstr>III. Quotients Égaux</vt:lpstr>
      <vt:lpstr>Exercices page 76</vt:lpstr>
    </vt:vector>
  </TitlesOfParts>
  <Company>Amadeus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1: Nombres décimaux</dc:title>
  <dc:creator>Jean-Louis FELT</dc:creator>
  <cp:lastModifiedBy>Jean-Louis FELT</cp:lastModifiedBy>
  <cp:revision>481</cp:revision>
  <dcterms:created xsi:type="dcterms:W3CDTF">2016-06-28T13:11:46Z</dcterms:created>
  <dcterms:modified xsi:type="dcterms:W3CDTF">2018-12-12T21:10:42Z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59f3f20c-dc5b-40f1-9ac8-f4b23c230aa6</vt:lpwstr>
  </property>
  <property fmtid="{D5CDD505-2E9C-101B-9397-08002B2CF9AE}" pid="3" name="OriginatingUser">
    <vt:lpwstr>jfelt</vt:lpwstr>
  </property>
  <property fmtid="{D5CDD505-2E9C-101B-9397-08002B2CF9AE}" pid="4" name="CLASSIFICATION">
    <vt:lpwstr>RESTRICTED</vt:lpwstr>
  </property>
</Properties>
</file>