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308" r:id="rId4"/>
    <p:sldId id="317" r:id="rId5"/>
    <p:sldId id="314" r:id="rId6"/>
    <p:sldId id="340" r:id="rId7"/>
    <p:sldId id="315" r:id="rId8"/>
    <p:sldId id="341" r:id="rId9"/>
    <p:sldId id="319" r:id="rId10"/>
    <p:sldId id="339" r:id="rId11"/>
    <p:sldId id="318" r:id="rId12"/>
    <p:sldId id="342" r:id="rId13"/>
    <p:sldId id="34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Club préféré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Feuil1!$A$2:$A$5</c:f>
              <c:strCache>
                <c:ptCount val="4"/>
                <c:pt idx="0">
                  <c:v>OGC Nice</c:v>
                </c:pt>
                <c:pt idx="1">
                  <c:v>PSG</c:v>
                </c:pt>
                <c:pt idx="2">
                  <c:v>OM</c:v>
                </c:pt>
                <c:pt idx="3">
                  <c:v>Autre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Club préféré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OGC Nice</c:v>
                </c:pt>
                <c:pt idx="1">
                  <c:v>PSG</c:v>
                </c:pt>
                <c:pt idx="2">
                  <c:v>OM</c:v>
                </c:pt>
                <c:pt idx="3">
                  <c:v>Autre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7</c:v>
                </c:pt>
                <c:pt idx="1">
                  <c:v>11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763352"/>
        <c:axId val="722348208"/>
      </c:barChart>
      <c:catAx>
        <c:axId val="827763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2348208"/>
        <c:crosses val="autoZero"/>
        <c:auto val="1"/>
        <c:lblAlgn val="ctr"/>
        <c:lblOffset val="100"/>
        <c:noMultiLvlLbl val="0"/>
      </c:catAx>
      <c:valAx>
        <c:axId val="72234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27763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F87D5-C660-4ED7-B373-01567C563AE3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9D5B9-6A34-4F2F-AFC5-BD638F45E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66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51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9D5B9-6A34-4F2F-AFC5-BD638F45E0C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18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9D5B9-6A34-4F2F-AFC5-BD638F45E0C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976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01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97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9D5B9-6A34-4F2F-AFC5-BD638F45E0C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206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14/11/2018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6.jpe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3: </a:t>
            </a:r>
            <a:br>
              <a:rPr lang="fr-FR" sz="3600" dirty="0" smtClean="0"/>
            </a:br>
            <a:r>
              <a:rPr lang="fr-FR" sz="3600" dirty="0" smtClean="0"/>
              <a:t>Statistiques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604517"/>
            <a:ext cx="10667078" cy="273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7" y="141289"/>
            <a:ext cx="4879486" cy="786161"/>
          </a:xfrm>
        </p:spPr>
        <p:txBody>
          <a:bodyPr/>
          <a:lstStyle/>
          <a:p>
            <a:r>
              <a:rPr lang="fr-FR" dirty="0" smtClean="0"/>
              <a:t>II. Médiane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0030" y="104446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 2: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298549" y="6010607"/>
            <a:ext cx="0" cy="68181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3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3527" y="554948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  <p:sp>
        <p:nvSpPr>
          <p:cNvPr id="11" name="TextBox 15"/>
          <p:cNvSpPr txBox="1"/>
          <p:nvPr/>
        </p:nvSpPr>
        <p:spPr>
          <a:xfrm>
            <a:off x="7949035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1.08m</a:t>
            </a:r>
            <a:endParaRPr lang="fr-FR" sz="2400" b="1" dirty="0"/>
          </a:p>
        </p:txBody>
      </p:sp>
      <p:sp>
        <p:nvSpPr>
          <p:cNvPr id="13" name="TextBox 15"/>
          <p:cNvSpPr txBox="1"/>
          <p:nvPr/>
        </p:nvSpPr>
        <p:spPr>
          <a:xfrm>
            <a:off x="9225899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0.98m</a:t>
            </a:r>
            <a:endParaRPr lang="fr-FR" sz="2400" b="1" dirty="0"/>
          </a:p>
        </p:txBody>
      </p:sp>
      <p:sp>
        <p:nvSpPr>
          <p:cNvPr id="14" name="TextBox 14"/>
          <p:cNvSpPr txBox="1"/>
          <p:nvPr/>
        </p:nvSpPr>
        <p:spPr>
          <a:xfrm>
            <a:off x="3656377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1.21m</a:t>
            </a:r>
            <a:endParaRPr lang="fr-FR" sz="2400" b="1" dirty="0"/>
          </a:p>
        </p:txBody>
      </p:sp>
      <p:sp>
        <p:nvSpPr>
          <p:cNvPr id="17" name="TextBox 14"/>
          <p:cNvSpPr txBox="1"/>
          <p:nvPr/>
        </p:nvSpPr>
        <p:spPr>
          <a:xfrm>
            <a:off x="2225491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1.23m</a:t>
            </a:r>
            <a:endParaRPr lang="fr-FR" sz="2400" b="1" dirty="0"/>
          </a:p>
        </p:txBody>
      </p:sp>
      <p:sp>
        <p:nvSpPr>
          <p:cNvPr id="18" name="TextBox 14"/>
          <p:cNvSpPr txBox="1"/>
          <p:nvPr/>
        </p:nvSpPr>
        <p:spPr>
          <a:xfrm>
            <a:off x="705000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1.29m</a:t>
            </a:r>
            <a:endParaRPr lang="fr-FR" sz="2400" b="1" dirty="0"/>
          </a:p>
        </p:txBody>
      </p:sp>
      <p:cxnSp>
        <p:nvCxnSpPr>
          <p:cNvPr id="19" name="Straight Connector 11"/>
          <p:cNvCxnSpPr/>
          <p:nvPr/>
        </p:nvCxnSpPr>
        <p:spPr>
          <a:xfrm>
            <a:off x="6303409" y="2026508"/>
            <a:ext cx="0" cy="75842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5"/>
          <p:cNvSpPr txBox="1"/>
          <p:nvPr/>
        </p:nvSpPr>
        <p:spPr>
          <a:xfrm>
            <a:off x="10346245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0.72m</a:t>
            </a:r>
            <a:endParaRPr lang="fr-FR" sz="2400" b="1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6301947" y="2784929"/>
            <a:ext cx="0" cy="32256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24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3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10103836" cy="5048907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Définition</a:t>
            </a:r>
            <a:r>
              <a:rPr lang="fr-FR" sz="2000" u="sng" dirty="0"/>
              <a:t>:</a:t>
            </a:r>
          </a:p>
          <a:p>
            <a:pPr marL="457200" lvl="1" indent="0">
              <a:buNone/>
            </a:pPr>
            <a:r>
              <a:rPr lang="fr-FR" sz="2000" dirty="0" smtClean="0"/>
              <a:t>Les valeurs d’une série statistique étant rangées par ordre croissant, la  </a:t>
            </a:r>
            <a:r>
              <a:rPr lang="fr-FR" sz="2000" b="1" dirty="0">
                <a:solidFill>
                  <a:srgbClr val="0070C0"/>
                </a:solidFill>
              </a:rPr>
              <a:t>médiane </a:t>
            </a:r>
            <a:r>
              <a:rPr lang="fr-FR" sz="2000" dirty="0" smtClean="0"/>
              <a:t>est un nombre </a:t>
            </a:r>
            <a:r>
              <a:rPr lang="fr-FR" sz="2000" b="1" dirty="0" smtClean="0">
                <a:solidFill>
                  <a:srgbClr val="7030A0"/>
                </a:solidFill>
              </a:rPr>
              <a:t>M</a:t>
            </a:r>
            <a:r>
              <a:rPr lang="fr-FR" sz="2000" dirty="0" smtClean="0"/>
              <a:t> tel que: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0070C0"/>
                </a:solidFill>
              </a:rPr>
              <a:t>Au moins la moitié </a:t>
            </a:r>
            <a:r>
              <a:rPr lang="fr-FR" sz="2000" dirty="0" smtClean="0"/>
              <a:t>des valeurs de la série sont </a:t>
            </a:r>
            <a:r>
              <a:rPr lang="fr-FR" sz="2000" b="1" dirty="0" smtClean="0">
                <a:solidFill>
                  <a:srgbClr val="FF0000"/>
                </a:solidFill>
              </a:rPr>
              <a:t>inférieures ou égales </a:t>
            </a:r>
            <a:r>
              <a:rPr lang="fr-FR" sz="2000" dirty="0" smtClean="0"/>
              <a:t>à </a:t>
            </a:r>
            <a:r>
              <a:rPr lang="fr-FR" sz="2000" b="1" dirty="0" smtClean="0">
                <a:solidFill>
                  <a:srgbClr val="7030A0"/>
                </a:solidFill>
              </a:rPr>
              <a:t>M</a:t>
            </a:r>
            <a:r>
              <a:rPr lang="fr-FR" sz="2000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070C0"/>
                </a:solidFill>
              </a:rPr>
              <a:t>Au moins la moitié </a:t>
            </a:r>
            <a:r>
              <a:rPr lang="fr-FR" sz="2000" dirty="0"/>
              <a:t>des valeurs de la série sont </a:t>
            </a:r>
            <a:r>
              <a:rPr lang="fr-FR" sz="2000" b="1" dirty="0" smtClean="0">
                <a:solidFill>
                  <a:srgbClr val="00B050"/>
                </a:solidFill>
              </a:rPr>
              <a:t>supérieures </a:t>
            </a:r>
            <a:r>
              <a:rPr lang="fr-FR" sz="2000" b="1" dirty="0">
                <a:solidFill>
                  <a:srgbClr val="00B050"/>
                </a:solidFill>
              </a:rPr>
              <a:t>ou égales </a:t>
            </a:r>
            <a:r>
              <a:rPr lang="fr-FR" sz="2000" dirty="0"/>
              <a:t>à </a:t>
            </a:r>
            <a:r>
              <a:rPr lang="fr-FR" sz="2000" b="1" dirty="0">
                <a:solidFill>
                  <a:srgbClr val="7030A0"/>
                </a:solidFill>
              </a:rPr>
              <a:t>M</a:t>
            </a:r>
            <a:r>
              <a:rPr lang="fr-FR" sz="2000" dirty="0"/>
              <a:t>. </a:t>
            </a:r>
          </a:p>
          <a:p>
            <a:pPr marL="457200" lvl="1" indent="0">
              <a:buNone/>
            </a:pPr>
            <a:endParaRPr lang="fr-F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1"/>
          <p:cNvSpPr txBox="1">
            <a:spLocks/>
          </p:cNvSpPr>
          <p:nvPr/>
        </p:nvSpPr>
        <p:spPr>
          <a:xfrm>
            <a:off x="207777" y="141289"/>
            <a:ext cx="4879486" cy="7861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II. Médiane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68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5" y="32951"/>
            <a:ext cx="8917427" cy="1320800"/>
          </a:xfrm>
        </p:spPr>
        <p:txBody>
          <a:bodyPr/>
          <a:lstStyle/>
          <a:p>
            <a:r>
              <a:rPr lang="fr-FR" dirty="0" smtClean="0"/>
              <a:t>Exercices 38 &amp; 40 page 223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3" y="734626"/>
            <a:ext cx="5036100" cy="152254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3" y="2468647"/>
            <a:ext cx="5234264" cy="39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III. Représentations graphiques</a:t>
            </a:r>
            <a:endParaRPr lang="fr-FR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533500521"/>
              </p:ext>
            </p:extLst>
          </p:nvPr>
        </p:nvGraphicFramePr>
        <p:xfrm>
          <a:off x="719160" y="1320800"/>
          <a:ext cx="2714580" cy="2119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658"/>
              </p:ext>
            </p:extLst>
          </p:nvPr>
        </p:nvGraphicFramePr>
        <p:xfrm>
          <a:off x="4152899" y="1062567"/>
          <a:ext cx="3095626" cy="228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13"/>
                <a:gridCol w="1547813"/>
              </a:tblGrid>
              <a:tr h="694129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Club Préféré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Effectif</a:t>
                      </a:r>
                      <a:endParaRPr lang="fr-FR" noProof="0" dirty="0"/>
                    </a:p>
                  </a:txBody>
                  <a:tcPr anchor="ctr"/>
                </a:tc>
              </a:tr>
              <a:tr h="39664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OGC Nice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7</a:t>
                      </a:r>
                      <a:endParaRPr lang="fr-FR" noProof="0" dirty="0"/>
                    </a:p>
                  </a:txBody>
                  <a:tcPr anchor="ctr"/>
                </a:tc>
              </a:tr>
              <a:tr h="39664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PSG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11</a:t>
                      </a:r>
                      <a:endParaRPr lang="fr-FR" noProof="0" dirty="0"/>
                    </a:p>
                  </a:txBody>
                  <a:tcPr anchor="ctr"/>
                </a:tc>
              </a:tr>
              <a:tr h="39664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OM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5</a:t>
                      </a:r>
                      <a:endParaRPr lang="fr-FR" noProof="0" dirty="0"/>
                    </a:p>
                  </a:txBody>
                  <a:tcPr anchor="ctr"/>
                </a:tc>
              </a:tr>
              <a:tr h="396645"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Autre</a:t>
                      </a:r>
                      <a:endParaRPr lang="fr-F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noProof="0" dirty="0" smtClean="0"/>
                        <a:t>7</a:t>
                      </a:r>
                      <a:endParaRPr lang="fr-FR" noProof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471043740"/>
              </p:ext>
            </p:extLst>
          </p:nvPr>
        </p:nvGraphicFramePr>
        <p:xfrm>
          <a:off x="4495800" y="3841750"/>
          <a:ext cx="3673475" cy="244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22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3: Statistiques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09" y="1378410"/>
            <a:ext cx="9682293" cy="4066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3: Statistiques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572" y="208826"/>
            <a:ext cx="2038570" cy="212234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039762" y="4547286"/>
            <a:ext cx="3935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statistique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73" y="3583675"/>
            <a:ext cx="11395269" cy="17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pic>
        <p:nvPicPr>
          <p:cNvPr id="3" name="Picture 2" descr="RÃ©sultat de recherche d'images pour &quot;metr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1" y="1778423"/>
            <a:ext cx="2010975" cy="20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98662"/>
              </p:ext>
            </p:extLst>
          </p:nvPr>
        </p:nvGraphicFramePr>
        <p:xfrm>
          <a:off x="4794192" y="1270000"/>
          <a:ext cx="417933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665"/>
                <a:gridCol w="208966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Prénom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Taille en cm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285103" y="4547284"/>
            <a:ext cx="12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Moyenne:</a:t>
            </a:r>
            <a:endParaRPr lang="fr-FR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1301350" y="5371068"/>
            <a:ext cx="11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M</a:t>
            </a:r>
            <a:r>
              <a:rPr lang="en-US" u="sng" dirty="0" err="1" smtClean="0"/>
              <a:t>édiane</a:t>
            </a:r>
            <a:r>
              <a:rPr lang="fr-FR" u="sng" dirty="0" smtClean="0"/>
              <a:t>: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52103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76"/>
            <a:ext cx="8596668" cy="947653"/>
          </a:xfrm>
        </p:spPr>
        <p:txBody>
          <a:bodyPr/>
          <a:lstStyle/>
          <a:p>
            <a:r>
              <a:rPr lang="fr-FR" dirty="0" smtClean="0"/>
              <a:t>I.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70974" y="802556"/>
            <a:ext cx="8596668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Moyenne :</a:t>
            </a:r>
          </a:p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</a:t>
            </a:r>
            <a:r>
              <a:rPr lang="fr-FR" sz="2000" dirty="0" smtClean="0"/>
              <a:t> d’une série de données est égale au quotient de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la somme de toutes les données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par </a:t>
            </a:r>
            <a:r>
              <a:rPr lang="fr-FR" sz="2000" b="1" dirty="0" smtClean="0">
                <a:solidFill>
                  <a:srgbClr val="FF0000"/>
                </a:solidFill>
              </a:rPr>
              <a:t>l’effectif total</a:t>
            </a:r>
            <a:r>
              <a:rPr lang="fr-FR" sz="2000" dirty="0" smtClean="0"/>
              <a:t>.</a:t>
            </a:r>
            <a:r>
              <a:rPr lang="fr-FR" sz="2000" u="sng" dirty="0"/>
              <a:t/>
            </a:r>
            <a:br>
              <a:rPr lang="fr-FR" sz="2000" u="sng" dirty="0"/>
            </a:br>
            <a:endParaRPr lang="fr-FR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1151359" y="2971030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404532" y="294373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532" y="2943735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330158" y="294373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158" y="2943735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219338" y="294373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338" y="2943735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108518" y="294373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518" y="2943735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827337" y="294373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337" y="2943735"/>
                <a:ext cx="65509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80259" y="4283735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746731" y="399134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731" y="3991347"/>
                <a:ext cx="6550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136563" y="399134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563" y="3991347"/>
                <a:ext cx="65509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3526395" y="3991347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395" y="3991347"/>
                <a:ext cx="65509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881870" y="397984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70" y="3979846"/>
                <a:ext cx="65509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236997" y="3991348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97" y="3991348"/>
                <a:ext cx="65509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4592472" y="400285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472" y="4002850"/>
                <a:ext cx="65509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982304" y="400285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04" y="4002850"/>
                <a:ext cx="655093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347991" y="400285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91" y="4002850"/>
                <a:ext cx="65509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653548" y="4002850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48" y="4002850"/>
                <a:ext cx="655093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/>
          <p:nvPr/>
        </p:nvCxnSpPr>
        <p:spPr>
          <a:xfrm>
            <a:off x="2856230" y="4526070"/>
            <a:ext cx="3353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149743" y="459345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43" y="4593455"/>
                <a:ext cx="65509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au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452791"/>
                  </p:ext>
                </p:extLst>
              </p:nvPr>
            </p:nvGraphicFramePr>
            <p:xfrm>
              <a:off x="8434212" y="2959563"/>
              <a:ext cx="2111659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1659"/>
                  </a:tblGrid>
                  <a:tr h="3557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Note sur 20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au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452791"/>
                  </p:ext>
                </p:extLst>
              </p:nvPr>
            </p:nvGraphicFramePr>
            <p:xfrm>
              <a:off x="8434212" y="2959563"/>
              <a:ext cx="2111659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165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Note sur 20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9"/>
                          <a:stretch>
                            <a:fillRect l="-288" t="-110667" r="-1441" b="-404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9"/>
                          <a:stretch>
                            <a:fillRect l="-288" t="-207895" r="-1441" b="-298684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9"/>
                          <a:stretch>
                            <a:fillRect l="-288" t="-312000" r="-1441" b="-202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9"/>
                          <a:stretch>
                            <a:fillRect l="-288" t="-412000" r="-1441" b="-102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19"/>
                          <a:stretch>
                            <a:fillRect l="-288" t="-512000" r="-1441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09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5" y="32951"/>
            <a:ext cx="8917427" cy="1320800"/>
          </a:xfrm>
        </p:spPr>
        <p:txBody>
          <a:bodyPr/>
          <a:lstStyle/>
          <a:p>
            <a:r>
              <a:rPr lang="fr-FR" dirty="0" smtClean="0"/>
              <a:t>Exercices 21 &amp; 22 page 221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07" y="986737"/>
            <a:ext cx="6449005" cy="47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1"/>
            <a:ext cx="8596668" cy="1320800"/>
          </a:xfrm>
        </p:spPr>
        <p:txBody>
          <a:bodyPr/>
          <a:lstStyle/>
          <a:p>
            <a:r>
              <a:rPr lang="fr-FR" dirty="0" smtClean="0"/>
              <a:t>I. Moyenne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07645" y="852148"/>
            <a:ext cx="10152402" cy="2085870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Moyenne pondérée:</a:t>
            </a:r>
          </a:p>
          <a:p>
            <a:r>
              <a:rPr lang="fr-FR" sz="2000" u="sng" dirty="0"/>
              <a:t>Définition:</a:t>
            </a:r>
          </a:p>
          <a:p>
            <a:r>
              <a:rPr lang="fr-FR" sz="2000" dirty="0"/>
              <a:t>La </a:t>
            </a:r>
            <a:r>
              <a:rPr lang="fr-FR" sz="2000" b="1" dirty="0" smtClean="0">
                <a:solidFill>
                  <a:srgbClr val="00B050"/>
                </a:solidFill>
              </a:rPr>
              <a:t>moyenne pondérée par les effectifs</a:t>
            </a:r>
            <a:r>
              <a:rPr lang="fr-FR" sz="2000" dirty="0" smtClean="0"/>
              <a:t> d’une série de valeurs est obtenue en effectuant </a:t>
            </a:r>
            <a:r>
              <a:rPr lang="fr-FR" sz="2000" b="1" dirty="0" smtClean="0">
                <a:solidFill>
                  <a:srgbClr val="0070C0"/>
                </a:solidFill>
              </a:rPr>
              <a:t>la somme des produits de chaque valeur par son effectif</a:t>
            </a:r>
            <a:r>
              <a:rPr lang="fr-FR" sz="2000" dirty="0" smtClean="0"/>
              <a:t>, puis en </a:t>
            </a:r>
            <a:r>
              <a:rPr lang="fr-FR" sz="2000" b="1" dirty="0" smtClean="0">
                <a:solidFill>
                  <a:srgbClr val="FF0000"/>
                </a:solidFill>
              </a:rPr>
              <a:t>divisant cette somme par l’effectif total</a:t>
            </a:r>
            <a:r>
              <a:rPr lang="fr-FR" sz="2000" dirty="0" smtClean="0"/>
              <a:t>.</a:t>
            </a:r>
            <a:r>
              <a:rPr lang="fr-FR" sz="2000" u="sng" dirty="0" smtClean="0"/>
              <a:t> </a:t>
            </a:r>
            <a:endParaRPr lang="fr-FR" sz="2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22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1373783" y="3119308"/>
            <a:ext cx="125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Notes: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626956" y="309201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6" y="3092013"/>
                <a:ext cx="65509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552582" y="309201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582" y="3092013"/>
                <a:ext cx="65509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441762" y="309201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762" y="3092013"/>
                <a:ext cx="65509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5330942" y="309201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942" y="3092013"/>
                <a:ext cx="65509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049761" y="309201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761" y="3092013"/>
                <a:ext cx="655093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/>
          <p:cNvSpPr txBox="1"/>
          <p:nvPr/>
        </p:nvSpPr>
        <p:spPr>
          <a:xfrm>
            <a:off x="1280259" y="5160758"/>
            <a:ext cx="170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Moyenne</a:t>
            </a:r>
            <a:r>
              <a:rPr lang="en-US" sz="2400" dirty="0" smtClean="0"/>
              <a:t>=  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626955" y="4899148"/>
                <a:ext cx="1434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955" y="4899148"/>
                <a:ext cx="1434757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215181" y="492134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81" y="4921341"/>
                <a:ext cx="65509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4207675" y="4899148"/>
                <a:ext cx="145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75" y="4899148"/>
                <a:ext cx="1450813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3762620" y="490970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20" y="4909705"/>
                <a:ext cx="655093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610470" y="4899148"/>
                <a:ext cx="14634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470" y="4899148"/>
                <a:ext cx="1463408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6617976" y="490970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976" y="4909705"/>
                <a:ext cx="65509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7011000" y="4921866"/>
                <a:ext cx="17235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000" y="4921866"/>
                <a:ext cx="1723567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033366" y="490952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66" y="4909525"/>
                <a:ext cx="655093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8476673" y="4921870"/>
                <a:ext cx="12565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673" y="4921870"/>
                <a:ext cx="1256541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/>
          <p:cNvCxnSpPr/>
          <p:nvPr/>
        </p:nvCxnSpPr>
        <p:spPr>
          <a:xfrm>
            <a:off x="2856230" y="5403093"/>
            <a:ext cx="6642612" cy="4146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2299409" y="3565604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409" y="3565604"/>
                <a:ext cx="655093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947924" y="3580973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24" y="3580973"/>
                <a:ext cx="655093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245555" y="3529122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55" y="3529122"/>
                <a:ext cx="655093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5881488" y="347427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88" y="3474275"/>
                <a:ext cx="655093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220122" y="3474275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122" y="3474275"/>
                <a:ext cx="655093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014627" y="3847011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627" y="3847011"/>
                <a:ext cx="655093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5282923" y="5530356"/>
                <a:ext cx="655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923" y="5530356"/>
                <a:ext cx="655093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au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099296"/>
                  </p:ext>
                </p:extLst>
              </p:nvPr>
            </p:nvGraphicFramePr>
            <p:xfrm>
              <a:off x="9884366" y="2625895"/>
              <a:ext cx="2111659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1659"/>
                  </a:tblGrid>
                  <a:tr h="3557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Note sur 20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𝒄𝒐𝒆𝒇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𝒄𝒐𝒆𝒇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𝒄𝒐𝒆𝒇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𝒄𝒐𝒆𝒇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𝒄𝒐𝒆𝒇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au 3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52099296"/>
                  </p:ext>
                </p:extLst>
              </p:nvPr>
            </p:nvGraphicFramePr>
            <p:xfrm>
              <a:off x="9884366" y="2625895"/>
              <a:ext cx="2111659" cy="2743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11659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Note sur 20</a:t>
                          </a:r>
                          <a:endParaRPr lang="fr-FR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288" t="-109333" r="-1441" b="-422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288" t="-206579" r="-1441" b="-317105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288" t="-310667" r="-1441" b="-2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288" t="-410667" r="-1441" b="-12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 rotWithShape="0">
                          <a:blip r:embed="rId25"/>
                          <a:stretch>
                            <a:fillRect l="-288" t="-510667" r="-1441" b="-2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40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5" y="32951"/>
            <a:ext cx="8917427" cy="1320800"/>
          </a:xfrm>
        </p:spPr>
        <p:txBody>
          <a:bodyPr/>
          <a:lstStyle/>
          <a:p>
            <a:r>
              <a:rPr lang="fr-FR" dirty="0" smtClean="0"/>
              <a:t>Exercices 28 &amp; 34 page 222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46" y="3794555"/>
            <a:ext cx="5740133" cy="17742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246" y="800357"/>
            <a:ext cx="5740133" cy="27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7" y="141289"/>
            <a:ext cx="8596668" cy="1320800"/>
          </a:xfrm>
        </p:spPr>
        <p:txBody>
          <a:bodyPr/>
          <a:lstStyle/>
          <a:p>
            <a:r>
              <a:rPr lang="fr-FR" dirty="0" smtClean="0"/>
              <a:t>II. Médiane</a:t>
            </a:r>
            <a:endParaRPr lang="fr-F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0030" y="104446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fr-FR" sz="2000" u="sng" dirty="0" smtClean="0"/>
              <a:t>Exemple: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9279"/>
          <a:stretch/>
        </p:blipFill>
        <p:spPr>
          <a:xfrm>
            <a:off x="677334" y="2604517"/>
            <a:ext cx="9677280" cy="27383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03803" y="3179929"/>
            <a:ext cx="10640609" cy="6823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98332" y="5956497"/>
            <a:ext cx="0" cy="68181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7263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1.20m</a:t>
            </a:r>
            <a:endParaRPr lang="fr-F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3527" y="554948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1.17m</a:t>
            </a:r>
            <a:endParaRPr lang="fr-FR" sz="2400" b="1" dirty="0"/>
          </a:p>
        </p:txBody>
      </p:sp>
      <p:sp>
        <p:nvSpPr>
          <p:cNvPr id="11" name="TextBox 15"/>
          <p:cNvSpPr txBox="1"/>
          <p:nvPr/>
        </p:nvSpPr>
        <p:spPr>
          <a:xfrm>
            <a:off x="7949035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1.08m</a:t>
            </a:r>
            <a:endParaRPr lang="fr-FR" sz="2400" b="1" dirty="0"/>
          </a:p>
        </p:txBody>
      </p:sp>
      <p:sp>
        <p:nvSpPr>
          <p:cNvPr id="13" name="TextBox 15"/>
          <p:cNvSpPr txBox="1"/>
          <p:nvPr/>
        </p:nvSpPr>
        <p:spPr>
          <a:xfrm>
            <a:off x="9275326" y="5548942"/>
            <a:ext cx="1197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0.98m</a:t>
            </a:r>
            <a:endParaRPr lang="fr-FR" sz="2400" b="1" dirty="0"/>
          </a:p>
        </p:txBody>
      </p:sp>
      <p:sp>
        <p:nvSpPr>
          <p:cNvPr id="14" name="TextBox 14"/>
          <p:cNvSpPr txBox="1"/>
          <p:nvPr/>
        </p:nvSpPr>
        <p:spPr>
          <a:xfrm>
            <a:off x="3656377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1.21m</a:t>
            </a:r>
            <a:endParaRPr lang="fr-FR" sz="2400" b="1" dirty="0"/>
          </a:p>
        </p:txBody>
      </p:sp>
      <p:sp>
        <p:nvSpPr>
          <p:cNvPr id="17" name="TextBox 14"/>
          <p:cNvSpPr txBox="1"/>
          <p:nvPr/>
        </p:nvSpPr>
        <p:spPr>
          <a:xfrm>
            <a:off x="2225491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1.23m</a:t>
            </a:r>
            <a:endParaRPr lang="fr-FR" sz="2400" b="1" dirty="0"/>
          </a:p>
        </p:txBody>
      </p:sp>
      <p:sp>
        <p:nvSpPr>
          <p:cNvPr id="18" name="TextBox 14"/>
          <p:cNvSpPr txBox="1"/>
          <p:nvPr/>
        </p:nvSpPr>
        <p:spPr>
          <a:xfrm>
            <a:off x="705000" y="5548942"/>
            <a:ext cx="11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1.29m</a:t>
            </a:r>
            <a:endParaRPr lang="fr-FR" sz="2400" b="1" dirty="0"/>
          </a:p>
        </p:txBody>
      </p:sp>
      <p:cxnSp>
        <p:nvCxnSpPr>
          <p:cNvPr id="19" name="Straight Connector 11"/>
          <p:cNvCxnSpPr/>
          <p:nvPr/>
        </p:nvCxnSpPr>
        <p:spPr>
          <a:xfrm>
            <a:off x="5598332" y="2003155"/>
            <a:ext cx="0" cy="758421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598332" y="2784929"/>
            <a:ext cx="0" cy="322567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3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297</Words>
  <Application>Microsoft Office PowerPoint</Application>
  <PresentationFormat>Grand écran</PresentationFormat>
  <Paragraphs>119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Trebuchet MS</vt:lpstr>
      <vt:lpstr>Wingdings 3</vt:lpstr>
      <vt:lpstr>Facette</vt:lpstr>
      <vt:lpstr>Troisième Chapitre 3:  Statistiques</vt:lpstr>
      <vt:lpstr>Chapitre 3: Statistiques</vt:lpstr>
      <vt:lpstr>Chapitre 3: Statistiques</vt:lpstr>
      <vt:lpstr>Un exemple</vt:lpstr>
      <vt:lpstr>I. Moyenne</vt:lpstr>
      <vt:lpstr>Exercices 21 &amp; 22 page 221</vt:lpstr>
      <vt:lpstr>I. Moyenne</vt:lpstr>
      <vt:lpstr>Exercices 28 &amp; 34 page 222</vt:lpstr>
      <vt:lpstr>II. Médiane</vt:lpstr>
      <vt:lpstr>II. Médiane</vt:lpstr>
      <vt:lpstr>Présentation PowerPoint</vt:lpstr>
      <vt:lpstr>Exercices 38 &amp; 40 page 223</vt:lpstr>
      <vt:lpstr>III. Représentations graphiques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150</cp:revision>
  <dcterms:created xsi:type="dcterms:W3CDTF">2016-06-28T13:11:46Z</dcterms:created>
  <dcterms:modified xsi:type="dcterms:W3CDTF">2018-11-14T20:00:31Z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e6968ac5-8c4b-47ec-b19b-6cf9dca90b5d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