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9" r:id="rId3"/>
    <p:sldId id="419" r:id="rId4"/>
    <p:sldId id="424" r:id="rId5"/>
    <p:sldId id="444" r:id="rId6"/>
    <p:sldId id="445" r:id="rId7"/>
    <p:sldId id="446" r:id="rId8"/>
    <p:sldId id="447" r:id="rId9"/>
    <p:sldId id="448" r:id="rId10"/>
    <p:sldId id="430" r:id="rId11"/>
    <p:sldId id="432" r:id="rId12"/>
    <p:sldId id="452" r:id="rId13"/>
    <p:sldId id="449" r:id="rId14"/>
    <p:sldId id="450" r:id="rId15"/>
    <p:sldId id="451" r:id="rId16"/>
    <p:sldId id="454" r:id="rId17"/>
    <p:sldId id="455" r:id="rId18"/>
    <p:sldId id="456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07/10/2018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2367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328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61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07/10/2018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4.jpeg"/><Relationship Id="rId7" Type="http://schemas.openxmlformats.org/officeDocument/2006/relationships/image" Target="../media/image1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Relationship Id="rId10" Type="http://schemas.openxmlformats.org/officeDocument/2006/relationships/image" Target="../media/image15.png"/><Relationship Id="rId4" Type="http://schemas.openxmlformats.org/officeDocument/2006/relationships/image" Target="../media/image90.png"/><Relationship Id="rId9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8.png"/><Relationship Id="rId7" Type="http://schemas.openxmlformats.org/officeDocument/2006/relationships/image" Target="../media/image51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0.png"/><Relationship Id="rId3" Type="http://schemas.openxmlformats.org/officeDocument/2006/relationships/image" Target="../media/image55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0.png"/><Relationship Id="rId3" Type="http://schemas.openxmlformats.org/officeDocument/2006/relationships/image" Target="../media/image580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Quatrième</a:t>
            </a:r>
            <a:br>
              <a:rPr lang="fr-FR" dirty="0" smtClean="0"/>
            </a:br>
            <a:r>
              <a:rPr lang="fr-FR" sz="3600" dirty="0" smtClean="0"/>
              <a:t>Chapitre 4: </a:t>
            </a:r>
            <a:br>
              <a:rPr lang="fr-FR" sz="3600" dirty="0" smtClean="0"/>
            </a:br>
            <a:r>
              <a:rPr lang="fr-FR" sz="3600" dirty="0" smtClean="0"/>
              <a:t>Triangles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6312"/>
            <a:ext cx="9298578" cy="1320800"/>
          </a:xfrm>
        </p:spPr>
        <p:txBody>
          <a:bodyPr/>
          <a:lstStyle/>
          <a:p>
            <a:r>
              <a:rPr lang="fr-FR" dirty="0" smtClean="0"/>
              <a:t>Activité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756046"/>
            <a:ext cx="10063647" cy="69852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Découpage et coloriage</a:t>
            </a:r>
            <a:endParaRPr lang="fr-FR" sz="2000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153395" y="2816931"/>
                <a:ext cx="2550017" cy="120032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>
                    <a:solidFill>
                      <a:srgbClr val="FF0000"/>
                    </a:solidFill>
                  </a:rPr>
                  <a:t>Triangle Rouge</a:t>
                </a:r>
              </a:p>
              <a:p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95" y="2816931"/>
                <a:ext cx="2550017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667" t="-2513" b="-6030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4382631" y="426426"/>
                <a:ext cx="2550017" cy="12334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/>
                  <a:t>Triangle Noir</a:t>
                </a:r>
              </a:p>
              <a:p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𝑩𝑪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𝑨𝑩𝑪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𝟑𝟎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631" y="426426"/>
                <a:ext cx="2550017" cy="1233479"/>
              </a:xfrm>
              <a:prstGeom prst="rect">
                <a:avLst/>
              </a:prstGeom>
              <a:blipFill rotWithShape="0">
                <a:blip r:embed="rId3"/>
                <a:stretch>
                  <a:fillRect l="-1905" t="-2941" b="-441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8693270" y="2783781"/>
                <a:ext cx="2550017" cy="123347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>
                    <a:solidFill>
                      <a:srgbClr val="0070C0"/>
                    </a:solidFill>
                  </a:rPr>
                  <a:t>Triangle Bleu</a:t>
                </a:r>
              </a:p>
              <a:p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𝟏𝟐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𝒄𝒎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𝟓𝟎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𝑨𝑩𝑪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𝟑𝟎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3270" y="2783781"/>
                <a:ext cx="2550017" cy="1233479"/>
              </a:xfrm>
              <a:prstGeom prst="rect">
                <a:avLst/>
              </a:prstGeom>
              <a:blipFill rotWithShape="0">
                <a:blip r:embed="rId4"/>
                <a:stretch>
                  <a:fillRect l="-1667" t="-2941" b="-4902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4382631" y="5385314"/>
                <a:ext cx="2550017" cy="1233479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>
                    <a:solidFill>
                      <a:srgbClr val="00B050"/>
                    </a:solidFill>
                  </a:rPr>
                  <a:t>Triangle Vert</a:t>
                </a:r>
              </a:p>
              <a:p>
                <a:r>
                  <a:rPr lang="fr-FR" dirty="0" smtClean="0"/>
                  <a:t>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𝑩𝑪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𝟖𝟎</m:t>
                    </m:r>
                    <m:r>
                      <a:rPr lang="en-US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dirty="0">
                            <a:latin typeface="Cambria Math" panose="02040503050406030204" pitchFamily="18" charset="0"/>
                          </a:rPr>
                          <m:t>𝑩𝑨𝑪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𝟒𝟎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-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b="1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𝑨𝑩𝑪</m:t>
                        </m:r>
                      </m:e>
                    </m:acc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631" y="5385314"/>
                <a:ext cx="2550017" cy="1233479"/>
              </a:xfrm>
              <a:prstGeom prst="rect">
                <a:avLst/>
              </a:prstGeom>
              <a:blipFill rotWithShape="0">
                <a:blip r:embed="rId5"/>
                <a:stretch>
                  <a:fillRect l="-1905" t="-2439" b="-5366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686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6312"/>
            <a:ext cx="11075831" cy="1320800"/>
          </a:xfrm>
        </p:spPr>
        <p:txBody>
          <a:bodyPr/>
          <a:lstStyle/>
          <a:p>
            <a:r>
              <a:rPr lang="fr-FR" dirty="0" smtClean="0"/>
              <a:t>I. Triangles égaux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949975"/>
            <a:ext cx="7835603" cy="376369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Définition</a:t>
            </a:r>
          </a:p>
          <a:p>
            <a:pPr marL="0" indent="0">
              <a:buNone/>
            </a:pPr>
            <a:r>
              <a:rPr lang="fr-FR" sz="2400" dirty="0" smtClean="0"/>
              <a:t>Des </a:t>
            </a:r>
            <a:r>
              <a:rPr lang="fr-FR" sz="2400" b="1" dirty="0" smtClean="0">
                <a:solidFill>
                  <a:srgbClr val="0070C0"/>
                </a:solidFill>
              </a:rPr>
              <a:t>triangles égaux </a:t>
            </a:r>
            <a:r>
              <a:rPr lang="fr-FR" sz="2400" dirty="0" smtClean="0"/>
              <a:t>sont des </a:t>
            </a:r>
            <a:r>
              <a:rPr lang="fr-FR" sz="2400" b="1" dirty="0" smtClean="0">
                <a:solidFill>
                  <a:srgbClr val="FF0000"/>
                </a:solidFill>
              </a:rPr>
              <a:t>triangles superposables</a:t>
            </a:r>
          </a:p>
          <a:p>
            <a:pPr marL="0" indent="0">
              <a:buNone/>
            </a:pPr>
            <a:endParaRPr lang="fr-FR" sz="2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400" dirty="0" smtClean="0"/>
              <a:t>Deux </a:t>
            </a:r>
            <a:r>
              <a:rPr lang="fr-FR" sz="2400" b="1" dirty="0" smtClean="0">
                <a:solidFill>
                  <a:srgbClr val="0070C0"/>
                </a:solidFill>
              </a:rPr>
              <a:t>triangles égaux </a:t>
            </a:r>
            <a:r>
              <a:rPr lang="fr-FR" sz="2400" dirty="0" smtClean="0"/>
              <a:t>ont: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 smtClean="0"/>
              <a:t>des </a:t>
            </a:r>
            <a:r>
              <a:rPr lang="fr-FR" sz="2400" b="1" dirty="0" smtClean="0">
                <a:solidFill>
                  <a:schemeClr val="accent2"/>
                </a:solidFill>
              </a:rPr>
              <a:t>cotés</a:t>
            </a:r>
            <a:r>
              <a:rPr lang="fr-FR" sz="2400" dirty="0" smtClean="0">
                <a:solidFill>
                  <a:schemeClr val="accent2"/>
                </a:solidFill>
              </a:rPr>
              <a:t> </a:t>
            </a:r>
            <a:r>
              <a:rPr lang="fr-FR" sz="2400" dirty="0" smtClean="0"/>
              <a:t>deux à deux de </a:t>
            </a:r>
            <a:r>
              <a:rPr lang="fr-FR" sz="2400" b="1" dirty="0" smtClean="0">
                <a:solidFill>
                  <a:schemeClr val="accent2"/>
                </a:solidFill>
              </a:rPr>
              <a:t>même longueur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</a:t>
            </a:r>
            <a:r>
              <a:rPr lang="fr-FR" sz="2400" dirty="0" smtClean="0"/>
              <a:t>es </a:t>
            </a:r>
            <a:r>
              <a:rPr lang="fr-FR" sz="2400" b="1" dirty="0" smtClean="0">
                <a:solidFill>
                  <a:srgbClr val="7030A0"/>
                </a:solidFill>
              </a:rPr>
              <a:t>angles</a:t>
            </a:r>
            <a:r>
              <a:rPr lang="fr-FR" sz="2400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/>
              <a:t>deux à deux de </a:t>
            </a:r>
            <a:r>
              <a:rPr lang="fr-FR" sz="2400" b="1" dirty="0" smtClean="0">
                <a:solidFill>
                  <a:srgbClr val="7030A0"/>
                </a:solidFill>
              </a:rPr>
              <a:t>même mesure</a:t>
            </a:r>
          </a:p>
          <a:p>
            <a:pPr marL="0" indent="0"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grpSp>
        <p:nvGrpSpPr>
          <p:cNvPr id="17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8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038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6312"/>
            <a:ext cx="11075831" cy="1320800"/>
          </a:xfrm>
        </p:spPr>
        <p:txBody>
          <a:bodyPr/>
          <a:lstStyle/>
          <a:p>
            <a:r>
              <a:rPr lang="fr-FR" dirty="0" smtClean="0"/>
              <a:t>I. Triangles égaux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949975"/>
            <a:ext cx="7835603" cy="1086389"/>
          </a:xfrm>
        </p:spPr>
        <p:txBody>
          <a:bodyPr>
            <a:normAutofit/>
          </a:bodyPr>
          <a:lstStyle/>
          <a:p>
            <a:r>
              <a:rPr lang="fr-FR" sz="2400" dirty="0" smtClean="0"/>
              <a:t>Vocabulaire</a:t>
            </a:r>
          </a:p>
          <a:p>
            <a:pPr marL="0" indent="0" algn="ctr">
              <a:buNone/>
            </a:pPr>
            <a:r>
              <a:rPr lang="fr-FR" sz="2400" b="1" dirty="0" smtClean="0"/>
              <a:t>Homologue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grpSp>
        <p:nvGrpSpPr>
          <p:cNvPr id="17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8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e 6"/>
          <p:cNvGrpSpPr/>
          <p:nvPr/>
        </p:nvGrpSpPr>
        <p:grpSpPr>
          <a:xfrm rot="5553819">
            <a:off x="1201298" y="2218072"/>
            <a:ext cx="2690249" cy="1696244"/>
            <a:chOff x="2644220" y="3420044"/>
            <a:chExt cx="4144909" cy="2613430"/>
          </a:xfrm>
        </p:grpSpPr>
        <p:sp>
          <p:nvSpPr>
            <p:cNvPr id="8" name="Secteurs 7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9" name="Secteurs 8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Secteurs 9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" name="Triangle isocèle 10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1589905" y="1530334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9905" y="1530334"/>
                <a:ext cx="592428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127701" y="215696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7701" y="2156965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1864832" y="385565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832" y="3855655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e 14"/>
          <p:cNvGrpSpPr/>
          <p:nvPr/>
        </p:nvGrpSpPr>
        <p:grpSpPr>
          <a:xfrm rot="10800000" flipV="1">
            <a:off x="6137417" y="1804987"/>
            <a:ext cx="2690249" cy="1806775"/>
            <a:chOff x="2644220" y="3420044"/>
            <a:chExt cx="4144909" cy="2613430"/>
          </a:xfrm>
        </p:grpSpPr>
        <p:sp>
          <p:nvSpPr>
            <p:cNvPr id="16" name="Secteurs 15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0" name="Secteurs 19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1" name="Secteurs 20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2" name="Triangle isocèle 21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5795176" y="306619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5176" y="3066195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7909063" y="1550809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063" y="1550809"/>
                <a:ext cx="592428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8531452" y="3088543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1452" y="3088543"/>
                <a:ext cx="592428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cteur droit 25"/>
          <p:cNvCxnSpPr/>
          <p:nvPr/>
        </p:nvCxnSpPr>
        <p:spPr>
          <a:xfrm flipV="1">
            <a:off x="2525623" y="2103600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8126771" y="2550113"/>
            <a:ext cx="334649" cy="1602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272129" y="3168679"/>
            <a:ext cx="154113" cy="3085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7401353" y="3188439"/>
            <a:ext cx="154113" cy="3085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V="1">
            <a:off x="1771405" y="3014398"/>
            <a:ext cx="289606" cy="1542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V="1">
            <a:off x="1771405" y="2860274"/>
            <a:ext cx="289606" cy="1542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 flipV="1">
            <a:off x="2614739" y="2985333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 flipV="1">
            <a:off x="2525623" y="3103849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H="1" flipV="1">
            <a:off x="2424024" y="3211267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 flipV="1">
            <a:off x="7353230" y="2355724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H="1" flipV="1">
            <a:off x="7264114" y="2474240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H="1" flipV="1">
            <a:off x="7162515" y="2581658"/>
            <a:ext cx="66471" cy="3403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1" name="Tableau 4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7272522"/>
                  </p:ext>
                </p:extLst>
              </p:nvPr>
            </p:nvGraphicFramePr>
            <p:xfrm>
              <a:off x="3175474" y="3649137"/>
              <a:ext cx="5029803" cy="26149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6601"/>
                    <a:gridCol w="1676601"/>
                    <a:gridCol w="1676601"/>
                  </a:tblGrid>
                  <a:tr h="67279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Angles 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Sommets 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Cotés</a:t>
                          </a:r>
                        </a:p>
                        <a:p>
                          <a:pPr algn="ctr"/>
                          <a:r>
                            <a:rPr lang="fr-FR" noProof="0" dirty="0" smtClean="0"/>
                            <a:t>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  <m:t>𝑨𝑩𝑪</m:t>
                                  </m:r>
                                </m:e>
                              </m:acc>
                            </m:oMath>
                          </a14:m>
                          <a:r>
                            <a:rPr lang="fr-FR" noProof="0" dirty="0" smtClean="0"/>
                            <a:t> et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r>
                            <a:rPr lang="fr-FR" b="1" noProof="0" dirty="0" smtClean="0"/>
                            <a:t> </a:t>
                          </a:r>
                          <a:r>
                            <a:rPr lang="fr-FR" b="0" noProof="0" dirty="0" smtClean="0"/>
                            <a:t>et</a:t>
                          </a:r>
                          <a:endParaRPr lang="fr-FR" b="0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𝑫𝑭</m:t>
                              </m:r>
                            </m:oMath>
                          </a14:m>
                          <a:r>
                            <a:rPr lang="fr-FR" b="1" noProof="0" dirty="0" smtClean="0"/>
                            <a:t> </a:t>
                          </a:r>
                          <a:r>
                            <a:rPr lang="fr-FR" b="0" noProof="0" dirty="0" smtClean="0"/>
                            <a:t>et</a:t>
                          </a:r>
                          <a:endParaRPr lang="fr-FR" b="0" noProof="0" dirty="0"/>
                        </a:p>
                      </a:txBody>
                      <a:tcPr anchor="ctr"/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  <m:t>𝑩𝑨𝑪</m:t>
                                  </m:r>
                                </m:e>
                              </m:acc>
                            </m:oMath>
                          </a14:m>
                          <a:r>
                            <a:rPr lang="fr-FR" noProof="0" dirty="0" smtClean="0"/>
                            <a:t> et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oMath>
                          </a14:m>
                          <a:r>
                            <a:rPr lang="fr-FR" b="1" noProof="0" dirty="0" smtClean="0"/>
                            <a:t> </a:t>
                          </a:r>
                          <a:r>
                            <a:rPr lang="fr-FR" b="0" noProof="0" dirty="0" smtClean="0"/>
                            <a:t>et</a:t>
                          </a:r>
                          <a:endParaRPr lang="fr-FR" b="0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𝑬𝑫</m:t>
                              </m:r>
                            </m:oMath>
                          </a14:m>
                          <a:r>
                            <a:rPr lang="fr-FR" b="1" noProof="0" dirty="0" smtClean="0"/>
                            <a:t> </a:t>
                          </a:r>
                          <a:r>
                            <a:rPr lang="fr-FR" b="0" noProof="0" dirty="0" smtClean="0"/>
                            <a:t>et</a:t>
                          </a:r>
                          <a:endParaRPr lang="fr-FR" b="0" noProof="0" dirty="0"/>
                        </a:p>
                      </a:txBody>
                      <a:tcPr anchor="ctr"/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b="1" i="1" noProof="0" smtClean="0">
                                      <a:latin typeface="Cambria Math" panose="02040503050406030204" pitchFamily="18" charset="0"/>
                                    </a:rPr>
                                    <m:t>𝑨𝑪𝑩</m:t>
                                  </m:r>
                                </m:e>
                              </m:acc>
                            </m:oMath>
                          </a14:m>
                          <a:r>
                            <a:rPr lang="fr-FR" noProof="0" dirty="0" smtClean="0"/>
                            <a:t> et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oMath>
                          </a14:m>
                          <a:r>
                            <a:rPr lang="fr-FR" b="1" noProof="0" dirty="0" smtClean="0"/>
                            <a:t> </a:t>
                          </a:r>
                          <a:r>
                            <a:rPr lang="fr-FR" b="0" noProof="0" dirty="0" smtClean="0"/>
                            <a:t>et</a:t>
                          </a:r>
                          <a:endParaRPr lang="fr-FR" b="0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fr-FR" b="1" i="1" noProof="0" smtClean="0">
                                  <a:latin typeface="Cambria Math" panose="02040503050406030204" pitchFamily="18" charset="0"/>
                                </a:rPr>
                                <m:t>𝑬𝑭</m:t>
                              </m:r>
                            </m:oMath>
                          </a14:m>
                          <a:r>
                            <a:rPr lang="fr-FR" b="0" noProof="0" dirty="0" smtClean="0"/>
                            <a:t> et</a:t>
                          </a:r>
                          <a:endParaRPr lang="fr-FR" b="1" noProof="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1" name="Tableau 4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97272522"/>
                  </p:ext>
                </p:extLst>
              </p:nvPr>
            </p:nvGraphicFramePr>
            <p:xfrm>
              <a:off x="3175474" y="3649137"/>
              <a:ext cx="5029803" cy="261499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76601"/>
                    <a:gridCol w="1676601"/>
                    <a:gridCol w="1676601"/>
                  </a:tblGrid>
                  <a:tr h="67279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Angles 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Sommets 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noProof="0" dirty="0" smtClean="0"/>
                            <a:t>Cotés</a:t>
                          </a:r>
                        </a:p>
                        <a:p>
                          <a:pPr algn="ctr"/>
                          <a:r>
                            <a:rPr lang="fr-FR" noProof="0" dirty="0" smtClean="0"/>
                            <a:t>homologues</a:t>
                          </a:r>
                          <a:endParaRPr lang="fr-FR" noProof="0" dirty="0"/>
                        </a:p>
                      </a:txBody>
                      <a:tcPr anchor="ctr"/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362" t="-107547" r="-201087" b="-2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100727" t="-107547" r="-101818" b="-2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200000" t="-107547" r="-1449" b="-202830"/>
                          </a:stretch>
                        </a:blipFill>
                      </a:tcPr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362" t="-205607" r="-201087" b="-100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100727" t="-205607" r="-101818" b="-100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200000" t="-205607" r="-1449" b="-100935"/>
                          </a:stretch>
                        </a:blipFill>
                      </a:tcPr>
                    </a:tc>
                  </a:tr>
                  <a:tr h="64740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362" t="-308491" r="-201087" b="-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100727" t="-308491" r="-101818" b="-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 rotWithShape="0">
                          <a:blip r:embed="rId10"/>
                          <a:stretch>
                            <a:fillRect l="-200000" t="-308491" r="-1449" b="-188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5950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6312"/>
            <a:ext cx="11075831" cy="1320800"/>
          </a:xfrm>
        </p:spPr>
        <p:txBody>
          <a:bodyPr/>
          <a:lstStyle/>
          <a:p>
            <a:r>
              <a:rPr lang="fr-FR" dirty="0" smtClean="0"/>
              <a:t>II. Cas d’égalité des triangles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949976"/>
            <a:ext cx="8840155" cy="221822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Propriété 1:</a:t>
            </a:r>
          </a:p>
          <a:p>
            <a:pPr marL="0" indent="0">
              <a:buNone/>
            </a:pPr>
            <a:r>
              <a:rPr lang="fr-FR" sz="2400" dirty="0" smtClean="0"/>
              <a:t>Si deux </a:t>
            </a:r>
            <a:r>
              <a:rPr lang="fr-FR" sz="2400" b="1" dirty="0" smtClean="0">
                <a:solidFill>
                  <a:srgbClr val="0070C0"/>
                </a:solidFill>
              </a:rPr>
              <a:t>triangles </a:t>
            </a:r>
            <a:r>
              <a:rPr lang="fr-FR" sz="2400" dirty="0" smtClean="0"/>
              <a:t>ont </a:t>
            </a:r>
            <a:r>
              <a:rPr lang="fr-FR" sz="2400" b="1" dirty="0" smtClean="0">
                <a:solidFill>
                  <a:schemeClr val="accent2"/>
                </a:solidFill>
              </a:rPr>
              <a:t>leurs cotés deux à deux de même longueur</a:t>
            </a:r>
            <a:r>
              <a:rPr lang="fr-FR" sz="2400" dirty="0" smtClean="0"/>
              <a:t>, alors ces deux </a:t>
            </a:r>
            <a:r>
              <a:rPr lang="fr-FR" sz="2400" b="1" dirty="0" smtClean="0">
                <a:solidFill>
                  <a:srgbClr val="FF0000"/>
                </a:solidFill>
              </a:rPr>
              <a:t>triangles sont égaux</a:t>
            </a:r>
            <a:r>
              <a:rPr lang="fr-FR" sz="2400" dirty="0" smtClean="0"/>
              <a:t>.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grpSp>
        <p:nvGrpSpPr>
          <p:cNvPr id="17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8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oupe 3"/>
          <p:cNvGrpSpPr/>
          <p:nvPr/>
        </p:nvGrpSpPr>
        <p:grpSpPr>
          <a:xfrm>
            <a:off x="1620113" y="3838991"/>
            <a:ext cx="3425781" cy="2010594"/>
            <a:chOff x="1620113" y="3838991"/>
            <a:chExt cx="3425781" cy="2010594"/>
          </a:xfrm>
        </p:grpSpPr>
        <p:sp>
          <p:nvSpPr>
            <p:cNvPr id="7" name="Triangle isocèle 6"/>
            <p:cNvSpPr/>
            <p:nvPr/>
          </p:nvSpPr>
          <p:spPr>
            <a:xfrm>
              <a:off x="1620113" y="3838991"/>
              <a:ext cx="3425781" cy="1867437"/>
            </a:xfrm>
            <a:prstGeom prst="triangle">
              <a:avLst>
                <a:gd name="adj" fmla="val 22768"/>
              </a:avLst>
            </a:prstGeom>
            <a:solidFill>
              <a:srgbClr val="90C226">
                <a:alpha val="65882"/>
              </a:srgb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" name="Connecteur droit 8"/>
            <p:cNvCxnSpPr/>
            <p:nvPr/>
          </p:nvCxnSpPr>
          <p:spPr>
            <a:xfrm flipV="1">
              <a:off x="3333003" y="44289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 flipV="1">
              <a:off x="2812498" y="55632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 flipV="1">
              <a:off x="2888698" y="55632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flipV="1">
              <a:off x="1772512" y="4692059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flipV="1">
              <a:off x="1772512" y="4597912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flipV="1">
              <a:off x="1772512" y="4779072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 rot="14729255">
            <a:off x="5594088" y="3478371"/>
            <a:ext cx="3425781" cy="2010594"/>
            <a:chOff x="1620113" y="3838991"/>
            <a:chExt cx="3425781" cy="2010594"/>
          </a:xfrm>
        </p:grpSpPr>
        <p:sp>
          <p:nvSpPr>
            <p:cNvPr id="21" name="Triangle isocèle 20"/>
            <p:cNvSpPr/>
            <p:nvPr/>
          </p:nvSpPr>
          <p:spPr>
            <a:xfrm>
              <a:off x="1620113" y="3838991"/>
              <a:ext cx="3425781" cy="1867437"/>
            </a:xfrm>
            <a:prstGeom prst="triangle">
              <a:avLst>
                <a:gd name="adj" fmla="val 22768"/>
              </a:avLst>
            </a:prstGeom>
            <a:solidFill>
              <a:srgbClr val="FFC000">
                <a:alpha val="65882"/>
              </a:srgb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2" name="Connecteur droit 21"/>
            <p:cNvCxnSpPr/>
            <p:nvPr/>
          </p:nvCxnSpPr>
          <p:spPr>
            <a:xfrm flipV="1">
              <a:off x="3333003" y="44289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flipV="1">
              <a:off x="2812498" y="55632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flipV="1">
              <a:off x="2888698" y="5563271"/>
              <a:ext cx="152400" cy="2863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flipV="1">
              <a:off x="1772512" y="4692059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flipV="1">
              <a:off x="1772512" y="4597912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flipV="1">
              <a:off x="1772512" y="4779072"/>
              <a:ext cx="597234" cy="14315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1647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ecteurs 27"/>
          <p:cNvSpPr/>
          <p:nvPr/>
        </p:nvSpPr>
        <p:spPr>
          <a:xfrm rot="14609713">
            <a:off x="397002" y="5358336"/>
            <a:ext cx="837847" cy="818830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6312"/>
            <a:ext cx="11075831" cy="1320800"/>
          </a:xfrm>
        </p:spPr>
        <p:txBody>
          <a:bodyPr/>
          <a:lstStyle/>
          <a:p>
            <a:r>
              <a:rPr lang="fr-FR" dirty="0" smtClean="0"/>
              <a:t>II. Cas d’égalité des triangles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949976"/>
            <a:ext cx="8840155" cy="221822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Propriété 2:</a:t>
            </a:r>
          </a:p>
          <a:p>
            <a:pPr marL="0" indent="0">
              <a:buNone/>
            </a:pPr>
            <a:r>
              <a:rPr lang="fr-FR" sz="2400" dirty="0" smtClean="0"/>
              <a:t>Si deux </a:t>
            </a:r>
            <a:r>
              <a:rPr lang="fr-FR" sz="2400" b="1" dirty="0" smtClean="0">
                <a:solidFill>
                  <a:srgbClr val="0070C0"/>
                </a:solidFill>
              </a:rPr>
              <a:t>triangles </a:t>
            </a:r>
            <a:r>
              <a:rPr lang="fr-FR" sz="2400" dirty="0" smtClean="0"/>
              <a:t>ont </a:t>
            </a:r>
            <a:r>
              <a:rPr lang="fr-FR" sz="2400" b="1" dirty="0" smtClean="0">
                <a:solidFill>
                  <a:srgbClr val="FFC000"/>
                </a:solidFill>
              </a:rPr>
              <a:t>un angle de même mesure </a:t>
            </a:r>
            <a:r>
              <a:rPr lang="fr-FR" sz="2400" dirty="0" smtClean="0"/>
              <a:t>compris entre des cotés</a:t>
            </a:r>
            <a:r>
              <a:rPr lang="fr-FR" sz="2400" b="1" dirty="0" smtClean="0">
                <a:solidFill>
                  <a:schemeClr val="accent2"/>
                </a:solidFill>
              </a:rPr>
              <a:t> deux à deux de même longueur</a:t>
            </a:r>
            <a:r>
              <a:rPr lang="fr-FR" sz="2400" dirty="0" smtClean="0"/>
              <a:t>, alors ces deux </a:t>
            </a:r>
            <a:r>
              <a:rPr lang="fr-FR" sz="2400" b="1" dirty="0" smtClean="0">
                <a:solidFill>
                  <a:srgbClr val="FF0000"/>
                </a:solidFill>
              </a:rPr>
              <a:t>triangles sont égaux</a:t>
            </a:r>
            <a:r>
              <a:rPr lang="fr-FR" sz="2400" dirty="0" smtClean="0"/>
              <a:t>.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grpSp>
        <p:nvGrpSpPr>
          <p:cNvPr id="17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8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5" name="Connecteur droit 4"/>
          <p:cNvCxnSpPr/>
          <p:nvPr/>
        </p:nvCxnSpPr>
        <p:spPr>
          <a:xfrm>
            <a:off x="815926" y="5767752"/>
            <a:ext cx="317929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815925" y="4101868"/>
            <a:ext cx="267287" cy="166588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1083212" y="4101868"/>
            <a:ext cx="2912013" cy="1665881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ecteurs 40"/>
          <p:cNvSpPr/>
          <p:nvPr/>
        </p:nvSpPr>
        <p:spPr>
          <a:xfrm rot="14609713">
            <a:off x="3432302" y="4009034"/>
            <a:ext cx="837847" cy="818830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42" name="Connecteur droit 41"/>
          <p:cNvCxnSpPr/>
          <p:nvPr/>
        </p:nvCxnSpPr>
        <p:spPr>
          <a:xfrm>
            <a:off x="3851226" y="4418450"/>
            <a:ext cx="317929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V="1">
            <a:off x="3851225" y="2752566"/>
            <a:ext cx="267287" cy="166588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4118512" y="2752566"/>
            <a:ext cx="2912013" cy="1665881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ecteurs 44"/>
          <p:cNvSpPr/>
          <p:nvPr/>
        </p:nvSpPr>
        <p:spPr>
          <a:xfrm rot="8624184">
            <a:off x="8513409" y="5936242"/>
            <a:ext cx="837847" cy="818830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46" name="Connecteur droit 45"/>
          <p:cNvCxnSpPr/>
          <p:nvPr/>
        </p:nvCxnSpPr>
        <p:spPr>
          <a:xfrm>
            <a:off x="5753033" y="6325356"/>
            <a:ext cx="317929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flipH="1" flipV="1">
            <a:off x="8674100" y="4693786"/>
            <a:ext cx="269895" cy="163157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V="1">
            <a:off x="5753033" y="4717550"/>
            <a:ext cx="2912013" cy="1607802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1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cteurs 14"/>
          <p:cNvSpPr/>
          <p:nvPr/>
        </p:nvSpPr>
        <p:spPr>
          <a:xfrm rot="8513362">
            <a:off x="3519445" y="5358335"/>
            <a:ext cx="837847" cy="818830"/>
          </a:xfrm>
          <a:prstGeom prst="pie">
            <a:avLst>
              <a:gd name="adj1" fmla="val 2166350"/>
              <a:gd name="adj2" fmla="val 461156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Secteurs 27"/>
          <p:cNvSpPr/>
          <p:nvPr/>
        </p:nvSpPr>
        <p:spPr>
          <a:xfrm rot="14609713">
            <a:off x="397002" y="5358336"/>
            <a:ext cx="837847" cy="818830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" y="16312"/>
            <a:ext cx="11075831" cy="1320800"/>
          </a:xfrm>
        </p:spPr>
        <p:txBody>
          <a:bodyPr/>
          <a:lstStyle/>
          <a:p>
            <a:r>
              <a:rPr lang="fr-FR" dirty="0" smtClean="0"/>
              <a:t>II. Cas d’égalité des triangles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25817" y="949976"/>
            <a:ext cx="8840155" cy="221822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Propriété 3:</a:t>
            </a:r>
          </a:p>
          <a:p>
            <a:pPr marL="0" indent="0">
              <a:buNone/>
            </a:pPr>
            <a:r>
              <a:rPr lang="fr-FR" sz="2400" dirty="0" smtClean="0"/>
              <a:t>Si deux </a:t>
            </a:r>
            <a:r>
              <a:rPr lang="fr-FR" sz="2400" b="1" dirty="0" smtClean="0">
                <a:solidFill>
                  <a:srgbClr val="0070C0"/>
                </a:solidFill>
              </a:rPr>
              <a:t>triangles </a:t>
            </a:r>
            <a:r>
              <a:rPr lang="fr-FR" sz="2400" dirty="0" smtClean="0"/>
              <a:t>ont </a:t>
            </a:r>
            <a:r>
              <a:rPr lang="fr-FR" sz="2400" b="1" dirty="0" smtClean="0">
                <a:solidFill>
                  <a:srgbClr val="00B050"/>
                </a:solidFill>
              </a:rPr>
              <a:t>un coté de même longueur </a:t>
            </a:r>
            <a:r>
              <a:rPr lang="fr-FR" sz="2400" dirty="0" smtClean="0"/>
              <a:t>et des </a:t>
            </a:r>
            <a:r>
              <a:rPr lang="fr-FR" sz="2400" b="1" dirty="0" smtClean="0">
                <a:solidFill>
                  <a:srgbClr val="7030A0"/>
                </a:solidFill>
              </a:rPr>
              <a:t>angles adjacents à ce coté deux à deux de même mesure</a:t>
            </a:r>
            <a:r>
              <a:rPr lang="fr-FR" sz="2400" dirty="0" smtClean="0"/>
              <a:t>, alors ces deux </a:t>
            </a:r>
            <a:r>
              <a:rPr lang="fr-FR" sz="2400" b="1" dirty="0" smtClean="0">
                <a:solidFill>
                  <a:srgbClr val="FF0000"/>
                </a:solidFill>
              </a:rPr>
              <a:t>triangles sont égaux</a:t>
            </a:r>
            <a:r>
              <a:rPr lang="fr-FR" sz="2400" dirty="0" smtClean="0"/>
              <a:t>.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sz="22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grpSp>
        <p:nvGrpSpPr>
          <p:cNvPr id="17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8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1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5" name="Connecteur droit 4"/>
          <p:cNvCxnSpPr/>
          <p:nvPr/>
        </p:nvCxnSpPr>
        <p:spPr>
          <a:xfrm>
            <a:off x="815926" y="5767752"/>
            <a:ext cx="317929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815925" y="3168204"/>
            <a:ext cx="553339" cy="2599548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529873" y="3484768"/>
            <a:ext cx="3465352" cy="2282981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ecteurs 19"/>
          <p:cNvSpPr/>
          <p:nvPr/>
        </p:nvSpPr>
        <p:spPr>
          <a:xfrm rot="17038590">
            <a:off x="5494044" y="5358334"/>
            <a:ext cx="837847" cy="818830"/>
          </a:xfrm>
          <a:prstGeom prst="pie">
            <a:avLst>
              <a:gd name="adj1" fmla="val 2166350"/>
              <a:gd name="adj2" fmla="val 461156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Secteurs 20"/>
          <p:cNvSpPr/>
          <p:nvPr/>
        </p:nvSpPr>
        <p:spPr>
          <a:xfrm rot="8715161">
            <a:off x="8674913" y="5335255"/>
            <a:ext cx="837847" cy="818830"/>
          </a:xfrm>
          <a:prstGeom prst="pie">
            <a:avLst>
              <a:gd name="adj1" fmla="val 2166350"/>
              <a:gd name="adj2" fmla="val 698540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22" name="Connecteur droit 21"/>
          <p:cNvCxnSpPr/>
          <p:nvPr/>
        </p:nvCxnSpPr>
        <p:spPr>
          <a:xfrm>
            <a:off x="5914538" y="5757370"/>
            <a:ext cx="317929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8527507" y="3198541"/>
            <a:ext cx="575235" cy="2528493"/>
          </a:xfrm>
          <a:prstGeom prst="line">
            <a:avLst/>
          </a:prstGeom>
          <a:ln w="5715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H="1">
            <a:off x="5901546" y="3386306"/>
            <a:ext cx="3206269" cy="2371064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2386044" y="5583876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V="1">
            <a:off x="7597230" y="5609136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24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8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18787" y="1501203"/>
            <a:ext cx="8998700" cy="464612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r>
              <a:rPr lang="fr-FR" sz="2000" dirty="0" smtClean="0"/>
              <a:t>Des </a:t>
            </a:r>
            <a:r>
              <a:rPr lang="fr-FR" sz="2000" b="1" dirty="0" smtClean="0">
                <a:solidFill>
                  <a:srgbClr val="0070C0"/>
                </a:solidFill>
              </a:rPr>
              <a:t>triangles semblables </a:t>
            </a:r>
            <a:r>
              <a:rPr lang="fr-FR" sz="2000" dirty="0" smtClean="0"/>
              <a:t>sont des triangles qui ont leurs angles deux à deux de même mesure.</a:t>
            </a:r>
          </a:p>
          <a:p>
            <a:endParaRPr lang="en-US" dirty="0" smtClean="0"/>
          </a:p>
          <a:p>
            <a:endParaRPr lang="fr-FR" dirty="0" smtClean="0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e 2"/>
          <p:cNvGrpSpPr/>
          <p:nvPr/>
        </p:nvGrpSpPr>
        <p:grpSpPr>
          <a:xfrm>
            <a:off x="1445378" y="2879843"/>
            <a:ext cx="5182239" cy="3267483"/>
            <a:chOff x="2644220" y="3420044"/>
            <a:chExt cx="4144909" cy="2613430"/>
          </a:xfrm>
        </p:grpSpPr>
        <p:sp>
          <p:nvSpPr>
            <p:cNvPr id="13" name="Secteurs 12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Secteurs 13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5" name="Secteurs 14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9" name="Triangle isocèle 18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6" name="Groupe 25"/>
          <p:cNvGrpSpPr/>
          <p:nvPr/>
        </p:nvGrpSpPr>
        <p:grpSpPr>
          <a:xfrm rot="5553819">
            <a:off x="6487457" y="3173514"/>
            <a:ext cx="3319287" cy="2092862"/>
            <a:chOff x="2644220" y="3420044"/>
            <a:chExt cx="4144909" cy="2613430"/>
          </a:xfrm>
        </p:grpSpPr>
        <p:sp>
          <p:nvSpPr>
            <p:cNvPr id="27" name="Secteurs 26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8" name="Secteurs 27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9" name="Secteurs 28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0" name="Triangle isocèle 29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 30"/>
          <p:cNvGrpSpPr/>
          <p:nvPr/>
        </p:nvGrpSpPr>
        <p:grpSpPr>
          <a:xfrm rot="20684382" flipV="1">
            <a:off x="302878" y="3579241"/>
            <a:ext cx="1931282" cy="1165201"/>
            <a:chOff x="2644220" y="3420044"/>
            <a:chExt cx="4144909" cy="2613430"/>
          </a:xfrm>
        </p:grpSpPr>
        <p:sp>
          <p:nvSpPr>
            <p:cNvPr id="32" name="Secteurs 31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3" name="Secteurs 32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Secteurs 33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5" name="Triangle isocèle 34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/>
          <p:cNvGrpSpPr/>
          <p:nvPr/>
        </p:nvGrpSpPr>
        <p:grpSpPr>
          <a:xfrm rot="4479874" flipV="1">
            <a:off x="3941399" y="3086626"/>
            <a:ext cx="3020508" cy="1904477"/>
            <a:chOff x="2644220" y="3420044"/>
            <a:chExt cx="4144909" cy="2613430"/>
          </a:xfrm>
        </p:grpSpPr>
        <p:sp>
          <p:nvSpPr>
            <p:cNvPr id="37" name="Secteurs 36"/>
            <p:cNvSpPr/>
            <p:nvPr/>
          </p:nvSpPr>
          <p:spPr>
            <a:xfrm>
              <a:off x="2644220" y="5255157"/>
              <a:ext cx="796393" cy="778317"/>
            </a:xfrm>
            <a:prstGeom prst="pie">
              <a:avLst>
                <a:gd name="adj1" fmla="val 17571353"/>
                <a:gd name="adj2" fmla="val 21599562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8" name="Secteurs 37"/>
            <p:cNvSpPr/>
            <p:nvPr/>
          </p:nvSpPr>
          <p:spPr>
            <a:xfrm>
              <a:off x="3440613" y="3420044"/>
              <a:ext cx="796393" cy="778317"/>
            </a:xfrm>
            <a:prstGeom prst="pie">
              <a:avLst>
                <a:gd name="adj1" fmla="val 2166350"/>
                <a:gd name="adj2" fmla="val 6985404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9" name="Secteurs 38"/>
            <p:cNvSpPr/>
            <p:nvPr/>
          </p:nvSpPr>
          <p:spPr>
            <a:xfrm>
              <a:off x="5992736" y="5255156"/>
              <a:ext cx="796393" cy="778317"/>
            </a:xfrm>
            <a:prstGeom prst="pie">
              <a:avLst>
                <a:gd name="adj1" fmla="val 10783456"/>
                <a:gd name="adj2" fmla="val 1322228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0" name="Triangle isocèle 39"/>
            <p:cNvSpPr/>
            <p:nvPr/>
          </p:nvSpPr>
          <p:spPr>
            <a:xfrm>
              <a:off x="3042417" y="3776879"/>
              <a:ext cx="3425781" cy="1867437"/>
            </a:xfrm>
            <a:prstGeom prst="triangle">
              <a:avLst>
                <a:gd name="adj" fmla="val 22768"/>
              </a:avLst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1" name="Titre 1"/>
          <p:cNvSpPr txBox="1">
            <a:spLocks/>
          </p:cNvSpPr>
          <p:nvPr/>
        </p:nvSpPr>
        <p:spPr>
          <a:xfrm>
            <a:off x="-1" y="16312"/>
            <a:ext cx="11075831" cy="705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mtClean="0"/>
              <a:t>III. Triangles semblables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07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re 1"/>
          <p:cNvSpPr txBox="1">
            <a:spLocks/>
          </p:cNvSpPr>
          <p:nvPr/>
        </p:nvSpPr>
        <p:spPr>
          <a:xfrm>
            <a:off x="-1" y="16312"/>
            <a:ext cx="11075831" cy="705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/>
              <a:t>Exercices p 427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97" y="967044"/>
            <a:ext cx="5243917" cy="429693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141" y="87140"/>
            <a:ext cx="5467350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4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re 1"/>
          <p:cNvSpPr txBox="1">
            <a:spLocks/>
          </p:cNvSpPr>
          <p:nvPr/>
        </p:nvSpPr>
        <p:spPr>
          <a:xfrm>
            <a:off x="-1" y="16312"/>
            <a:ext cx="11075831" cy="705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dirty="0" smtClean="0"/>
              <a:t>Exercices p 427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330" y="721493"/>
            <a:ext cx="5467350" cy="3800475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273" y="654778"/>
            <a:ext cx="5534025" cy="576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0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4: Triangles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03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test:</a:t>
            </a:r>
            <a:br>
              <a:rPr lang="fr-FR" sz="2800" dirty="0" smtClean="0"/>
            </a:br>
            <a:r>
              <a:rPr lang="fr-FR" sz="2800" dirty="0" smtClean="0"/>
              <a:t>Concernant Plickers…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𝑱𝒆</m:t>
                                    </m:r>
                                    <m:r>
                                      <a:rPr lang="en-US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e>
                                  <m:sup>
                                    <m:r>
                                      <a:rPr lang="en-US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𝒂𝒊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𝒓𝒊𝒆𝒏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𝒄𝒐𝒎𝒑𝒓𝒊𝒔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𝑱</m:t>
                                    </m:r>
                                  </m:e>
                                  <m:sup>
                                    <m:r>
                                      <a:rPr lang="en-US" sz="2400" b="1" i="1" dirty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𝒂𝒊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𝒃𝒊𝒆𝒏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𝒄𝒐𝒎𝒑𝒓𝒊𝒔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𝑱𝒆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𝒗𝒆𝒖𝒙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𝒖𝒏𝒆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oMath>
                            </m:oMathPara>
                          </a14:m>
                          <a:endPara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𝒉𝒆𝒖𝒓𝒆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𝒅𝒆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𝒄𝒐𝒍𝒍𝒆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𝑱𝒆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𝒗𝒆𝒖𝒙</m:t>
                                </m:r>
                              </m:oMath>
                            </m:oMathPara>
                          </a14:m>
                          <a:endParaRPr lang="en-US" sz="2400" b="1" i="1" dirty="0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𝒖𝒏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dirty="0" err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  <m:r>
                                  <a:rPr lang="fr-FR" sz="2400" b="1" i="1" dirty="0" err="1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𝒓𝒐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5965311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10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10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10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61029" r="-508" b="-1102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32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1:</a:t>
            </a:r>
            <a:br>
              <a:rPr lang="fr-FR" sz="2800" dirty="0" smtClean="0"/>
            </a:br>
            <a:r>
              <a:rPr lang="fr-FR" sz="2400" dirty="0" smtClean="0"/>
              <a:t>La somme des mesures des trois angles d’un triangle</a:t>
            </a:r>
            <a:br>
              <a:rPr lang="fr-FR" sz="2400" dirty="0" smtClean="0"/>
            </a:br>
            <a:r>
              <a:rPr lang="fr-FR" sz="2400" dirty="0" smtClean="0"/>
              <a:t>est égale à…</a:t>
            </a:r>
            <a:endParaRPr lang="fr-F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025262"/>
                  </p:ext>
                </p:extLst>
              </p:nvPr>
            </p:nvGraphicFramePr>
            <p:xfrm>
              <a:off x="1146003" y="3938695"/>
              <a:ext cx="9608432" cy="164592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𝟗𝟎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𝟏𝟖𝟎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𝟑𝟔𝟎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 smtClean="0">
                            <a:solidFill>
                              <a:srgbClr val="0070C0"/>
                            </a:solidFill>
                          </a:endParaRPr>
                        </a:p>
                        <a:p>
                          <a:pPr algn="ctr"/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Je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ne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sais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pas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0025262"/>
                  </p:ext>
                </p:extLst>
              </p:nvPr>
            </p:nvGraphicFramePr>
            <p:xfrm>
              <a:off x="1146003" y="3938695"/>
              <a:ext cx="9608432" cy="164592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8872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42347" r="-300000" b="-1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42347" r="-200761" b="-1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42347" r="-100253" b="-1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42347" r="-508" b="-10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4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b="0" dirty="0" smtClean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𝑩𝑨𝑪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b="0" dirty="0" smtClean="0">
                    <a:ea typeface="Cambria Math" panose="02040503050406030204" pitchFamily="18" charset="0"/>
                  </a:rPr>
                  <a:t>est…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17506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ecteurs 12"/>
          <p:cNvSpPr/>
          <p:nvPr/>
        </p:nvSpPr>
        <p:spPr>
          <a:xfrm>
            <a:off x="9135070" y="2887775"/>
            <a:ext cx="796393" cy="778317"/>
          </a:xfrm>
          <a:prstGeom prst="pie">
            <a:avLst>
              <a:gd name="adj1" fmla="val 10783574"/>
              <a:gd name="adj2" fmla="val 130088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5814037" y="1067197"/>
            <a:ext cx="796393" cy="778317"/>
          </a:xfrm>
          <a:prstGeom prst="pie">
            <a:avLst>
              <a:gd name="adj1" fmla="val 1807931"/>
              <a:gd name="adj2" fmla="val 54277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184043" y="2902196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6184043" y="1414303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𝟔𝟓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191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b="0" dirty="0" smtClean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𝑩𝑪𝑨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b="0" dirty="0" smtClean="0">
                    <a:ea typeface="Cambria Math" panose="02040503050406030204" pitchFamily="18" charset="0"/>
                  </a:rPr>
                  <a:t>est…</a:t>
                </a: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003884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902" y="901206"/>
                <a:ext cx="59242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760" y="2989766"/>
                <a:ext cx="592428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ecteurs 12"/>
          <p:cNvSpPr/>
          <p:nvPr/>
        </p:nvSpPr>
        <p:spPr>
          <a:xfrm>
            <a:off x="9135070" y="2887775"/>
            <a:ext cx="796393" cy="778317"/>
          </a:xfrm>
          <a:prstGeom prst="pie">
            <a:avLst>
              <a:gd name="adj1" fmla="val 10783574"/>
              <a:gd name="adj2" fmla="val 13008862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ecteurs 13"/>
          <p:cNvSpPr/>
          <p:nvPr/>
        </p:nvSpPr>
        <p:spPr>
          <a:xfrm>
            <a:off x="5814037" y="1067197"/>
            <a:ext cx="796393" cy="778317"/>
          </a:xfrm>
          <a:prstGeom prst="pie">
            <a:avLst>
              <a:gd name="adj1" fmla="val 1807931"/>
              <a:gd name="adj2" fmla="val 5427723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688" y="3109695"/>
                <a:ext cx="592428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184043" y="2902196"/>
            <a:ext cx="374738" cy="374738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iangle isocèle 7"/>
          <p:cNvSpPr/>
          <p:nvPr/>
        </p:nvSpPr>
        <p:spPr>
          <a:xfrm>
            <a:off x="6184043" y="1414303"/>
            <a:ext cx="3425781" cy="1867437"/>
          </a:xfrm>
          <a:prstGeom prst="triangle">
            <a:avLst>
              <a:gd name="adj" fmla="val 0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𝟔𝟓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036" y="1811450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577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𝑻𝑶𝑴</m:t>
                        </m:r>
                      </m:e>
                    </m:acc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est…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15576477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8377" y="286435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24"/>
          <p:cNvCxnSpPr/>
          <p:nvPr/>
        </p:nvCxnSpPr>
        <p:spPr>
          <a:xfrm flipV="1">
            <a:off x="7985577" y="1993900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972877" y="1891511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eurs 28"/>
          <p:cNvSpPr/>
          <p:nvPr/>
        </p:nvSpPr>
        <p:spPr>
          <a:xfrm>
            <a:off x="8083732" y="2763115"/>
            <a:ext cx="796393" cy="778317"/>
          </a:xfrm>
          <a:prstGeom prst="pie">
            <a:avLst>
              <a:gd name="adj1" fmla="val 10768406"/>
              <a:gd name="adj2" fmla="val 15483734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1" name="Triangle isocèle 20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7454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535689" y="2591123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𝟖𝟎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689" y="2591123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237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5:</a:t>
                </a:r>
                <a:br>
                  <a:rPr lang="fr-FR" sz="2800" dirty="0" smtClean="0"/>
                </a:br>
                <a:r>
                  <a:rPr lang="fr-FR" sz="2400" dirty="0">
                    <a:ea typeface="Cambria Math" panose="02040503050406030204" pitchFamily="18" charset="0"/>
                  </a:rPr>
                  <a:t>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𝑹𝑰𝑼</m:t>
                        </m:r>
                      </m:e>
                    </m:acc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ea typeface="Cambria Math" panose="02040503050406030204" pitchFamily="18" charset="0"/>
                  </a:rPr>
                  <a:t>est…</a:t>
                </a:r>
                <a:endParaRPr lang="fr-F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8908810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177" y="2916535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6776182" y="337531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6182" y="337531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6862" y="2904395"/>
                <a:ext cx="762000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Connecteur droit 24"/>
          <p:cNvCxnSpPr/>
          <p:nvPr/>
        </p:nvCxnSpPr>
        <p:spPr>
          <a:xfrm flipV="1">
            <a:off x="7697715" y="1879688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8192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6920819" y="3034988"/>
            <a:ext cx="152400" cy="286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7649260" y="1815149"/>
            <a:ext cx="304800" cy="19475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cteurs 28"/>
          <p:cNvSpPr/>
          <p:nvPr/>
        </p:nvSpPr>
        <p:spPr>
          <a:xfrm>
            <a:off x="8083732" y="2763115"/>
            <a:ext cx="796393" cy="778317"/>
          </a:xfrm>
          <a:prstGeom prst="pie">
            <a:avLst>
              <a:gd name="adj1" fmla="val 10768406"/>
              <a:gd name="adj2" fmla="val 14446787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C000"/>
              </a:solidFill>
            </a:endParaRPr>
          </a:p>
        </p:txBody>
      </p:sp>
      <p:sp>
        <p:nvSpPr>
          <p:cNvPr id="21" name="Triangle isocèle 20"/>
          <p:cNvSpPr/>
          <p:nvPr/>
        </p:nvSpPr>
        <p:spPr>
          <a:xfrm>
            <a:off x="5702300" y="825500"/>
            <a:ext cx="2794000" cy="23368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7506250" y="2676966"/>
                <a:ext cx="8167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latin typeface="Cambria Math" panose="02040503050406030204" pitchFamily="18" charset="0"/>
                        </a:rPr>
                        <m:t>𝟕𝟎</m:t>
                      </m:r>
                      <m:r>
                        <a:rPr lang="en-US" sz="20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250" y="2676966"/>
                <a:ext cx="816788" cy="40011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necteur droit 30"/>
          <p:cNvCxnSpPr/>
          <p:nvPr/>
        </p:nvCxnSpPr>
        <p:spPr>
          <a:xfrm flipH="1" flipV="1">
            <a:off x="6270886" y="1882950"/>
            <a:ext cx="205247" cy="2428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 flipV="1">
            <a:off x="6334627" y="1815149"/>
            <a:ext cx="180727" cy="2244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93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387</Words>
  <Application>Microsoft Office PowerPoint</Application>
  <PresentationFormat>Grand écran</PresentationFormat>
  <Paragraphs>157</Paragraphs>
  <Slides>18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 Math</vt:lpstr>
      <vt:lpstr>Trebuchet MS</vt:lpstr>
      <vt:lpstr>Wingdings 3</vt:lpstr>
      <vt:lpstr>Facette</vt:lpstr>
      <vt:lpstr>Quatrième Chapitre 4:  Triangles</vt:lpstr>
      <vt:lpstr>Chapitre 4: Triangles</vt:lpstr>
      <vt:lpstr>Calcul mental ( Plickers )</vt:lpstr>
      <vt:lpstr>Calcul mental</vt:lpstr>
      <vt:lpstr>Calcul mental</vt:lpstr>
      <vt:lpstr>Calcul mental</vt:lpstr>
      <vt:lpstr>Calcul mental</vt:lpstr>
      <vt:lpstr>Calcul mental</vt:lpstr>
      <vt:lpstr>Calcul mental</vt:lpstr>
      <vt:lpstr>Activité</vt:lpstr>
      <vt:lpstr>I. Triangles égaux</vt:lpstr>
      <vt:lpstr>I. Triangles égaux</vt:lpstr>
      <vt:lpstr>II. Cas d’égalité des triangles</vt:lpstr>
      <vt:lpstr>II. Cas d’égalité des triangles</vt:lpstr>
      <vt:lpstr>II. Cas d’égalité des triangles</vt:lpstr>
      <vt:lpstr>Présentation PowerPoint</vt:lpstr>
      <vt:lpstr>Présentation PowerPoint</vt:lpstr>
      <vt:lpstr>Présentation PowerPoint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429</cp:revision>
  <dcterms:created xsi:type="dcterms:W3CDTF">2016-06-28T13:11:46Z</dcterms:created>
  <dcterms:modified xsi:type="dcterms:W3CDTF">2018-10-07T19:36:15Z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d028b6c2-ae3d-4af1-9f59-b13fabd9928d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