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9" r:id="rId3"/>
    <p:sldId id="419" r:id="rId4"/>
    <p:sldId id="424" r:id="rId5"/>
    <p:sldId id="420" r:id="rId6"/>
    <p:sldId id="421" r:id="rId7"/>
    <p:sldId id="422" r:id="rId8"/>
    <p:sldId id="423" r:id="rId9"/>
    <p:sldId id="436" r:id="rId10"/>
    <p:sldId id="427" r:id="rId11"/>
    <p:sldId id="428" r:id="rId12"/>
    <p:sldId id="426" r:id="rId13"/>
    <p:sldId id="431" r:id="rId14"/>
    <p:sldId id="429" r:id="rId15"/>
    <p:sldId id="430" r:id="rId16"/>
    <p:sldId id="432" r:id="rId17"/>
    <p:sldId id="433" r:id="rId18"/>
    <p:sldId id="434" r:id="rId19"/>
    <p:sldId id="435" r:id="rId20"/>
    <p:sldId id="437" r:id="rId21"/>
    <p:sldId id="438" r:id="rId22"/>
    <p:sldId id="439" r:id="rId23"/>
    <p:sldId id="440" r:id="rId24"/>
    <p:sldId id="441" r:id="rId25"/>
    <p:sldId id="44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000"/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10/10/2018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36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024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30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196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0433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119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4697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229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10/10/2018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4.png"/><Relationship Id="rId2" Type="http://schemas.openxmlformats.org/officeDocument/2006/relationships/image" Target="../media/image2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53.png"/><Relationship Id="rId26" Type="http://schemas.openxmlformats.org/officeDocument/2006/relationships/image" Target="../media/image90.png"/><Relationship Id="rId3" Type="http://schemas.openxmlformats.org/officeDocument/2006/relationships/image" Target="../media/image71.png"/><Relationship Id="rId21" Type="http://schemas.openxmlformats.org/officeDocument/2006/relationships/image" Target="../media/image860.png"/><Relationship Id="rId34" Type="http://schemas.openxmlformats.org/officeDocument/2006/relationships/image" Target="../media/image97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52.png"/><Relationship Id="rId25" Type="http://schemas.openxmlformats.org/officeDocument/2006/relationships/image" Target="../media/image89.png"/><Relationship Id="rId33" Type="http://schemas.openxmlformats.org/officeDocument/2006/relationships/image" Target="../media/image9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4.png"/><Relationship Id="rId20" Type="http://schemas.openxmlformats.org/officeDocument/2006/relationships/image" Target="../media/image86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880.png"/><Relationship Id="rId32" Type="http://schemas.openxmlformats.org/officeDocument/2006/relationships/image" Target="../media/image95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88.png"/><Relationship Id="rId28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5.png"/><Relationship Id="rId31" Type="http://schemas.openxmlformats.org/officeDocument/2006/relationships/image" Target="../media/image94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87.png"/><Relationship Id="rId27" Type="http://schemas.openxmlformats.org/officeDocument/2006/relationships/image" Target="../media/image90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35.jpeg"/><Relationship Id="rId7" Type="http://schemas.openxmlformats.org/officeDocument/2006/relationships/image" Target="../media/image129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br>
              <a:rPr lang="fr-FR" dirty="0" smtClean="0"/>
            </a:br>
            <a:r>
              <a:rPr lang="fr-FR" sz="3600" dirty="0" smtClean="0"/>
              <a:t>Chapitre 3: </a:t>
            </a:r>
            <a:br>
              <a:rPr lang="fr-FR" sz="3600" dirty="0" smtClean="0"/>
            </a:br>
            <a:r>
              <a:rPr lang="fr-FR" sz="3600" dirty="0" smtClean="0"/>
              <a:t>Nombres relatifs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32"/>
          <p:cNvSpPr/>
          <p:nvPr/>
        </p:nvSpPr>
        <p:spPr>
          <a:xfrm>
            <a:off x="2153085" y="4831800"/>
            <a:ext cx="1128307" cy="62779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312"/>
            <a:ext cx="8596668" cy="1320800"/>
          </a:xfrm>
        </p:spPr>
        <p:txBody>
          <a:bodyPr/>
          <a:lstStyle/>
          <a:p>
            <a:r>
              <a:rPr lang="fr-FR" dirty="0" smtClean="0"/>
              <a:t>I. Addition et Soustraction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77629"/>
                <a:ext cx="5775717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 </a:t>
                </a:r>
                <a:endParaRPr lang="fr-FR" u="sng" dirty="0" smtClean="0"/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fr-FR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1" i="0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1" i="0" dirty="0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fr-FR" sz="2800" b="1" i="0" dirty="0" smtClean="0"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800" b="1" i="0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800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1" dirty="0" smtClean="0"/>
              </a:p>
              <a:p>
                <a:pPr lvl="1"/>
                <a:endParaRPr lang="en-US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77629"/>
                <a:ext cx="5775717" cy="4493174"/>
              </a:xfrm>
              <a:blipFill rotWithShape="0">
                <a:blip r:embed="rId2"/>
                <a:stretch>
                  <a:fillRect l="-422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104687" y="2474617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87" y="2474617"/>
                <a:ext cx="58626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2757655" y="1572438"/>
            <a:ext cx="313509" cy="567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4800194" y="1572438"/>
            <a:ext cx="313509" cy="567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3105812" y="1575694"/>
            <a:ext cx="530075" cy="5609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325595" y="1597816"/>
            <a:ext cx="530075" cy="5609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484903" y="2474617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903" y="2474617"/>
                <a:ext cx="58626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2819303" y="2468580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03" y="2468580"/>
                <a:ext cx="586261" cy="523220"/>
              </a:xfrm>
              <a:prstGeom prst="rect">
                <a:avLst/>
              </a:prstGeom>
              <a:blipFill rotWithShape="0">
                <a:blip r:embed="rId5"/>
                <a:stretch>
                  <a:fillRect r="-783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3823663" y="2465200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3663" y="2465200"/>
                <a:ext cx="586261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88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801896" y="2465200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896" y="2465200"/>
                <a:ext cx="58626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5165315" y="2479222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315" y="2479222"/>
                <a:ext cx="5862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422971" y="2481011"/>
                <a:ext cx="850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71" y="2481011"/>
                <a:ext cx="85030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417135" y="3308840"/>
                <a:ext cx="51317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e>
                      </m:d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5" y="3308840"/>
                <a:ext cx="5131711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colade ouvrante 4"/>
          <p:cNvSpPr/>
          <p:nvPr/>
        </p:nvSpPr>
        <p:spPr>
          <a:xfrm rot="16200000">
            <a:off x="2521296" y="3293025"/>
            <a:ext cx="391886" cy="109695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Accolade ouvrante 23"/>
          <p:cNvSpPr/>
          <p:nvPr/>
        </p:nvSpPr>
        <p:spPr>
          <a:xfrm rot="16200000">
            <a:off x="4577469" y="2745334"/>
            <a:ext cx="391886" cy="21923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417135" y="4112551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5" y="4112551"/>
                <a:ext cx="856142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376258" y="4112551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258" y="4112551"/>
                <a:ext cx="856142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220234" y="4112551"/>
                <a:ext cx="516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34" y="4112551"/>
                <a:ext cx="51604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4126414" y="4069294"/>
                <a:ext cx="516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14" y="4069294"/>
                <a:ext cx="516043" cy="523220"/>
              </a:xfrm>
              <a:prstGeom prst="rect">
                <a:avLst/>
              </a:prstGeom>
              <a:blipFill rotWithShape="0">
                <a:blip r:embed="rId14"/>
                <a:stretch>
                  <a:fillRect r="-1023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417134" y="4852800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4" y="4852800"/>
                <a:ext cx="856142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293841" y="4867903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41" y="4867903"/>
                <a:ext cx="856142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lipse 30"/>
          <p:cNvSpPr/>
          <p:nvPr/>
        </p:nvSpPr>
        <p:spPr>
          <a:xfrm>
            <a:off x="4126414" y="4069294"/>
            <a:ext cx="1209237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2334063" y="4074101"/>
            <a:ext cx="723331" cy="62779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2604696" y="4876612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96" y="4876612"/>
                <a:ext cx="856142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2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build="p"/>
      <p:bldP spid="8" grpId="0"/>
      <p:bldP spid="4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5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llipse 32"/>
          <p:cNvSpPr/>
          <p:nvPr/>
        </p:nvSpPr>
        <p:spPr>
          <a:xfrm>
            <a:off x="2153085" y="4831800"/>
            <a:ext cx="1128307" cy="62779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312"/>
            <a:ext cx="8596668" cy="1320800"/>
          </a:xfrm>
        </p:spPr>
        <p:txBody>
          <a:bodyPr/>
          <a:lstStyle/>
          <a:p>
            <a:r>
              <a:rPr lang="fr-FR" dirty="0" smtClean="0"/>
              <a:t>I. Addition et Soustraction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177629"/>
                <a:ext cx="6547714" cy="4493174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Exemple: </a:t>
                </a:r>
                <a:endParaRPr lang="fr-FR" u="sng" dirty="0" smtClean="0"/>
              </a:p>
              <a:p>
                <a:pPr lvl="1"/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800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fr-FR" sz="2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177629"/>
                <a:ext cx="6547714" cy="4493174"/>
              </a:xfrm>
              <a:blipFill rotWithShape="0">
                <a:blip r:embed="rId2"/>
                <a:stretch>
                  <a:fillRect l="-372" t="-8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2104687" y="2474617"/>
                <a:ext cx="1373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687" y="2474617"/>
                <a:ext cx="1373568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llipse 3"/>
          <p:cNvSpPr/>
          <p:nvPr/>
        </p:nvSpPr>
        <p:spPr>
          <a:xfrm>
            <a:off x="3478255" y="1586291"/>
            <a:ext cx="313509" cy="567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4155589" y="1598027"/>
            <a:ext cx="313509" cy="567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Ellipse 13"/>
          <p:cNvSpPr/>
          <p:nvPr/>
        </p:nvSpPr>
        <p:spPr>
          <a:xfrm>
            <a:off x="3823663" y="1572438"/>
            <a:ext cx="302751" cy="5609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4582508" y="1583794"/>
            <a:ext cx="563924" cy="5609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201486" y="2474617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486" y="2474617"/>
                <a:ext cx="58626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547819" y="2474617"/>
                <a:ext cx="1204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19" y="2474617"/>
                <a:ext cx="120447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133425" y="2459522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25" y="2459522"/>
                <a:ext cx="586261" cy="523220"/>
              </a:xfrm>
              <a:prstGeom prst="rect">
                <a:avLst/>
              </a:prstGeom>
              <a:blipFill rotWithShape="0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4271910" y="2464013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910" y="2464013"/>
                <a:ext cx="58626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749390" y="2491371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390" y="2491371"/>
                <a:ext cx="5862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422971" y="2481011"/>
                <a:ext cx="8503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71" y="2481011"/>
                <a:ext cx="850305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417135" y="3308840"/>
                <a:ext cx="63488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sz="2800" b="1" i="1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2800" b="1" i="0" dirty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5" y="3308840"/>
                <a:ext cx="6348826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colade ouvrante 4"/>
          <p:cNvSpPr/>
          <p:nvPr/>
        </p:nvSpPr>
        <p:spPr>
          <a:xfrm rot="16200000">
            <a:off x="2764956" y="3024248"/>
            <a:ext cx="391886" cy="161562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Accolade ouvrante 23"/>
          <p:cNvSpPr/>
          <p:nvPr/>
        </p:nvSpPr>
        <p:spPr>
          <a:xfrm rot="16200000">
            <a:off x="5531303" y="2240916"/>
            <a:ext cx="391886" cy="3201665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1417135" y="4112551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5" y="4112551"/>
                <a:ext cx="856142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2710743" y="4100921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743" y="4100921"/>
                <a:ext cx="856142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3220234" y="4112551"/>
                <a:ext cx="516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234" y="4112551"/>
                <a:ext cx="516043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169983" y="4108679"/>
                <a:ext cx="1110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983" y="4108679"/>
                <a:ext cx="1110043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1417134" y="4852800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8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134" y="4852800"/>
                <a:ext cx="856142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2293841" y="4867903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41" y="4867903"/>
                <a:ext cx="856142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lipse 30"/>
          <p:cNvSpPr/>
          <p:nvPr/>
        </p:nvSpPr>
        <p:spPr>
          <a:xfrm>
            <a:off x="5179167" y="4085834"/>
            <a:ext cx="1209237" cy="6277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Ellipse 31"/>
          <p:cNvSpPr/>
          <p:nvPr/>
        </p:nvSpPr>
        <p:spPr>
          <a:xfrm>
            <a:off x="2566585" y="4087419"/>
            <a:ext cx="723331" cy="62779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/>
              <p:cNvSpPr txBox="1"/>
              <p:nvPr/>
            </p:nvSpPr>
            <p:spPr>
              <a:xfrm>
                <a:off x="2604696" y="4876612"/>
                <a:ext cx="8561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96" y="4876612"/>
                <a:ext cx="856142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Ellipse 34"/>
          <p:cNvSpPr/>
          <p:nvPr/>
        </p:nvSpPr>
        <p:spPr>
          <a:xfrm>
            <a:off x="5945412" y="1565925"/>
            <a:ext cx="313509" cy="5674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6288096" y="1598027"/>
            <a:ext cx="302751" cy="56098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5651826" y="2449863"/>
                <a:ext cx="5862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r-FR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26" y="2449863"/>
                <a:ext cx="586261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6062674" y="2453262"/>
                <a:ext cx="1078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800" b="1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674" y="2453262"/>
                <a:ext cx="1078531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build="p"/>
      <p:bldP spid="8" grpId="0"/>
      <p:bldP spid="4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5" grpId="0" animBg="1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4" grpId="0"/>
      <p:bldP spid="35" grpId="0" animBg="1"/>
      <p:bldP spid="36" grpId="0" animBg="1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5231"/>
            <a:ext cx="8596668" cy="1320800"/>
          </a:xfrm>
        </p:spPr>
        <p:txBody>
          <a:bodyPr/>
          <a:lstStyle/>
          <a:p>
            <a:r>
              <a:rPr lang="fr-FR" dirty="0" smtClean="0"/>
              <a:t>Exercice </a:t>
            </a:r>
            <a:r>
              <a:rPr lang="en-US" dirty="0" smtClean="0"/>
              <a:t>1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274120"/>
                  </p:ext>
                </p:extLst>
              </p:nvPr>
            </p:nvGraphicFramePr>
            <p:xfrm>
              <a:off x="396865" y="766610"/>
              <a:ext cx="11310030" cy="57648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608465"/>
                    <a:gridCol w="3631842"/>
                    <a:gridCol w="4069723"/>
                  </a:tblGrid>
                  <a:tr h="288240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𝑩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𝑪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−(−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𝑫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𝟐𝟎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882409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𝑬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fr-FR" sz="1800" b="1" i="1" kern="120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e>
                                </m:d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𝑭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 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𝟕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𝟎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18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𝑮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𝟓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×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 :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−(−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𝟒</m:t>
                                </m:r>
                                <m:r>
                                  <a:rPr lang="fr-FR" sz="1800" b="1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au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6274120"/>
                  </p:ext>
                </p:extLst>
              </p:nvPr>
            </p:nvGraphicFramePr>
            <p:xfrm>
              <a:off x="396865" y="766610"/>
              <a:ext cx="11310030" cy="5764818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3608465"/>
                    <a:gridCol w="3631842"/>
                    <a:gridCol w="4069723"/>
                  </a:tblGrid>
                  <a:tr h="28824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9" t="-211" r="-213851" b="-100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9497" t="-211" r="-112416" b="-100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7994" t="-211" r="-299" b="-100211"/>
                          </a:stretch>
                        </a:blipFill>
                      </a:tcPr>
                    </a:tc>
                  </a:tr>
                  <a:tr h="2882409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69" t="-100423" r="-213851" b="-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9497" t="-100423" r="-112416" b="-4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77994" t="-100423" r="-299" b="-42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77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8596668" cy="829281"/>
              </a:xfrm>
            </p:spPr>
            <p:txBody>
              <a:bodyPr/>
              <a:lstStyle/>
              <a:p>
                <a:r>
                  <a:rPr lang="fr-FR" dirty="0" smtClean="0"/>
                  <a:t>Activité 1: Avec le nombre </a:t>
                </a:r>
                <a14:m>
                  <m:oMath xmlns:m="http://schemas.openxmlformats.org/officeDocument/2006/math">
                    <m:r>
                      <a:rPr lang="fr-FR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8596668" cy="829281"/>
              </a:xfrm>
              <a:blipFill rotWithShape="0">
                <a:blip r:embed="rId3"/>
                <a:stretch>
                  <a:fillRect l="-2128" t="-10294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3000" b="0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3000" b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3000" dirty="0"/>
          </a:p>
          <a:p>
            <a:pPr lvl="1">
              <a:buFont typeface="Arial" panose="020B0604020202020204" pitchFamily="34" charset="0"/>
              <a:buChar char="•"/>
            </a:pPr>
            <a:endParaRPr lang="fr-FR" sz="3000" b="0" dirty="0" smtClean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96980" y="1011844"/>
              <a:ext cx="7863343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5052"/>
                    <a:gridCol w="1924334"/>
                    <a:gridCol w="1473957"/>
                  </a:tblGrid>
                  <a:tr h="272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Somme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Produit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3200" b="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96980" y="1011844"/>
              <a:ext cx="7863343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5052"/>
                    <a:gridCol w="1924334"/>
                    <a:gridCol w="1473957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Somme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Produit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33884" t="-12632" r="-826" b="-80421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687132" y="2212105"/>
                <a:ext cx="4367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2212105"/>
                <a:ext cx="436755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023539" y="2202286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539" y="2202286"/>
                <a:ext cx="139814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054686" y="2202286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2202286"/>
                <a:ext cx="191733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687132" y="1597604"/>
                <a:ext cx="4367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1597604"/>
                <a:ext cx="4367555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023539" y="1616521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539" y="1616521"/>
                <a:ext cx="139814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067566" y="1616520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66" y="1616520"/>
                <a:ext cx="191733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687132" y="2756173"/>
                <a:ext cx="4341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2756173"/>
                <a:ext cx="4341796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997780" y="2788051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80" y="2788051"/>
                <a:ext cx="1398148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067565" y="2756173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65" y="2756173"/>
                <a:ext cx="1917337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687132" y="3337213"/>
                <a:ext cx="4367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3337213"/>
                <a:ext cx="4367554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984902" y="3356274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2" y="3356274"/>
                <a:ext cx="1398148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054686" y="3351031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3351031"/>
                <a:ext cx="1917337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596980" y="3927447"/>
                <a:ext cx="4457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80" y="3927447"/>
                <a:ext cx="4457706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97780" y="3936796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80" y="3936796"/>
                <a:ext cx="1398148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054685" y="3927833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5" y="3927833"/>
                <a:ext cx="1917337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687132" y="4493974"/>
                <a:ext cx="4341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4493974"/>
                <a:ext cx="4341796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005054" y="4517318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54" y="4517318"/>
                <a:ext cx="1398148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6067564" y="4493974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64" y="4493974"/>
                <a:ext cx="1917337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687132" y="5085169"/>
                <a:ext cx="4341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5085169"/>
                <a:ext cx="4341796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005054" y="5097840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54" y="5097840"/>
                <a:ext cx="1398148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6080443" y="5097840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443" y="5097840"/>
                <a:ext cx="1917337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687132" y="5631041"/>
                <a:ext cx="4360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5631041"/>
                <a:ext cx="4360281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6054685" y="5689247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(−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5" y="5689247"/>
                <a:ext cx="1917337" cy="52322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005054" y="5652218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54" y="5652218"/>
                <a:ext cx="1398148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530746" y="1730553"/>
            <a:ext cx="1328379" cy="519696"/>
            <a:chOff x="517867" y="1767449"/>
            <a:chExt cx="1328379" cy="598295"/>
          </a:xfrm>
        </p:grpSpPr>
        <p:sp>
          <p:nvSpPr>
            <p:cNvPr id="30" name="Arc 29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2"/>
                <p:cNvSpPr txBox="1"/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877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e 32"/>
          <p:cNvGrpSpPr/>
          <p:nvPr/>
        </p:nvGrpSpPr>
        <p:grpSpPr>
          <a:xfrm>
            <a:off x="542528" y="2452164"/>
            <a:ext cx="1328379" cy="523320"/>
            <a:chOff x="517867" y="1767449"/>
            <a:chExt cx="1328379" cy="598295"/>
          </a:xfrm>
        </p:grpSpPr>
        <p:sp>
          <p:nvSpPr>
            <p:cNvPr id="34" name="Arc 33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12"/>
                <p:cNvSpPr txBox="1"/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862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e 35"/>
          <p:cNvGrpSpPr/>
          <p:nvPr/>
        </p:nvGrpSpPr>
        <p:grpSpPr>
          <a:xfrm>
            <a:off x="543035" y="3107953"/>
            <a:ext cx="1328379" cy="495792"/>
            <a:chOff x="517867" y="1767449"/>
            <a:chExt cx="1328379" cy="598295"/>
          </a:xfrm>
        </p:grpSpPr>
        <p:sp>
          <p:nvSpPr>
            <p:cNvPr id="37" name="Arc 36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12"/>
                <p:cNvSpPr txBox="1"/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1454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542528" y="3765320"/>
            <a:ext cx="1328379" cy="460883"/>
            <a:chOff x="517867" y="1767449"/>
            <a:chExt cx="1328379" cy="598295"/>
          </a:xfrm>
        </p:grpSpPr>
        <p:sp>
          <p:nvSpPr>
            <p:cNvPr id="40" name="Arc 39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e 41"/>
          <p:cNvGrpSpPr/>
          <p:nvPr/>
        </p:nvGrpSpPr>
        <p:grpSpPr>
          <a:xfrm>
            <a:off x="529649" y="4346140"/>
            <a:ext cx="1328379" cy="460883"/>
            <a:chOff x="517867" y="1767449"/>
            <a:chExt cx="1328379" cy="598295"/>
          </a:xfrm>
        </p:grpSpPr>
        <p:sp>
          <p:nvSpPr>
            <p:cNvPr id="43" name="Arc 42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12"/>
                <p:cNvSpPr txBox="1"/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b="-2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e 44"/>
          <p:cNvGrpSpPr/>
          <p:nvPr/>
        </p:nvGrpSpPr>
        <p:grpSpPr>
          <a:xfrm>
            <a:off x="528722" y="4886621"/>
            <a:ext cx="1328379" cy="460883"/>
            <a:chOff x="517867" y="1767449"/>
            <a:chExt cx="1328379" cy="598295"/>
          </a:xfrm>
        </p:grpSpPr>
        <p:sp>
          <p:nvSpPr>
            <p:cNvPr id="46" name="Arc 45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12"/>
                <p:cNvSpPr txBox="1"/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b="-235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e 47"/>
          <p:cNvGrpSpPr/>
          <p:nvPr/>
        </p:nvGrpSpPr>
        <p:grpSpPr>
          <a:xfrm>
            <a:off x="500721" y="5450995"/>
            <a:ext cx="1328379" cy="460883"/>
            <a:chOff x="517867" y="1767449"/>
            <a:chExt cx="1328379" cy="598295"/>
          </a:xfrm>
        </p:grpSpPr>
        <p:sp>
          <p:nvSpPr>
            <p:cNvPr id="49" name="Arc 48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2"/>
                <p:cNvSpPr txBox="1"/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867" y="1859214"/>
                  <a:ext cx="689358" cy="400110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b="-24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109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8596668" cy="829281"/>
              </a:xfrm>
            </p:spPr>
            <p:txBody>
              <a:bodyPr/>
              <a:lstStyle/>
              <a:p>
                <a:r>
                  <a:rPr lang="fr-FR" dirty="0" smtClean="0"/>
                  <a:t>Activité 1: Avec le nombre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8596668" cy="829281"/>
              </a:xfrm>
              <a:blipFill rotWithShape="0">
                <a:blip r:embed="rId3"/>
                <a:stretch>
                  <a:fillRect l="-2128" t="-10294" b="-58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endParaRPr lang="en-US" sz="3000" b="0" dirty="0" smtClean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3000" b="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FR" sz="3000" dirty="0"/>
          </a:p>
          <a:p>
            <a:pPr lvl="1">
              <a:buFont typeface="Arial" panose="020B0604020202020204" pitchFamily="34" charset="0"/>
              <a:buChar char="•"/>
            </a:pPr>
            <a:endParaRPr lang="fr-FR" sz="3000" b="0" dirty="0" smtClean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9007618"/>
                  </p:ext>
                </p:extLst>
              </p:nvPr>
            </p:nvGraphicFramePr>
            <p:xfrm>
              <a:off x="1596980" y="1011844"/>
              <a:ext cx="7863343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5052"/>
                    <a:gridCol w="2141810"/>
                    <a:gridCol w="1256481"/>
                  </a:tblGrid>
                  <a:tr h="272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Somme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Produit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dirty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fr-FR" sz="3200" b="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0736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9007618"/>
                  </p:ext>
                </p:extLst>
              </p:nvPr>
            </p:nvGraphicFramePr>
            <p:xfrm>
              <a:off x="1596980" y="1011844"/>
              <a:ext cx="7863343" cy="521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65052"/>
                    <a:gridCol w="2141810"/>
                    <a:gridCol w="1256481"/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Somme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Produit</a:t>
                          </a:r>
                          <a:endParaRPr lang="fr-FR" sz="3200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27184" t="-12632" r="-971" b="-80421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32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687132" y="2212105"/>
                <a:ext cx="43675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2212105"/>
                <a:ext cx="436755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023539" y="2202286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539" y="2202286"/>
                <a:ext cx="1398148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054686" y="2202286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2202286"/>
                <a:ext cx="1917337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498653" y="1597604"/>
                <a:ext cx="4646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53" y="1597604"/>
                <a:ext cx="4646188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8023539" y="1616521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539" y="1616521"/>
                <a:ext cx="1398148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6067566" y="1616520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66" y="1616520"/>
                <a:ext cx="191733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687132" y="2756173"/>
                <a:ext cx="4341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fr-FR" sz="28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2756173"/>
                <a:ext cx="4341796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7997780" y="2788051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80" y="2788051"/>
                <a:ext cx="1398148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067565" y="2756173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565" y="2756173"/>
                <a:ext cx="1917337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687132" y="3337213"/>
                <a:ext cx="43675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3337213"/>
                <a:ext cx="4367554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7984902" y="3356274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902" y="3356274"/>
                <a:ext cx="1398148" cy="52322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054686" y="3351031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6" y="3351031"/>
                <a:ext cx="1917337" cy="5232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1596980" y="3927447"/>
                <a:ext cx="44577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80" y="3927447"/>
                <a:ext cx="4457706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7997780" y="3936796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80" y="3936796"/>
                <a:ext cx="1398148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054685" y="3927833"/>
                <a:ext cx="19173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685" y="3927833"/>
                <a:ext cx="1917337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1687132" y="4493974"/>
                <a:ext cx="4341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4493974"/>
                <a:ext cx="4341796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005054" y="4517318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54" y="4517318"/>
                <a:ext cx="1398148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962920" y="4493974"/>
                <a:ext cx="22666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)×(−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20" y="4493974"/>
                <a:ext cx="2266682" cy="52322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687132" y="5085169"/>
                <a:ext cx="4341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5085169"/>
                <a:ext cx="4341796" cy="52322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005054" y="5097840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54" y="5097840"/>
                <a:ext cx="1398148" cy="52322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6003169" y="5097840"/>
                <a:ext cx="21877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)×(−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69" y="5097840"/>
                <a:ext cx="2187796" cy="52322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1687132" y="5631041"/>
                <a:ext cx="43602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2" y="5631041"/>
                <a:ext cx="4360281" cy="523220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5962920" y="5689247"/>
                <a:ext cx="2220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)×(−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fr-FR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920" y="5689247"/>
                <a:ext cx="2220841" cy="52322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8005054" y="5652218"/>
                <a:ext cx="1398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54" y="5652218"/>
                <a:ext cx="1398148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e 31"/>
          <p:cNvGrpSpPr/>
          <p:nvPr/>
        </p:nvGrpSpPr>
        <p:grpSpPr>
          <a:xfrm>
            <a:off x="259719" y="1730553"/>
            <a:ext cx="1599406" cy="519696"/>
            <a:chOff x="246840" y="1767449"/>
            <a:chExt cx="1599406" cy="598295"/>
          </a:xfrm>
        </p:grpSpPr>
        <p:sp>
          <p:nvSpPr>
            <p:cNvPr id="30" name="Arc 29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12"/>
                <p:cNvSpPr txBox="1"/>
                <p:nvPr/>
              </p:nvSpPr>
              <p:spPr>
                <a:xfrm>
                  <a:off x="246840" y="1844163"/>
                  <a:ext cx="689358" cy="460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840" y="1844163"/>
                  <a:ext cx="689358" cy="460623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r="-38938" b="-16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e 32"/>
          <p:cNvGrpSpPr/>
          <p:nvPr/>
        </p:nvGrpSpPr>
        <p:grpSpPr>
          <a:xfrm>
            <a:off x="297374" y="2452164"/>
            <a:ext cx="1573533" cy="523320"/>
            <a:chOff x="272713" y="1767449"/>
            <a:chExt cx="1573533" cy="598295"/>
          </a:xfrm>
        </p:grpSpPr>
        <p:sp>
          <p:nvSpPr>
            <p:cNvPr id="34" name="Arc 33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12"/>
                <p:cNvSpPr txBox="1"/>
                <p:nvPr/>
              </p:nvSpPr>
              <p:spPr>
                <a:xfrm>
                  <a:off x="272713" y="1874511"/>
                  <a:ext cx="689358" cy="45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13" y="1874511"/>
                  <a:ext cx="689358" cy="457433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r="-38938" b="-16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e 35"/>
          <p:cNvGrpSpPr/>
          <p:nvPr/>
        </p:nvGrpSpPr>
        <p:grpSpPr>
          <a:xfrm>
            <a:off x="285086" y="3107953"/>
            <a:ext cx="1586328" cy="495792"/>
            <a:chOff x="259918" y="1767449"/>
            <a:chExt cx="1586328" cy="598295"/>
          </a:xfrm>
        </p:grpSpPr>
        <p:sp>
          <p:nvSpPr>
            <p:cNvPr id="37" name="Arc 36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12"/>
                <p:cNvSpPr txBox="1"/>
                <p:nvPr/>
              </p:nvSpPr>
              <p:spPr>
                <a:xfrm>
                  <a:off x="259918" y="1848583"/>
                  <a:ext cx="689358" cy="482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918" y="1848583"/>
                  <a:ext cx="689358" cy="482831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r="-38938" b="-16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e 38"/>
          <p:cNvGrpSpPr/>
          <p:nvPr/>
        </p:nvGrpSpPr>
        <p:grpSpPr>
          <a:xfrm>
            <a:off x="276794" y="3765320"/>
            <a:ext cx="1594113" cy="460883"/>
            <a:chOff x="252133" y="1767449"/>
            <a:chExt cx="1594113" cy="598295"/>
          </a:xfrm>
        </p:grpSpPr>
        <p:sp>
          <p:nvSpPr>
            <p:cNvPr id="40" name="Arc 39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12"/>
                <p:cNvSpPr txBox="1"/>
                <p:nvPr/>
              </p:nvSpPr>
              <p:spPr>
                <a:xfrm>
                  <a:off x="252133" y="1845602"/>
                  <a:ext cx="689358" cy="519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133" y="1845602"/>
                  <a:ext cx="689358" cy="519403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r="-38938" b="-1692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e 41"/>
          <p:cNvGrpSpPr/>
          <p:nvPr/>
        </p:nvGrpSpPr>
        <p:grpSpPr>
          <a:xfrm>
            <a:off x="285086" y="4346140"/>
            <a:ext cx="1572942" cy="460883"/>
            <a:chOff x="273304" y="1767449"/>
            <a:chExt cx="1572942" cy="598295"/>
          </a:xfrm>
        </p:grpSpPr>
        <p:sp>
          <p:nvSpPr>
            <p:cNvPr id="43" name="Arc 42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12"/>
                <p:cNvSpPr txBox="1"/>
                <p:nvPr/>
              </p:nvSpPr>
              <p:spPr>
                <a:xfrm>
                  <a:off x="273304" y="1787055"/>
                  <a:ext cx="689358" cy="519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304" y="1787055"/>
                  <a:ext cx="689358" cy="519403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r="-38938" b="-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e 44"/>
          <p:cNvGrpSpPr/>
          <p:nvPr/>
        </p:nvGrpSpPr>
        <p:grpSpPr>
          <a:xfrm>
            <a:off x="259137" y="4886621"/>
            <a:ext cx="1597964" cy="460883"/>
            <a:chOff x="248282" y="1767449"/>
            <a:chExt cx="1597964" cy="598295"/>
          </a:xfrm>
        </p:grpSpPr>
        <p:sp>
          <p:nvSpPr>
            <p:cNvPr id="46" name="Arc 45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12"/>
                <p:cNvSpPr txBox="1"/>
                <p:nvPr/>
              </p:nvSpPr>
              <p:spPr>
                <a:xfrm>
                  <a:off x="248282" y="1793328"/>
                  <a:ext cx="689358" cy="519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282" y="1793328"/>
                  <a:ext cx="689358" cy="519403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r="-38938" b="-1515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e 47"/>
          <p:cNvGrpSpPr/>
          <p:nvPr/>
        </p:nvGrpSpPr>
        <p:grpSpPr>
          <a:xfrm>
            <a:off x="241426" y="5450995"/>
            <a:ext cx="1587674" cy="485763"/>
            <a:chOff x="258572" y="1767449"/>
            <a:chExt cx="1587674" cy="630593"/>
          </a:xfrm>
        </p:grpSpPr>
        <p:sp>
          <p:nvSpPr>
            <p:cNvPr id="49" name="Arc 48"/>
            <p:cNvSpPr/>
            <p:nvPr/>
          </p:nvSpPr>
          <p:spPr>
            <a:xfrm flipH="1">
              <a:off x="1137910" y="1767449"/>
              <a:ext cx="708336" cy="598295"/>
            </a:xfrm>
            <a:prstGeom prst="arc">
              <a:avLst>
                <a:gd name="adj1" fmla="val 16200000"/>
                <a:gd name="adj2" fmla="val 5517654"/>
              </a:avLst>
            </a:prstGeom>
            <a:noFill/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12"/>
                <p:cNvSpPr txBox="1"/>
                <p:nvPr/>
              </p:nvSpPr>
              <p:spPr>
                <a:xfrm>
                  <a:off x="258572" y="1878639"/>
                  <a:ext cx="689358" cy="519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(−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fr-F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572" y="1878639"/>
                  <a:ext cx="689358" cy="519403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r="-38938" b="-1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511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312"/>
            <a:ext cx="9298578" cy="1320800"/>
          </a:xfrm>
        </p:spPr>
        <p:txBody>
          <a:bodyPr/>
          <a:lstStyle/>
          <a:p>
            <a:r>
              <a:rPr lang="fr-FR" dirty="0" smtClean="0"/>
              <a:t>II. Multiplication de deux nombres relatifs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25817" y="949976"/>
            <a:ext cx="10063647" cy="376369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Définition:</a:t>
            </a:r>
          </a:p>
          <a:p>
            <a:r>
              <a:rPr lang="fr-FR" sz="2000" dirty="0"/>
              <a:t>Le </a:t>
            </a:r>
            <a:r>
              <a:rPr lang="fr-FR" sz="2000" b="1" dirty="0">
                <a:solidFill>
                  <a:srgbClr val="0070C0"/>
                </a:solidFill>
              </a:rPr>
              <a:t>produit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de </a:t>
            </a:r>
            <a:r>
              <a:rPr lang="fr-FR" sz="2000" b="1" dirty="0">
                <a:solidFill>
                  <a:srgbClr val="0070C0"/>
                </a:solidFill>
              </a:rPr>
              <a:t>deux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nombres relatifs est un </a:t>
            </a:r>
            <a:r>
              <a:rPr lang="fr-FR" sz="2000" dirty="0" smtClean="0"/>
              <a:t>nombre:</a:t>
            </a:r>
          </a:p>
          <a:p>
            <a:pPr lvl="1"/>
            <a:r>
              <a:rPr lang="fr-FR" sz="2000" b="1" dirty="0" smtClean="0">
                <a:solidFill>
                  <a:schemeClr val="accent2"/>
                </a:solidFill>
              </a:rPr>
              <a:t>positif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/>
              <a:t>si les deux nombres ont le </a:t>
            </a:r>
            <a:r>
              <a:rPr lang="fr-FR" sz="2000" b="1" dirty="0">
                <a:solidFill>
                  <a:schemeClr val="accent2"/>
                </a:solidFill>
              </a:rPr>
              <a:t>même </a:t>
            </a:r>
            <a:r>
              <a:rPr lang="fr-FR" sz="2000" b="1" dirty="0" smtClean="0">
                <a:solidFill>
                  <a:schemeClr val="accent2"/>
                </a:solidFill>
              </a:rPr>
              <a:t>signe</a:t>
            </a:r>
            <a:r>
              <a:rPr lang="fr-FR" sz="2000" dirty="0" smtClean="0"/>
              <a:t>;</a:t>
            </a:r>
          </a:p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négatif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/>
              <a:t>si les deux nombres sont de </a:t>
            </a:r>
            <a:r>
              <a:rPr lang="fr-FR" sz="2000" b="1" dirty="0">
                <a:solidFill>
                  <a:srgbClr val="FF0000"/>
                </a:solidFill>
              </a:rPr>
              <a:t>signes contraires</a:t>
            </a:r>
            <a:r>
              <a:rPr lang="fr-FR" sz="2000" dirty="0" smtClean="0"/>
              <a:t>.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fr-FR" sz="2000" dirty="0"/>
              <a:t>Sa </a:t>
            </a:r>
            <a:r>
              <a:rPr lang="fr-FR" sz="2000" b="1" dirty="0"/>
              <a:t>distance à zéro </a:t>
            </a:r>
            <a:r>
              <a:rPr lang="fr-FR" sz="2000" dirty="0"/>
              <a:t>est égale au </a:t>
            </a:r>
            <a:r>
              <a:rPr lang="fr-FR" sz="2000" b="1" dirty="0">
                <a:solidFill>
                  <a:srgbClr val="7030A0"/>
                </a:solidFill>
              </a:rPr>
              <a:t>produit des distances à zéro </a:t>
            </a:r>
            <a:r>
              <a:rPr lang="fr-FR" sz="2000" dirty="0"/>
              <a:t>des deux nombres.</a:t>
            </a:r>
          </a:p>
          <a:p>
            <a:endParaRPr lang="fr-FR" sz="22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grpSp>
        <p:nvGrpSpPr>
          <p:cNvPr id="35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36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7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61" y="4257558"/>
            <a:ext cx="7469179" cy="15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16312"/>
            <a:ext cx="11075831" cy="1320800"/>
          </a:xfrm>
        </p:spPr>
        <p:txBody>
          <a:bodyPr/>
          <a:lstStyle/>
          <a:p>
            <a:r>
              <a:rPr lang="fr-FR" dirty="0" smtClean="0"/>
              <a:t>II. Multiplication de deux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625817" y="949976"/>
                <a:ext cx="2735569" cy="4304604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Exemples: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endParaRPr lang="en-US" sz="2400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 smtClean="0">
                  <a:ea typeface="Cambria Math" panose="02040503050406030204" pitchFamily="18" charset="0"/>
                </a:endParaRPr>
              </a:p>
              <a:p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  <a:p>
                <a:endParaRPr lang="en-US" sz="2200" b="1" dirty="0">
                  <a:solidFill>
                    <a:srgbClr val="FF0000"/>
                  </a:solidFill>
                </a:endParaRPr>
              </a:p>
              <a:p>
                <a:endParaRPr lang="en-US" sz="2200" b="1" dirty="0" smtClean="0">
                  <a:solidFill>
                    <a:srgbClr val="FF0000"/>
                  </a:solidFill>
                </a:endParaRPr>
              </a:p>
              <a:p>
                <a:endParaRPr lang="fr-FR" sz="2200" b="1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817" y="949976"/>
                <a:ext cx="2735569" cy="4304604"/>
              </a:xfrm>
              <a:blipFill rotWithShape="0">
                <a:blip r:embed="rId2"/>
                <a:stretch>
                  <a:fillRect l="-1786" t="-11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3103808" y="1442433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08" y="1442433"/>
                <a:ext cx="51515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472048" y="1442432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48" y="1442432"/>
                <a:ext cx="515155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103808" y="2421898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08" y="2421898"/>
                <a:ext cx="51515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3472048" y="2421897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48" y="2421897"/>
                <a:ext cx="515155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4762" r="-10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103808" y="3401362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808" y="3401362"/>
                <a:ext cx="51515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3472048" y="3401361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48" y="3401361"/>
                <a:ext cx="515155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3571" r="-95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3048477" y="4380825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477" y="4380825"/>
                <a:ext cx="51515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3416717" y="4380824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17" y="4380824"/>
                <a:ext cx="515155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353" r="-94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388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140225" cy="1320800"/>
          </a:xfrm>
        </p:spPr>
        <p:txBody>
          <a:bodyPr/>
          <a:lstStyle/>
          <a:p>
            <a:r>
              <a:rPr lang="fr-FR" dirty="0" smtClean="0"/>
              <a:t>Activité 2: </a:t>
            </a:r>
            <a:r>
              <a:rPr lang="fr-FR" dirty="0"/>
              <a:t>Multiplication de </a:t>
            </a:r>
            <a:r>
              <a:rPr lang="fr-FR" dirty="0" smtClean="0"/>
              <a:t>deux nombres </a:t>
            </a:r>
            <a:r>
              <a:rPr lang="fr-FR" dirty="0"/>
              <a:t>relatifs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221398"/>
                  </p:ext>
                </p:extLst>
              </p:nvPr>
            </p:nvGraphicFramePr>
            <p:xfrm>
              <a:off x="3048734" y="1741588"/>
              <a:ext cx="7229820" cy="3126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5964"/>
                    <a:gridCol w="1445964"/>
                    <a:gridCol w="1445964"/>
                    <a:gridCol w="1445964"/>
                    <a:gridCol w="1445964"/>
                  </a:tblGrid>
                  <a:tr h="6253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fr-FR" sz="2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4221398"/>
                  </p:ext>
                </p:extLst>
              </p:nvPr>
            </p:nvGraphicFramePr>
            <p:xfrm>
              <a:off x="3048734" y="1741588"/>
              <a:ext cx="7229820" cy="31266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5964"/>
                    <a:gridCol w="1445964"/>
                    <a:gridCol w="1445964"/>
                    <a:gridCol w="1445964"/>
                    <a:gridCol w="1445964"/>
                  </a:tblGrid>
                  <a:tr h="6253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2" t="-971" r="-401688" b="-4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000" t="-971" r="-300000" b="-4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844" t="-971" r="-201266" b="-4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9580" t="-971" r="-100420" b="-4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01266" t="-971" r="-844" b="-400971"/>
                          </a:stretch>
                        </a:blipFill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2" t="-100971" r="-401688" b="-3009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2" t="-202941" r="-401688" b="-20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2" t="-300000" r="-401688" b="-10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2532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2" t="-400000" r="-401688" b="-1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942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312"/>
            <a:ext cx="8596668" cy="1320800"/>
          </a:xfrm>
        </p:spPr>
        <p:txBody>
          <a:bodyPr/>
          <a:lstStyle/>
          <a:p>
            <a:r>
              <a:rPr lang="fr-FR" dirty="0" smtClean="0"/>
              <a:t>II. Multiplication de nombres relatifs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625817" y="949975"/>
                <a:ext cx="9909101" cy="442051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sz="2400" dirty="0" smtClean="0"/>
                  <a:t>Cas particuliers:</a:t>
                </a:r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produit d’un nombre relatif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 par </a:t>
                </a:r>
                <a14:m>
                  <m:oMath xmlns:m="http://schemas.openxmlformats.org/officeDocument/2006/math">
                    <m:r>
                      <a:rPr lang="fr-FR" sz="3200" b="1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000" dirty="0"/>
                  <a:t> est égal à ce nombre.</a:t>
                </a:r>
                <a:br>
                  <a:rPr lang="fr-FR" sz="2000" dirty="0"/>
                </a:br>
                <a:endParaRPr lang="fr-FR" sz="3200" b="1" dirty="0" smtClean="0"/>
              </a:p>
              <a:p>
                <a:endParaRPr lang="fr-FR" sz="3200" dirty="0"/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produit d’un nombre relatif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 par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/>
                  <a:t>est égal à l’opposé de ce nombre.</a:t>
                </a:r>
                <a:br>
                  <a:rPr lang="fr-FR" sz="2000" dirty="0"/>
                </a:br>
                <a:endParaRPr lang="fr-FR" sz="2000" dirty="0" smtClean="0"/>
              </a:p>
              <a:p>
                <a:endParaRPr lang="en-US" sz="2000" dirty="0" smtClean="0"/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Le </a:t>
                </a:r>
                <a:r>
                  <a:rPr lang="fr-FR" sz="2000" dirty="0"/>
                  <a:t>produit d’un nombre relatif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 par </a:t>
                </a:r>
                <a14:m>
                  <m:oMath xmlns:m="http://schemas.openxmlformats.org/officeDocument/2006/math">
                    <m:r>
                      <a:rPr lang="fr-FR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/>
                  <a:t>est égal à 0</a:t>
                </a:r>
                <a:r>
                  <a:rPr lang="fr-FR" sz="2000" dirty="0" smtClean="0"/>
                  <a:t>.</a:t>
                </a:r>
                <a:endParaRPr lang="fr-FR" sz="2200" b="1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817" y="949975"/>
                <a:ext cx="9909101" cy="4420515"/>
              </a:xfrm>
              <a:blipFill rotWithShape="0">
                <a:blip r:embed="rId2"/>
                <a:stretch>
                  <a:fillRect l="-492" t="-19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36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7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043967" y="1908344"/>
                <a:ext cx="2356834" cy="58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967" y="1908344"/>
                <a:ext cx="2356834" cy="584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751596" y="3483387"/>
                <a:ext cx="3361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596" y="3483387"/>
                <a:ext cx="336135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751597" y="5059867"/>
                <a:ext cx="336135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597" y="5059867"/>
                <a:ext cx="3361355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8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364"/>
            <a:ext cx="11062952" cy="1320800"/>
          </a:xfrm>
        </p:spPr>
        <p:txBody>
          <a:bodyPr/>
          <a:lstStyle/>
          <a:p>
            <a:r>
              <a:rPr lang="fr-FR" dirty="0" smtClean="0"/>
              <a:t>Activité 3: </a:t>
            </a:r>
            <a:r>
              <a:rPr lang="fr-FR" dirty="0"/>
              <a:t>Multiplication de </a:t>
            </a:r>
            <a:r>
              <a:rPr lang="fr-FR" dirty="0" smtClean="0"/>
              <a:t>deux nombres </a:t>
            </a:r>
            <a:r>
              <a:rPr lang="fr-FR" dirty="0"/>
              <a:t>relatifs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99918"/>
            <a:ext cx="10959921" cy="1252427"/>
          </a:xfrm>
        </p:spPr>
        <p:txBody>
          <a:bodyPr>
            <a:normAutofit/>
          </a:bodyPr>
          <a:lstStyle/>
          <a:p>
            <a:pPr lvl="1"/>
            <a:r>
              <a:rPr lang="fr-FR" sz="2400" dirty="0" smtClean="0"/>
              <a:t>Compléter les égalités suivantes par les signes et nombres qui conviennent.</a:t>
            </a:r>
            <a:endParaRPr lang="fr-FR" sz="1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371598"/>
                  </p:ext>
                </p:extLst>
              </p:nvPr>
            </p:nvGraphicFramePr>
            <p:xfrm>
              <a:off x="1120244" y="2406234"/>
              <a:ext cx="8128000" cy="2661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532263"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i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a.</a:t>
                          </a:r>
                          <a:r>
                            <a:rPr lang="en-US" sz="2400" b="0" i="0" baseline="0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+5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=−15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f.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−2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b.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+10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=−60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g.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+5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=−50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c.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−2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=6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h.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−3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=−18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d.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−5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=−20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i.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−2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=24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e.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+12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=−12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1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2400" dirty="0" smtClean="0">
                              <a:solidFill>
                                <a:schemeClr val="tx1"/>
                              </a:solidFill>
                            </a:rPr>
                            <a:t>j.</a:t>
                          </a: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−15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+3 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=−45</m:t>
                              </m:r>
                            </m:oMath>
                          </a14:m>
                          <a:endParaRPr lang="fr-FR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7371598"/>
                  </p:ext>
                </p:extLst>
              </p:nvPr>
            </p:nvGraphicFramePr>
            <p:xfrm>
              <a:off x="1120244" y="2406234"/>
              <a:ext cx="8128000" cy="26613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/>
                    <a:gridCol w="4064000"/>
                  </a:tblGrid>
                  <a:tr h="53226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1136" r="-100150" b="-4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00" t="-1136" r="-300" b="-415909"/>
                          </a:stretch>
                        </a:blipFill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102299" r="-100150" b="-3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00" t="-102299" r="-300" b="-320690"/>
                          </a:stretch>
                        </a:blipFill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200000" r="-100150" b="-2170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00" t="-200000" r="-300" b="-217045"/>
                          </a:stretch>
                        </a:blipFill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303448" r="-100150" b="-1195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00" t="-303448" r="-300" b="-119540"/>
                          </a:stretch>
                        </a:blipFill>
                      </a:tcPr>
                    </a:tc>
                  </a:tr>
                  <a:tr h="53226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50" t="-398864" r="-100150" b="-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300" t="-398864" r="-300" b="-1818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3" name="Rectangle 12"/>
          <p:cNvSpPr/>
          <p:nvPr/>
        </p:nvSpPr>
        <p:spPr>
          <a:xfrm>
            <a:off x="2998469" y="2566643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1719361" y="2570593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922899" y="308395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935849" y="308395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2998469" y="3612167"/>
            <a:ext cx="207130" cy="2759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703069" y="3620393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2782569" y="4145567"/>
            <a:ext cx="207130" cy="2759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918969" y="4151917"/>
            <a:ext cx="207130" cy="2759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1931669" y="4678967"/>
            <a:ext cx="207130" cy="2759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938269" y="4672617"/>
            <a:ext cx="207130" cy="27593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917049" y="255690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799699" y="255690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5777349" y="309030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5783699" y="363640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7949049" y="468415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7161649" y="469050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142599" y="4163459"/>
            <a:ext cx="207130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8190349" y="3083959"/>
            <a:ext cx="374556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8056998" y="3611009"/>
            <a:ext cx="343693" cy="2594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3: Nombres relatifs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312"/>
            <a:ext cx="8596668" cy="1320800"/>
          </a:xfrm>
        </p:spPr>
        <p:txBody>
          <a:bodyPr/>
          <a:lstStyle/>
          <a:p>
            <a:r>
              <a:rPr lang="fr-FR" dirty="0" smtClean="0"/>
              <a:t>III. Division de deux nombres relatifs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625817" y="949976"/>
            <a:ext cx="10063647" cy="376369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Définition:</a:t>
            </a:r>
          </a:p>
          <a:p>
            <a:r>
              <a:rPr lang="fr-FR" sz="2000" dirty="0"/>
              <a:t>Le </a:t>
            </a:r>
            <a:r>
              <a:rPr lang="fr-FR" sz="2000" b="1" dirty="0" smtClean="0">
                <a:solidFill>
                  <a:srgbClr val="0070C0"/>
                </a:solidFill>
              </a:rPr>
              <a:t>quotient </a:t>
            </a:r>
            <a:r>
              <a:rPr lang="fr-FR" sz="2000" dirty="0" smtClean="0"/>
              <a:t>de </a:t>
            </a:r>
            <a:r>
              <a:rPr lang="fr-FR" sz="2000" b="1" dirty="0">
                <a:solidFill>
                  <a:srgbClr val="0070C0"/>
                </a:solidFill>
              </a:rPr>
              <a:t>deux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/>
              <a:t>nombres relatifs est un </a:t>
            </a:r>
            <a:r>
              <a:rPr lang="fr-FR" sz="2000" dirty="0" smtClean="0"/>
              <a:t>nombre:</a:t>
            </a:r>
          </a:p>
          <a:p>
            <a:pPr lvl="1"/>
            <a:r>
              <a:rPr lang="fr-FR" sz="2000" b="1" dirty="0" smtClean="0">
                <a:solidFill>
                  <a:schemeClr val="accent2"/>
                </a:solidFill>
              </a:rPr>
              <a:t>positif</a:t>
            </a:r>
            <a:r>
              <a:rPr lang="fr-FR" sz="2000" dirty="0" smtClean="0">
                <a:solidFill>
                  <a:schemeClr val="accent2"/>
                </a:solidFill>
              </a:rPr>
              <a:t> </a:t>
            </a:r>
            <a:r>
              <a:rPr lang="fr-FR" sz="2000" dirty="0"/>
              <a:t>si les deux nombres ont le </a:t>
            </a:r>
            <a:r>
              <a:rPr lang="fr-FR" sz="2000" b="1" dirty="0">
                <a:solidFill>
                  <a:schemeClr val="accent2"/>
                </a:solidFill>
              </a:rPr>
              <a:t>même </a:t>
            </a:r>
            <a:r>
              <a:rPr lang="fr-FR" sz="2000" b="1" dirty="0" smtClean="0">
                <a:solidFill>
                  <a:schemeClr val="accent2"/>
                </a:solidFill>
              </a:rPr>
              <a:t>signe</a:t>
            </a:r>
            <a:r>
              <a:rPr lang="fr-FR" sz="2000" dirty="0" smtClean="0"/>
              <a:t>;</a:t>
            </a:r>
          </a:p>
          <a:p>
            <a:pPr lvl="1"/>
            <a:r>
              <a:rPr lang="fr-FR" sz="2000" b="1" dirty="0" smtClean="0">
                <a:solidFill>
                  <a:srgbClr val="FF0000"/>
                </a:solidFill>
              </a:rPr>
              <a:t>négatif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/>
              <a:t>si les deux nombres sont de </a:t>
            </a:r>
            <a:r>
              <a:rPr lang="fr-FR" sz="2000" b="1" dirty="0">
                <a:solidFill>
                  <a:srgbClr val="FF0000"/>
                </a:solidFill>
              </a:rPr>
              <a:t>signes contraires</a:t>
            </a:r>
            <a:r>
              <a:rPr lang="fr-FR" sz="2000" dirty="0" smtClean="0"/>
              <a:t>.</a:t>
            </a:r>
          </a:p>
          <a:p>
            <a:endParaRPr lang="en-US" sz="2200" b="1" dirty="0">
              <a:solidFill>
                <a:srgbClr val="FF0000"/>
              </a:solidFill>
            </a:endParaRP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fr-FR" sz="2000" dirty="0"/>
              <a:t>Sa </a:t>
            </a:r>
            <a:r>
              <a:rPr lang="fr-FR" sz="2000" b="1" dirty="0"/>
              <a:t>distance à zéro </a:t>
            </a:r>
            <a:r>
              <a:rPr lang="fr-FR" sz="2000" dirty="0"/>
              <a:t>est égale au </a:t>
            </a:r>
            <a:r>
              <a:rPr lang="fr-FR" sz="2000" b="1" dirty="0" smtClean="0">
                <a:solidFill>
                  <a:srgbClr val="7030A0"/>
                </a:solidFill>
              </a:rPr>
              <a:t>quotient des </a:t>
            </a:r>
            <a:r>
              <a:rPr lang="fr-FR" sz="2000" b="1" dirty="0">
                <a:solidFill>
                  <a:srgbClr val="7030A0"/>
                </a:solidFill>
              </a:rPr>
              <a:t>distances à zéro </a:t>
            </a:r>
            <a:r>
              <a:rPr lang="fr-FR" sz="2000" dirty="0"/>
              <a:t>des deux nombres.</a:t>
            </a:r>
          </a:p>
          <a:p>
            <a:endParaRPr lang="fr-FR" sz="22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grpSp>
        <p:nvGrpSpPr>
          <p:cNvPr id="35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36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7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761" y="4257558"/>
            <a:ext cx="7469179" cy="15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16312"/>
            <a:ext cx="11075831" cy="1320800"/>
          </a:xfrm>
        </p:spPr>
        <p:txBody>
          <a:bodyPr/>
          <a:lstStyle/>
          <a:p>
            <a:r>
              <a:rPr lang="fr-FR" dirty="0"/>
              <a:t>III. Division de deux nombres relatifs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625817" y="949975"/>
                <a:ext cx="2735569" cy="5231883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Exemples: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 smtClean="0">
                  <a:ea typeface="Cambria Math" panose="02040503050406030204" pitchFamily="18" charset="0"/>
                </a:endParaRPr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endParaRPr lang="en-US" sz="2400" b="1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200" b="1" dirty="0">
                  <a:solidFill>
                    <a:srgbClr val="FF0000"/>
                  </a:solidFill>
                </a:endParaRPr>
              </a:p>
              <a:p>
                <a:endParaRPr lang="en-US" sz="2200" b="1" dirty="0" smtClean="0">
                  <a:solidFill>
                    <a:srgbClr val="FF0000"/>
                  </a:solidFill>
                </a:endParaRPr>
              </a:p>
              <a:p>
                <a:endParaRPr lang="fr-FR" sz="2200" b="1" dirty="0">
                  <a:solidFill>
                    <a:srgbClr val="FF0000"/>
                  </a:solidFill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817" y="949975"/>
                <a:ext cx="2735569" cy="5231883"/>
              </a:xfrm>
              <a:blipFill rotWithShape="0">
                <a:blip r:embed="rId2"/>
                <a:stretch>
                  <a:fillRect l="-1786" t="-9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748902" y="1506824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02" y="1506824"/>
                <a:ext cx="515155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061811" y="1329579"/>
                <a:ext cx="51515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811" y="1329579"/>
                <a:ext cx="515155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804233" y="2626971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33" y="2626971"/>
                <a:ext cx="51515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117141" y="2509063"/>
                <a:ext cx="51515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141" y="2509063"/>
                <a:ext cx="515155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804232" y="3806455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32" y="3806455"/>
                <a:ext cx="515155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2120957" y="3701092"/>
                <a:ext cx="51515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957" y="3701092"/>
                <a:ext cx="515155" cy="7861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804231" y="4959267"/>
                <a:ext cx="5151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31" y="4959267"/>
                <a:ext cx="51515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117140" y="4821061"/>
                <a:ext cx="51515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140" y="4821061"/>
                <a:ext cx="515155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0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312"/>
            <a:ext cx="8596668" cy="1320800"/>
          </a:xfrm>
        </p:spPr>
        <p:txBody>
          <a:bodyPr/>
          <a:lstStyle/>
          <a:p>
            <a:r>
              <a:rPr lang="fr-FR" dirty="0"/>
              <a:t>III. Division de deux nombres relatifs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/>
              <p:cNvSpPr>
                <a:spLocks noGrp="1"/>
              </p:cNvSpPr>
              <p:nvPr>
                <p:ph idx="1"/>
              </p:nvPr>
            </p:nvSpPr>
            <p:spPr>
              <a:xfrm>
                <a:off x="625817" y="949975"/>
                <a:ext cx="9909101" cy="4420515"/>
              </a:xfrm>
            </p:spPr>
            <p:txBody>
              <a:bodyPr>
                <a:normAutofit/>
              </a:bodyPr>
              <a:lstStyle/>
              <a:p>
                <a:r>
                  <a:rPr lang="fr-FR" sz="2400" dirty="0" smtClean="0"/>
                  <a:t>Cas particuliers:</a:t>
                </a:r>
              </a:p>
              <a:p>
                <a:r>
                  <a:rPr lang="fr-FR" sz="2000" dirty="0" smtClean="0"/>
                  <a:t>Soit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un </a:t>
                </a:r>
                <a:r>
                  <a:rPr lang="fr-FR" sz="2000" dirty="0"/>
                  <a:t>nombre </a:t>
                </a:r>
                <a:r>
                  <a:rPr lang="fr-FR" sz="2000" dirty="0" smtClean="0"/>
                  <a:t>relatif</a:t>
                </a:r>
                <a:r>
                  <a:rPr lang="fr-FR" sz="2000" dirty="0"/>
                  <a:t/>
                </a:r>
                <a:br>
                  <a:rPr lang="fr-FR" sz="2000" dirty="0"/>
                </a:br>
                <a:endParaRPr lang="fr-FR" sz="3200" b="1" dirty="0" smtClean="0"/>
              </a:p>
              <a:p>
                <a:endParaRPr lang="fr-FR" sz="3200" dirty="0"/>
              </a:p>
              <a:p>
                <a:endParaRPr lang="fr-FR" sz="2000" dirty="0" smtClean="0"/>
              </a:p>
              <a:p>
                <a:r>
                  <a:rPr lang="fr-FR" sz="2000" dirty="0" smtClean="0"/>
                  <a:t>Si </a:t>
                </a:r>
                <a14:m>
                  <m:oMath xmlns:m="http://schemas.openxmlformats.org/officeDocument/2006/math">
                    <m:r>
                      <a:rPr lang="fr-FR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fr-FR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000" dirty="0" smtClean="0"/>
                  <a:t>est diffèrent de zéro</a:t>
                </a:r>
              </a:p>
              <a:p>
                <a:endParaRPr lang="fr-FR" sz="2000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Espace réservé du conten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5817" y="949975"/>
                <a:ext cx="9909101" cy="4420515"/>
              </a:xfrm>
              <a:blipFill rotWithShape="0">
                <a:blip r:embed="rId2"/>
                <a:stretch>
                  <a:fillRect l="-492" t="-11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36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7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941500" y="1940441"/>
                <a:ext cx="2356834" cy="939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500" y="1940441"/>
                <a:ext cx="2356834" cy="9396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059792" y="1952445"/>
                <a:ext cx="2356834" cy="1045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92" y="1952445"/>
                <a:ext cx="2356834" cy="10454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130131" y="4112160"/>
                <a:ext cx="2356834" cy="939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31" y="4112160"/>
                <a:ext cx="2356834" cy="9396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3594830" y="4112160"/>
                <a:ext cx="3416111" cy="942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830" y="4112160"/>
                <a:ext cx="3416111" cy="9428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7324551" y="4206112"/>
                <a:ext cx="2356834" cy="101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r>
                  <a:rPr lang="en-US" b="1" dirty="0"/>
                  <a:t/>
                </a:r>
                <a:br>
                  <a:rPr lang="en-US" b="1" dirty="0"/>
                </a:br>
                <a:endParaRPr lang="fr-FR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551" y="4206112"/>
                <a:ext cx="2356834" cy="101758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67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6312"/>
            <a:ext cx="8596668" cy="1320800"/>
          </a:xfrm>
        </p:spPr>
        <p:txBody>
          <a:bodyPr/>
          <a:lstStyle/>
          <a:p>
            <a:r>
              <a:rPr lang="fr-FR" dirty="0"/>
              <a:t>III. Division de deux nombres relatifs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43241"/>
                  </p:ext>
                </p:extLst>
              </p:nvPr>
            </p:nvGraphicFramePr>
            <p:xfrm>
              <a:off x="2363723" y="885577"/>
              <a:ext cx="6561335" cy="5296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2267"/>
                    <a:gridCol w="1312267"/>
                    <a:gridCol w="1312267"/>
                    <a:gridCol w="1312267"/>
                    <a:gridCol w="1312267"/>
                  </a:tblGrid>
                  <a:tr h="4557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57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57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579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au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43241"/>
                  </p:ext>
                </p:extLst>
              </p:nvPr>
            </p:nvGraphicFramePr>
            <p:xfrm>
              <a:off x="2363723" y="885577"/>
              <a:ext cx="6561335" cy="52962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12267"/>
                    <a:gridCol w="1312267"/>
                    <a:gridCol w="1312267"/>
                    <a:gridCol w="1312267"/>
                    <a:gridCol w="1312267"/>
                  </a:tblGrid>
                  <a:tr h="4557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1333" r="-400000" b="-10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30" t="-1333" r="-301860" b="-10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333" r="-200463" b="-10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95" t="-1333" r="-101395" b="-10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37" t="-1333" r="-926" b="-1062667"/>
                          </a:stretch>
                        </a:blipFill>
                      </a:tcPr>
                    </a:tc>
                  </a:tr>
                  <a:tr h="4557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101333" r="-400000" b="-9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930" t="-101333" r="-301860" b="-9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101333" r="-200463" b="-9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1395" t="-101333" r="-101395" b="-96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99537" t="-101333" r="-926" b="-962667"/>
                          </a:stretch>
                        </a:blipFill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132456" r="-400000" b="-5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232456" r="-40000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57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505333" r="-400000" b="-55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55796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605333" r="-400000" b="-45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464035" r="-400000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564035" r="-400000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946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63" t="-664035" r="-400000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fr-F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29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" y="16312"/>
            <a:ext cx="4547287" cy="749807"/>
          </a:xfrm>
        </p:spPr>
        <p:txBody>
          <a:bodyPr>
            <a:normAutofit/>
          </a:bodyPr>
          <a:lstStyle/>
          <a:p>
            <a:r>
              <a:rPr lang="fr-FR" dirty="0" smtClean="0"/>
              <a:t>Exercices pages 58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169" y="791090"/>
            <a:ext cx="5791250" cy="50827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-1" r="-189"/>
          <a:stretch/>
        </p:blipFill>
        <p:spPr>
          <a:xfrm>
            <a:off x="315289" y="1151698"/>
            <a:ext cx="5162882" cy="33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" y="16312"/>
            <a:ext cx="4547287" cy="749807"/>
          </a:xfrm>
        </p:spPr>
        <p:txBody>
          <a:bodyPr>
            <a:normAutofit/>
          </a:bodyPr>
          <a:lstStyle/>
          <a:p>
            <a:r>
              <a:rPr lang="fr-FR" dirty="0" smtClean="0"/>
              <a:t>Exercices pages 58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4" y="766119"/>
            <a:ext cx="5220602" cy="30295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811" y="766119"/>
            <a:ext cx="54864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3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test:</a:t>
            </a:r>
            <a:br>
              <a:rPr lang="fr-FR" sz="2800" dirty="0" smtClean="0"/>
            </a:br>
            <a:r>
              <a:rPr lang="fr-FR" sz="2800" dirty="0" smtClean="0"/>
              <a:t>Concernant Plickers…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𝑱𝒆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𝒓𝒊𝒆𝒏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𝒃𝒊𝒆𝒏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𝒖𝒏𝒆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𝒉𝒆𝒖𝒓𝒆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𝒄𝒐𝒍𝒍𝒆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𝒓𝒐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31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029" r="-508" b="-110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−(−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)=…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8964851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L’expression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2400" dirty="0" smtClean="0"/>
                  <a:t>est…</a:t>
                </a:r>
                <a:endParaRPr lang="fr-F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positive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négative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nulle</a:t>
                          </a:r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Impossible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 à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dirty="0" smtClean="0">
                                    <a:solidFill>
                                      <a:srgbClr val="FFC000"/>
                                    </a:solidFill>
                                  </a:rPr>
                                  <m:t>calculer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8312680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i="0" dirty="0" smtClean="0">
                              <a:solidFill>
                                <a:srgbClr val="FF0000"/>
                              </a:solidFill>
                              <a:latin typeface="+mj-lt"/>
                            </a:rPr>
                            <a:t>positive</a:t>
                          </a:r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B050"/>
                              </a:solidFill>
                              <a:latin typeface="+mj-lt"/>
                            </a:rPr>
                            <a:t>négative</a:t>
                          </a:r>
                          <a:endParaRPr lang="fr-FR" sz="24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nulle</a:t>
                          </a:r>
                          <a:endParaRPr lang="fr-FR" sz="24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4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3: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</m:t>
                    </m:r>
                    <m:r>
                      <a:rPr lang="en-US" sz="2400" b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𝟏𝟕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470819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4:</a:t>
                </a:r>
                <a:br>
                  <a:rPr lang="fr-FR" sz="2800" dirty="0" smtClean="0"/>
                </a:b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e>
                    </m:d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2400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=… 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𝟏𝟗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0240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4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5:</a:t>
            </a:r>
            <a:br>
              <a:rPr lang="fr-FR" sz="2800" dirty="0" smtClean="0"/>
            </a:br>
            <a:r>
              <a:rPr lang="fr-FR" sz="2800" dirty="0" smtClean="0"/>
              <a:t>			En mathématique, un </a:t>
            </a:r>
            <a:r>
              <a:rPr lang="fr-FR" sz="2800" b="1" dirty="0" smtClean="0">
                <a:solidFill>
                  <a:srgbClr val="0070C0"/>
                </a:solidFill>
              </a:rPr>
              <a:t>produit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smtClean="0"/>
              <a:t>est une…</a:t>
            </a:r>
            <a:br>
              <a:rPr lang="fr-FR" sz="2800" dirty="0" smtClean="0"/>
            </a:br>
            <a:endParaRPr lang="fr-FR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469389"/>
                  </p:ext>
                </p:extLst>
              </p:nvPr>
            </p:nvGraphicFramePr>
            <p:xfrm>
              <a:off x="1146003" y="3938695"/>
              <a:ext cx="9608432" cy="147043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23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𝒂𝒅𝒅𝒊𝒕𝒊𝒐𝒏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𝒎𝒖𝒍𝒕𝒊𝒑𝒍𝒊𝒄𝒂𝒕𝒊𝒐𝒏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𝒅𝒊𝒗𝒊𝒔𝒊𝒐𝒏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469389"/>
                  </p:ext>
                </p:extLst>
              </p:nvPr>
            </p:nvGraphicFramePr>
            <p:xfrm>
              <a:off x="1146003" y="3938695"/>
              <a:ext cx="9608432" cy="147043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323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49701" r="-300000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49701" r="-200761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49701" r="-100253" b="-1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Je ne sais pas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821</Words>
  <Application>Microsoft Office PowerPoint</Application>
  <PresentationFormat>Grand écran</PresentationFormat>
  <Paragraphs>325</Paragraphs>
  <Slides>25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Trebuchet MS</vt:lpstr>
      <vt:lpstr>Wingdings 3</vt:lpstr>
      <vt:lpstr>Facette</vt:lpstr>
      <vt:lpstr>Quatrième Chapitre 3:  Nombres relatifs</vt:lpstr>
      <vt:lpstr>Chapitre 3: Nombres relatifs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Calcul mental</vt:lpstr>
      <vt:lpstr>I. Addition et Soustraction</vt:lpstr>
      <vt:lpstr>I. Addition et Soustraction</vt:lpstr>
      <vt:lpstr>Exercice 1</vt:lpstr>
      <vt:lpstr>Activité 1: Avec le nombre 5</vt:lpstr>
      <vt:lpstr>Activité 1: Avec le nombre -3</vt:lpstr>
      <vt:lpstr>II. Multiplication de deux nombres relatifs</vt:lpstr>
      <vt:lpstr>II. Multiplication de deux nombres relatifs</vt:lpstr>
      <vt:lpstr>Activité 2: Multiplication de deux nombres relatifs</vt:lpstr>
      <vt:lpstr>II. Multiplication de nombres relatifs</vt:lpstr>
      <vt:lpstr>Activité 3: Multiplication de deux nombres relatifs</vt:lpstr>
      <vt:lpstr>III. Division de deux nombres relatifs</vt:lpstr>
      <vt:lpstr>III. Division de deux nombres relatifs</vt:lpstr>
      <vt:lpstr>III. Division de deux nombres relatifs</vt:lpstr>
      <vt:lpstr>III. Division de deux nombres relatifs</vt:lpstr>
      <vt:lpstr>Exercices pages 58</vt:lpstr>
      <vt:lpstr>Exercices pages 58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410</cp:revision>
  <dcterms:created xsi:type="dcterms:W3CDTF">2016-06-28T13:11:46Z</dcterms:created>
  <dcterms:modified xsi:type="dcterms:W3CDTF">2018-10-10T18:53:02Z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073d5fff-dccb-484e-979d-24c14aba37d2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