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405" r:id="rId4"/>
    <p:sldId id="406" r:id="rId5"/>
    <p:sldId id="408" r:id="rId6"/>
    <p:sldId id="407" r:id="rId7"/>
    <p:sldId id="409" r:id="rId8"/>
    <p:sldId id="410" r:id="rId9"/>
    <p:sldId id="411" r:id="rId10"/>
    <p:sldId id="415" r:id="rId11"/>
    <p:sldId id="419" r:id="rId12"/>
    <p:sldId id="412" r:id="rId13"/>
    <p:sldId id="413" r:id="rId14"/>
    <p:sldId id="417" r:id="rId15"/>
    <p:sldId id="416" r:id="rId16"/>
    <p:sldId id="41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CC"/>
    <a:srgbClr val="E80000"/>
    <a:srgbClr val="FF0066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14/09/2018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UHNsf1Ge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</a:t>
            </a:r>
            <a:br>
              <a:rPr lang="fr-FR" dirty="0" smtClean="0"/>
            </a:br>
            <a:r>
              <a:rPr lang="fr-FR" sz="3600" dirty="0" smtClean="0"/>
              <a:t>Chapitre 2: </a:t>
            </a:r>
            <a:br>
              <a:rPr lang="fr-FR" sz="3600" dirty="0" smtClean="0"/>
            </a:br>
            <a:r>
              <a:rPr lang="fr-FR" sz="3600" dirty="0" smtClean="0"/>
              <a:t>Espace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Repérage dans un parallélépipède rectangle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934" y="1397143"/>
            <a:ext cx="10145244" cy="1846859"/>
          </a:xfrm>
        </p:spPr>
        <p:txBody>
          <a:bodyPr>
            <a:normAutofit/>
          </a:bodyPr>
          <a:lstStyle/>
          <a:p>
            <a:r>
              <a:rPr lang="fr-FR" sz="2000" u="sng" dirty="0"/>
              <a:t>2. Propriété</a:t>
            </a:r>
            <a:r>
              <a:rPr lang="fr-FR" sz="2000" u="sng" dirty="0" smtClean="0"/>
              <a:t>:</a:t>
            </a:r>
          </a:p>
          <a:p>
            <a:r>
              <a:rPr lang="fr-FR" sz="2000" dirty="0" smtClean="0"/>
              <a:t>Tout </a:t>
            </a:r>
            <a:r>
              <a:rPr lang="fr-FR" sz="2000" dirty="0"/>
              <a:t>point de l’espace peut être repéré par trois nombres, ses </a:t>
            </a:r>
            <a:r>
              <a:rPr lang="fr-FR" sz="2000" dirty="0" smtClean="0"/>
              <a:t>coordonnées: l’</a:t>
            </a:r>
            <a:r>
              <a:rPr lang="fr-FR" sz="2000" b="1" dirty="0" smtClean="0">
                <a:solidFill>
                  <a:srgbClr val="0070C0"/>
                </a:solidFill>
              </a:rPr>
              <a:t>abscisse</a:t>
            </a:r>
            <a:r>
              <a:rPr lang="fr-FR" sz="2000" dirty="0"/>
              <a:t>, </a:t>
            </a:r>
            <a:r>
              <a:rPr lang="fr-FR" sz="2000" dirty="0" smtClean="0"/>
              <a:t>l’</a:t>
            </a:r>
            <a:r>
              <a:rPr lang="fr-FR" sz="2000" b="1" dirty="0" smtClean="0">
                <a:solidFill>
                  <a:srgbClr val="FF0000"/>
                </a:solidFill>
              </a:rPr>
              <a:t>ordonnée</a:t>
            </a:r>
            <a:r>
              <a:rPr lang="fr-FR" sz="2000" dirty="0"/>
              <a:t> </a:t>
            </a:r>
            <a:r>
              <a:rPr lang="fr-FR" sz="2000" dirty="0" smtClean="0"/>
              <a:t>et l’</a:t>
            </a:r>
            <a:r>
              <a:rPr lang="fr-FR" sz="2000" b="1" dirty="0" smtClean="0">
                <a:solidFill>
                  <a:srgbClr val="00B050"/>
                </a:solidFill>
              </a:rPr>
              <a:t>altitude</a:t>
            </a:r>
            <a:r>
              <a:rPr lang="fr-FR" sz="2000" dirty="0" smtClean="0"/>
              <a:t>.</a:t>
            </a:r>
            <a:endParaRPr lang="en-US" sz="2000" dirty="0"/>
          </a:p>
          <a:p>
            <a:endParaRPr lang="fr-FR" sz="2000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9135532" y="2623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RÃ©sultat de recherche d'images pour &quot;parallelepipede rectang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3" y="3317423"/>
            <a:ext cx="3756150" cy="28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us 11"/>
          <p:cNvSpPr/>
          <p:nvPr/>
        </p:nvSpPr>
        <p:spPr>
          <a:xfrm>
            <a:off x="4202462" y="5064734"/>
            <a:ext cx="286603" cy="286603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9"/>
              <p:cNvSpPr txBox="1"/>
              <p:nvPr/>
            </p:nvSpPr>
            <p:spPr>
              <a:xfrm>
                <a:off x="4298334" y="4817152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334" y="4817152"/>
                <a:ext cx="439892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4368685" y="5208036"/>
            <a:ext cx="3962536" cy="0"/>
          </a:xfrm>
          <a:prstGeom prst="line">
            <a:avLst/>
          </a:prstGeom>
          <a:ln w="381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331475" y="2799835"/>
            <a:ext cx="14444" cy="2385353"/>
          </a:xfrm>
          <a:prstGeom prst="line">
            <a:avLst/>
          </a:prstGeom>
          <a:ln w="381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190663" y="5208166"/>
            <a:ext cx="1157560" cy="1109688"/>
          </a:xfrm>
          <a:prstGeom prst="line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5078125" y="5064734"/>
            <a:ext cx="334010" cy="648735"/>
            <a:chOff x="5482590" y="5068335"/>
            <a:chExt cx="334010" cy="648735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482590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1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975032" y="5064734"/>
            <a:ext cx="334010" cy="648735"/>
            <a:chOff x="5444966" y="5068335"/>
            <a:chExt cx="334010" cy="648735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5444966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993586" y="5052369"/>
            <a:ext cx="334010" cy="648735"/>
            <a:chOff x="5482590" y="5068335"/>
            <a:chExt cx="334010" cy="648735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482590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3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761174" y="5432770"/>
            <a:ext cx="724646" cy="369332"/>
            <a:chOff x="1526230" y="4374634"/>
            <a:chExt cx="724646" cy="36933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1925404" y="4374634"/>
              <a:ext cx="325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228763" y="5916959"/>
            <a:ext cx="724646" cy="369332"/>
            <a:chOff x="1526230" y="4374634"/>
            <a:chExt cx="724646" cy="369332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1925404" y="4374634"/>
              <a:ext cx="3254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853603" y="3158157"/>
            <a:ext cx="627826" cy="369332"/>
            <a:chOff x="1223876" y="4374634"/>
            <a:chExt cx="627826" cy="369332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223876" y="4374634"/>
              <a:ext cx="325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1</a:t>
              </a:r>
              <a:endParaRPr lang="fr-FR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7503379" y="4765283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96001" y="6241302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379060" y="2710992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Axe des altitudes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5960239" y="3202924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9"/>
              <p:cNvSpPr txBox="1"/>
              <p:nvPr/>
            </p:nvSpPr>
            <p:spPr>
              <a:xfrm>
                <a:off x="6089096" y="2926539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96" y="2926539"/>
                <a:ext cx="43989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400749" y="2901136"/>
                <a:ext cx="183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  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;   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49" y="2901136"/>
                <a:ext cx="1838275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656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527737" y="2881158"/>
                <a:ext cx="52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37" y="2881158"/>
                <a:ext cx="52100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6997929" y="2881158"/>
                <a:ext cx="52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29" y="2881158"/>
                <a:ext cx="52100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7503379" y="2881158"/>
                <a:ext cx="52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79" y="2881158"/>
                <a:ext cx="52100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8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Repérage dans un parallélépipède rectangle</a:t>
            </a:r>
            <a:endParaRPr lang="fr-FR" dirty="0"/>
          </a:p>
        </p:txBody>
      </p:sp>
      <p:pic>
        <p:nvPicPr>
          <p:cNvPr id="2050" name="Picture 2" descr="RÃ©sultat de recherche d'images pour &quot;parallelepipede rectang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3" y="3317423"/>
            <a:ext cx="3756150" cy="28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us 11"/>
          <p:cNvSpPr/>
          <p:nvPr/>
        </p:nvSpPr>
        <p:spPr>
          <a:xfrm>
            <a:off x="4202462" y="5064734"/>
            <a:ext cx="286603" cy="286603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9"/>
              <p:cNvSpPr txBox="1"/>
              <p:nvPr/>
            </p:nvSpPr>
            <p:spPr>
              <a:xfrm>
                <a:off x="4298334" y="4817152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334" y="4817152"/>
                <a:ext cx="439892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4368685" y="5208036"/>
            <a:ext cx="3962536" cy="0"/>
          </a:xfrm>
          <a:prstGeom prst="line">
            <a:avLst/>
          </a:prstGeom>
          <a:ln w="381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331475" y="2799835"/>
            <a:ext cx="14444" cy="2385353"/>
          </a:xfrm>
          <a:prstGeom prst="line">
            <a:avLst/>
          </a:prstGeom>
          <a:ln w="381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190663" y="5208166"/>
            <a:ext cx="1157560" cy="1109688"/>
          </a:xfrm>
          <a:prstGeom prst="line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5078125" y="5064734"/>
            <a:ext cx="334010" cy="648735"/>
            <a:chOff x="5482590" y="5068335"/>
            <a:chExt cx="334010" cy="648735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482590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1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975032" y="5064734"/>
            <a:ext cx="334010" cy="648735"/>
            <a:chOff x="5444966" y="5068335"/>
            <a:chExt cx="334010" cy="648735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5444966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993586" y="5052369"/>
            <a:ext cx="334010" cy="648735"/>
            <a:chOff x="5482590" y="5068335"/>
            <a:chExt cx="334010" cy="648735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482590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3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761174" y="5432770"/>
            <a:ext cx="724646" cy="369332"/>
            <a:chOff x="1526230" y="4374634"/>
            <a:chExt cx="724646" cy="36933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1925404" y="4374634"/>
              <a:ext cx="325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228763" y="5916959"/>
            <a:ext cx="724646" cy="369332"/>
            <a:chOff x="1526230" y="4374634"/>
            <a:chExt cx="724646" cy="369332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1925404" y="4374634"/>
              <a:ext cx="3254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853603" y="3158157"/>
            <a:ext cx="627826" cy="369332"/>
            <a:chOff x="1223876" y="4374634"/>
            <a:chExt cx="627826" cy="369332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223876" y="4374634"/>
              <a:ext cx="325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1</a:t>
              </a:r>
              <a:endParaRPr lang="fr-FR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7503379" y="4765283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96001" y="6241302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379060" y="2710992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Axe des altitudes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5960239" y="3202924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9"/>
              <p:cNvSpPr txBox="1"/>
              <p:nvPr/>
            </p:nvSpPr>
            <p:spPr>
              <a:xfrm>
                <a:off x="6089096" y="2926539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96" y="2926539"/>
                <a:ext cx="43989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400749" y="2901136"/>
                <a:ext cx="183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  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;   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49" y="2901136"/>
                <a:ext cx="1838275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656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527737" y="2881158"/>
                <a:ext cx="52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37" y="2881158"/>
                <a:ext cx="52100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6997929" y="2881158"/>
                <a:ext cx="52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29" y="2881158"/>
                <a:ext cx="52100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7503379" y="2881158"/>
                <a:ext cx="52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79" y="2881158"/>
                <a:ext cx="52100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Plus 48"/>
          <p:cNvSpPr/>
          <p:nvPr/>
        </p:nvSpPr>
        <p:spPr>
          <a:xfrm>
            <a:off x="3245134" y="4123501"/>
            <a:ext cx="286603" cy="286603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9"/>
              <p:cNvSpPr txBox="1"/>
              <p:nvPr/>
            </p:nvSpPr>
            <p:spPr>
              <a:xfrm>
                <a:off x="2987803" y="3809878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03" y="3809878"/>
                <a:ext cx="43989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lus 50"/>
          <p:cNvSpPr/>
          <p:nvPr/>
        </p:nvSpPr>
        <p:spPr>
          <a:xfrm>
            <a:off x="6064892" y="5958323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9"/>
              <p:cNvSpPr txBox="1"/>
              <p:nvPr/>
            </p:nvSpPr>
            <p:spPr>
              <a:xfrm>
                <a:off x="6180803" y="6089670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803" y="6089670"/>
                <a:ext cx="43989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Plus 52"/>
          <p:cNvSpPr/>
          <p:nvPr/>
        </p:nvSpPr>
        <p:spPr>
          <a:xfrm>
            <a:off x="4189680" y="3207745"/>
            <a:ext cx="286603" cy="28660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9"/>
              <p:cNvSpPr txBox="1"/>
              <p:nvPr/>
            </p:nvSpPr>
            <p:spPr>
              <a:xfrm>
                <a:off x="3891249" y="2938081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49" y="2938081"/>
                <a:ext cx="43989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Plus 54"/>
          <p:cNvSpPr/>
          <p:nvPr/>
        </p:nvSpPr>
        <p:spPr>
          <a:xfrm>
            <a:off x="6973017" y="506474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9"/>
              <p:cNvSpPr txBox="1"/>
              <p:nvPr/>
            </p:nvSpPr>
            <p:spPr>
              <a:xfrm>
                <a:off x="7101874" y="478835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74" y="4788356"/>
                <a:ext cx="439892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Plus 56"/>
          <p:cNvSpPr/>
          <p:nvPr/>
        </p:nvSpPr>
        <p:spPr>
          <a:xfrm>
            <a:off x="4222046" y="5979000"/>
            <a:ext cx="286603" cy="286603"/>
          </a:xfrm>
          <a:prstGeom prst="mathPlus">
            <a:avLst/>
          </a:prstGeom>
          <a:solidFill>
            <a:srgbClr val="F8D2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9"/>
              <p:cNvSpPr txBox="1"/>
              <p:nvPr/>
            </p:nvSpPr>
            <p:spPr>
              <a:xfrm>
                <a:off x="4350903" y="5702615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03" y="5702615"/>
                <a:ext cx="439892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9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IV. </a:t>
            </a:r>
            <a:r>
              <a:rPr lang="fr-FR" dirty="0" smtClean="0"/>
              <a:t>Repérage sur la sphère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87182" y="1061723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</a:p>
              <a:p>
                <a:r>
                  <a:rPr lang="fr-FR" dirty="0" smtClean="0"/>
                  <a:t>La sphère de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centre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et de </a:t>
                </a:r>
                <a:r>
                  <a:rPr lang="fr-FR" dirty="0" smtClean="0">
                    <a:solidFill>
                      <a:srgbClr val="0070C0"/>
                    </a:solidFill>
                  </a:rPr>
                  <a:t>rayon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dirty="0" smtClean="0"/>
                  <a:t>est formée des points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dirty="0" smtClean="0"/>
                  <a:t> de l’espace </a:t>
                </a:r>
                <a:br>
                  <a:rPr lang="fr-FR" dirty="0" smtClean="0"/>
                </a:br>
                <a:r>
                  <a:rPr lang="fr-FR" dirty="0" smtClean="0"/>
                  <a:t>tels que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𝑶𝑴</m:t>
                    </m:r>
                    <m:r>
                      <a:rPr lang="fr-FR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dirty="0" smtClean="0"/>
                  <a:t>  </a:t>
                </a:r>
              </a:p>
              <a:p>
                <a:endParaRPr lang="en-US" dirty="0"/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182" y="1061723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Plus 4"/>
          <p:cNvSpPr/>
          <p:nvPr/>
        </p:nvSpPr>
        <p:spPr>
          <a:xfrm>
            <a:off x="3985087" y="4403142"/>
            <a:ext cx="286603" cy="286603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9"/>
              <p:cNvSpPr txBox="1"/>
              <p:nvPr/>
            </p:nvSpPr>
            <p:spPr>
              <a:xfrm>
                <a:off x="4113944" y="4126757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944" y="4126757"/>
                <a:ext cx="439892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0/08/Sphere_wireframe.svg/400px-Sphere_wirefram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88" y="241392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>
            <a:endCxn id="1026" idx="3"/>
          </p:cNvCxnSpPr>
          <p:nvPr/>
        </p:nvCxnSpPr>
        <p:spPr>
          <a:xfrm flipV="1">
            <a:off x="4128388" y="4318924"/>
            <a:ext cx="1905000" cy="20794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Repérage sur la sphère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182" y="1061723"/>
            <a:ext cx="3224849" cy="119940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Sur la Terre:</a:t>
            </a:r>
          </a:p>
          <a:p>
            <a:endParaRPr lang="en-US" dirty="0"/>
          </a:p>
          <a:p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18" y="1678992"/>
            <a:ext cx="4505325" cy="43338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87099" y="9458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Pole Nord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694538" y="641655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Pole Sud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474425" y="366126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Equateur</a:t>
            </a:r>
            <a:endParaRPr lang="fr-FR" dirty="0"/>
          </a:p>
        </p:txBody>
      </p:sp>
      <p:sp>
        <p:nvSpPr>
          <p:cNvPr id="19" name="Arc 18"/>
          <p:cNvSpPr/>
          <p:nvPr/>
        </p:nvSpPr>
        <p:spPr>
          <a:xfrm>
            <a:off x="2642426" y="1291885"/>
            <a:ext cx="5079174" cy="5079174"/>
          </a:xfrm>
          <a:prstGeom prst="arc">
            <a:avLst>
              <a:gd name="adj1" fmla="val 11917135"/>
              <a:gd name="adj2" fmla="val 14396853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2642426" y="3568930"/>
                <a:ext cx="493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i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426" y="3568930"/>
                <a:ext cx="49324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35" r="-2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071076" y="1263494"/>
                <a:ext cx="618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i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076" y="1263494"/>
                <a:ext cx="61852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970" r="-9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813300" y="6004219"/>
                <a:ext cx="81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i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300" y="6004219"/>
                <a:ext cx="816342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2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 rot="18640145">
            <a:off x="2202828" y="1664819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chemeClr val="accent2"/>
                </a:solidFill>
                <a:latin typeface="+mj-lt"/>
              </a:rPr>
              <a:t>Latitude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26" name="Plus 25"/>
          <p:cNvSpPr/>
          <p:nvPr/>
        </p:nvSpPr>
        <p:spPr>
          <a:xfrm>
            <a:off x="5177078" y="3676425"/>
            <a:ext cx="286603" cy="286603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078" name="Picture 6" descr="RÃ©sultat de recherche d'images pour &quot;points cardinaux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20" y="441017"/>
            <a:ext cx="2475948" cy="24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5" grpId="0"/>
      <p:bldP spid="16" grpId="0"/>
      <p:bldP spid="19" grpId="0" animBg="1"/>
      <p:bldP spid="22" grpId="0"/>
      <p:bldP spid="23" grpId="0"/>
      <p:bldP spid="24" grpId="0"/>
      <p:bldP spid="20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16" y="1560247"/>
            <a:ext cx="4429125" cy="42767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Repérage sur la sphère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182" y="1061723"/>
            <a:ext cx="3224849" cy="119940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Sur la Terre:</a:t>
            </a:r>
          </a:p>
          <a:p>
            <a:endParaRPr lang="en-US" dirty="0"/>
          </a:p>
          <a:p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386482" y="583697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Méridien de Greenwich</a:t>
            </a:r>
            <a:endParaRPr lang="fr-FR" sz="2000" dirty="0"/>
          </a:p>
        </p:txBody>
      </p:sp>
      <p:sp>
        <p:nvSpPr>
          <p:cNvPr id="19" name="Arc 18"/>
          <p:cNvSpPr/>
          <p:nvPr/>
        </p:nvSpPr>
        <p:spPr>
          <a:xfrm>
            <a:off x="5156999" y="3444212"/>
            <a:ext cx="2700449" cy="2219318"/>
          </a:xfrm>
          <a:prstGeom prst="arc">
            <a:avLst>
              <a:gd name="adj1" fmla="val 596381"/>
              <a:gd name="adj2" fmla="val 4378806"/>
            </a:avLst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883840" y="4475757"/>
                <a:ext cx="493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i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840" y="4475757"/>
                <a:ext cx="49324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35" r="-2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 rot="19546846">
            <a:off x="6857839" y="5309834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rgbClr val="FF0000"/>
                </a:solidFill>
                <a:latin typeface="+mj-lt"/>
              </a:rPr>
              <a:t>Longitude</a:t>
            </a:r>
            <a:endParaRPr lang="fr-FR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477887" y="3442635"/>
                <a:ext cx="493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i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87" y="3442635"/>
                <a:ext cx="49324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704" r="-370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299788" y="3676376"/>
                <a:ext cx="493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i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788" y="3676376"/>
                <a:ext cx="493242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83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 descr="RÃ©sultat de recherche d'images pour &quot;points cardinaux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20" y="441017"/>
            <a:ext cx="2475948" cy="24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9" grpId="0" animBg="1"/>
      <p:bldP spid="22" grpId="0"/>
      <p:bldP spid="20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Repérage sur la sphère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182" y="1061723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Sur la Terre:</a:t>
            </a:r>
          </a:p>
          <a:p>
            <a:endParaRPr lang="en-US" dirty="0"/>
          </a:p>
          <a:p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6" y="1831974"/>
            <a:ext cx="4426211" cy="43910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19" y="1955894"/>
            <a:ext cx="4592581" cy="4364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461000" y="1185643"/>
                <a:ext cx="426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Le point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dirty="0" smtClean="0"/>
                  <a:t> a pour coordonnées géographiques: (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fr-FR" dirty="0" smtClean="0"/>
                  <a:t>;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  <m:r>
                      <a:rPr lang="fr-F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dirty="0" smtClean="0"/>
                  <a:t>).</a:t>
                </a:r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1185643"/>
                <a:ext cx="42672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286" t="-5607" b="-12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8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Repérage sur la sphère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182" y="1061723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</a:p>
          <a:p>
            <a:endParaRPr lang="en-US" dirty="0"/>
          </a:p>
          <a:p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6" y="1831974"/>
            <a:ext cx="4426211" cy="43910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61000" y="1185643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Antananarivo (</a:t>
            </a:r>
            <a:r>
              <a:rPr lang="en-US" i="1" dirty="0" smtClean="0"/>
              <a:t>Madagascar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61000" y="2382523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Dehli</a:t>
            </a:r>
            <a:r>
              <a:rPr lang="en-US" dirty="0" smtClean="0"/>
              <a:t> (</a:t>
            </a:r>
            <a:r>
              <a:rPr lang="en-US" i="1" dirty="0" err="1" smtClean="0"/>
              <a:t>Inde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461000" y="3554043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Caire</a:t>
            </a:r>
            <a:r>
              <a:rPr lang="en-US" dirty="0" smtClean="0"/>
              <a:t> (</a:t>
            </a:r>
            <a:r>
              <a:rPr lang="en-US" i="1" dirty="0" err="1" smtClean="0"/>
              <a:t>Égypte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2: Espace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0336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chemeClr val="tx1"/>
                </a:solidFill>
              </a:rPr>
              <a:t>droite graduée </a:t>
            </a:r>
            <a:r>
              <a:rPr lang="fr-FR" sz="2000" dirty="0" smtClean="0"/>
              <a:t>est une droite sur laquelle on a choisi:</a:t>
            </a:r>
            <a:endParaRPr lang="fr-FR" dirty="0"/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FF0000"/>
                </a:solidFill>
              </a:rPr>
              <a:t>origine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Un </a:t>
            </a:r>
            <a:r>
              <a:rPr lang="fr-FR" b="1" dirty="0" smtClean="0">
                <a:solidFill>
                  <a:schemeClr val="accent2"/>
                </a:solidFill>
              </a:rPr>
              <a:t>sens</a:t>
            </a:r>
            <a:r>
              <a:rPr lang="fr-FR" dirty="0" smtClean="0"/>
              <a:t>	</a:t>
            </a:r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0070C0"/>
                </a:solidFill>
              </a:rPr>
              <a:t>unité de longueur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380781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34597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20960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449442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449442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26022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20960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447311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447311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4121623" y="4158962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575713" y="442247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4422470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6987652" y="420960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441742" y="447311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42" y="4473112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7929347" y="420960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3437" y="447311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37" y="4473112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/>
          <p:nvPr/>
        </p:nvCxnSpPr>
        <p:spPr>
          <a:xfrm>
            <a:off x="5063319" y="5190452"/>
            <a:ext cx="968783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449065" y="5386365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Unité de longueur</a:t>
            </a:r>
            <a:endParaRPr lang="fr-F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265732" y="3692303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32" y="3692303"/>
                <a:ext cx="106452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016374" y="3002697"/>
                <a:ext cx="3643953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L’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abscisse du point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dirty="0" smtClean="0"/>
                  <a:t> est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374" y="3002697"/>
                <a:ext cx="364395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33" t="-9677" b="-2258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 flipV="1">
            <a:off x="2787093" y="4201946"/>
            <a:ext cx="0" cy="2711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4" grpId="0" animBg="1"/>
      <p:bldP spid="18" grpId="0"/>
      <p:bldP spid="20" grpId="0"/>
      <p:bldP spid="22" grpId="0"/>
      <p:bldP spid="24" grpId="0"/>
      <p:bldP spid="27" grpId="0"/>
      <p:bldP spid="26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II. Repérage dans le plan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97" y="1320802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3469846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3334263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3568078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3568078"/>
                <a:ext cx="53226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1327909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3326439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3571100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3571100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2958670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2718750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2718750"/>
                <a:ext cx="57150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3558875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928078"/>
            <a:ext cx="279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Plus 26"/>
          <p:cNvSpPr/>
          <p:nvPr/>
        </p:nvSpPr>
        <p:spPr>
          <a:xfrm>
            <a:off x="6094087" y="2299046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6222944" y="2022661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022661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2746" y="5022412"/>
                <a:ext cx="3885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L’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abscisse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est… 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6" y="5022412"/>
                <a:ext cx="3885249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567" t="-1060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52746" y="5455296"/>
                <a:ext cx="3885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L’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ordonnée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est… 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6" y="5455296"/>
                <a:ext cx="3885249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567" t="-1060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839981" y="5139536"/>
                <a:ext cx="38179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Les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coordonnées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b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 notent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.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81" y="5139536"/>
                <a:ext cx="3817987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1757" t="-5172" b="-13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3671589" y="5027082"/>
                <a:ext cx="4270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89" y="5027082"/>
                <a:ext cx="42702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9"/>
              <p:cNvSpPr txBox="1"/>
              <p:nvPr/>
            </p:nvSpPr>
            <p:spPr>
              <a:xfrm>
                <a:off x="3855845" y="5449544"/>
                <a:ext cx="4270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45" y="5449544"/>
                <a:ext cx="42702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>
            <a:stCxn id="27" idx="1"/>
          </p:cNvCxnSpPr>
          <p:nvPr/>
        </p:nvCxnSpPr>
        <p:spPr>
          <a:xfrm>
            <a:off x="6237389" y="2547660"/>
            <a:ext cx="1486" cy="92059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7" idx="2"/>
          </p:cNvCxnSpPr>
          <p:nvPr/>
        </p:nvCxnSpPr>
        <p:spPr>
          <a:xfrm flipH="1" flipV="1">
            <a:off x="4735756" y="2442347"/>
            <a:ext cx="1396320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  <p:bldP spid="22" grpId="0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chemeClr val="tx1"/>
                </a:solidFill>
              </a:rPr>
              <a:t>repère du plan </a:t>
            </a:r>
            <a:r>
              <a:rPr lang="fr-FR" sz="2000" dirty="0" smtClean="0"/>
              <a:t>est formé par deux droites graduées de même origine.</a:t>
            </a:r>
            <a:br>
              <a:rPr lang="fr-FR" sz="2000" dirty="0" smtClean="0"/>
            </a:br>
            <a:r>
              <a:rPr lang="fr-FR" sz="2000" dirty="0" smtClean="0"/>
              <a:t>L’une est appelée l’</a:t>
            </a:r>
            <a:r>
              <a:rPr lang="fr-FR" sz="2000" b="1" dirty="0" smtClean="0">
                <a:solidFill>
                  <a:srgbClr val="0070C0"/>
                </a:solidFill>
              </a:rPr>
              <a:t>axe des abscisses</a:t>
            </a:r>
            <a:r>
              <a:rPr lang="fr-FR" sz="2000" dirty="0" smtClean="0"/>
              <a:t>, et l’autre l’</a:t>
            </a:r>
            <a:r>
              <a:rPr lang="fr-FR" sz="2000" b="1" dirty="0" smtClean="0">
                <a:solidFill>
                  <a:srgbClr val="FF0000"/>
                </a:solidFill>
              </a:rPr>
              <a:t>axe des ordonnées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Lorsque les deux droites sont </a:t>
            </a:r>
            <a:r>
              <a:rPr lang="fr-FR" sz="2000" b="1" dirty="0" smtClean="0">
                <a:solidFill>
                  <a:schemeClr val="accent2"/>
                </a:solidFill>
              </a:rPr>
              <a:t>perpendiculaires</a:t>
            </a:r>
            <a:r>
              <a:rPr lang="fr-FR" sz="2000" dirty="0" smtClean="0"/>
              <a:t>, on dit que le repère est </a:t>
            </a:r>
            <a:r>
              <a:rPr lang="fr-FR" sz="2000" b="1" dirty="0" smtClean="0">
                <a:solidFill>
                  <a:srgbClr val="7030A0"/>
                </a:solidFill>
              </a:rPr>
              <a:t>orthogonal</a:t>
            </a:r>
            <a:r>
              <a:rPr lang="fr-FR" sz="2000" dirty="0" smtClean="0"/>
              <a:t>.</a:t>
            </a:r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3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005" y="18792"/>
            <a:ext cx="8596668" cy="1320800"/>
          </a:xfrm>
        </p:spPr>
        <p:txBody>
          <a:bodyPr/>
          <a:lstStyle/>
          <a:p>
            <a:r>
              <a:rPr lang="fr-FR" dirty="0" smtClean="0"/>
              <a:t>II.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945695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4" y="1327907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3469844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3334261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3568076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3568076"/>
                <a:ext cx="53226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1327907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3326437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3571098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3571098"/>
                <a:ext cx="5715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2958668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2718748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2718748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3558873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928076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6094087" y="2299044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/>
              <p:cNvSpPr txBox="1"/>
              <p:nvPr/>
            </p:nvSpPr>
            <p:spPr>
              <a:xfrm>
                <a:off x="6222944" y="2022659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022659"/>
                <a:ext cx="43989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/>
          <p:cNvSpPr/>
          <p:nvPr/>
        </p:nvSpPr>
        <p:spPr>
          <a:xfrm>
            <a:off x="2542653" y="2819041"/>
            <a:ext cx="286603" cy="28660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9"/>
              <p:cNvSpPr txBox="1"/>
              <p:nvPr/>
            </p:nvSpPr>
            <p:spPr>
              <a:xfrm>
                <a:off x="2671510" y="254265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10" y="2542656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/>
          <p:cNvSpPr/>
          <p:nvPr/>
        </p:nvSpPr>
        <p:spPr>
          <a:xfrm>
            <a:off x="4063958" y="4326163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4192815" y="4049778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815" y="4049778"/>
                <a:ext cx="43989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lus 28"/>
          <p:cNvSpPr/>
          <p:nvPr/>
        </p:nvSpPr>
        <p:spPr>
          <a:xfrm>
            <a:off x="7130562" y="4352811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/>
              <p:nvPr/>
            </p:nvSpPr>
            <p:spPr>
              <a:xfrm>
                <a:off x="7259419" y="407642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419" y="4076426"/>
                <a:ext cx="43989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/>
          <p:cNvSpPr/>
          <p:nvPr/>
        </p:nvSpPr>
        <p:spPr>
          <a:xfrm>
            <a:off x="4584955" y="1825351"/>
            <a:ext cx="286603" cy="286603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4713812" y="154896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12" y="1548966"/>
                <a:ext cx="43989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0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1" grpId="0"/>
      <p:bldP spid="24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005" y="18792"/>
            <a:ext cx="8596668" cy="1320800"/>
          </a:xfrm>
        </p:spPr>
        <p:txBody>
          <a:bodyPr/>
          <a:lstStyle/>
          <a:p>
            <a:r>
              <a:rPr lang="fr-FR" dirty="0" smtClean="0"/>
              <a:t>II.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945695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4" y="1327907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3469844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3334261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3568076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3568076"/>
                <a:ext cx="53226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1327907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222944" y="3334261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37193" y="3573888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193" y="3573888"/>
                <a:ext cx="5715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84955" y="2454231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25668" y="2203819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68" y="2203819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3558873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928076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6094087" y="2299044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/>
              <p:cNvSpPr txBox="1"/>
              <p:nvPr/>
            </p:nvSpPr>
            <p:spPr>
              <a:xfrm>
                <a:off x="6222944" y="2022659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022659"/>
                <a:ext cx="43989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/>
          <p:cNvSpPr/>
          <p:nvPr/>
        </p:nvSpPr>
        <p:spPr>
          <a:xfrm>
            <a:off x="2542653" y="2819041"/>
            <a:ext cx="286603" cy="28660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9"/>
              <p:cNvSpPr txBox="1"/>
              <p:nvPr/>
            </p:nvSpPr>
            <p:spPr>
              <a:xfrm>
                <a:off x="2671510" y="254265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10" y="2542656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/>
          <p:cNvSpPr/>
          <p:nvPr/>
        </p:nvSpPr>
        <p:spPr>
          <a:xfrm>
            <a:off x="4063958" y="4326163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4192815" y="4049778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815" y="4049778"/>
                <a:ext cx="43989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lus 28"/>
          <p:cNvSpPr/>
          <p:nvPr/>
        </p:nvSpPr>
        <p:spPr>
          <a:xfrm>
            <a:off x="7130562" y="4352811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/>
              <p:nvPr/>
            </p:nvSpPr>
            <p:spPr>
              <a:xfrm>
                <a:off x="7259419" y="407642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419" y="4076426"/>
                <a:ext cx="43989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/>
          <p:cNvSpPr/>
          <p:nvPr/>
        </p:nvSpPr>
        <p:spPr>
          <a:xfrm>
            <a:off x="4584955" y="1825351"/>
            <a:ext cx="286603" cy="286603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4713812" y="154896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12" y="1548966"/>
                <a:ext cx="43989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1" grpId="0"/>
      <p:bldP spid="24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Repérage dans un parallélépipède rectangle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Vidéo:</a:t>
            </a:r>
          </a:p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www.youtube.com/watch?v=OTUHNsf1Gek</a:t>
            </a:r>
            <a:endParaRPr lang="fr-FR" dirty="0" smtClean="0"/>
          </a:p>
          <a:p>
            <a:endParaRPr lang="en-US" dirty="0"/>
          </a:p>
          <a:p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Repérage dans un parallélépipède rectangle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934" y="1397143"/>
            <a:ext cx="10145244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r>
              <a:rPr lang="fr-FR" sz="2000" dirty="0"/>
              <a:t>Dans un </a:t>
            </a:r>
            <a:r>
              <a:rPr lang="fr-FR" sz="2000" b="1" dirty="0">
                <a:solidFill>
                  <a:srgbClr val="7030A0"/>
                </a:solidFill>
              </a:rPr>
              <a:t>parallélépipède rectangle</a:t>
            </a:r>
            <a:r>
              <a:rPr lang="fr-FR" sz="2000" dirty="0"/>
              <a:t>, un </a:t>
            </a:r>
            <a:r>
              <a:rPr lang="fr-FR" sz="2000" b="1" dirty="0">
                <a:solidFill>
                  <a:schemeClr val="tx1"/>
                </a:solidFill>
              </a:rPr>
              <a:t>repère</a:t>
            </a:r>
            <a:r>
              <a:rPr lang="fr-FR" sz="2000" dirty="0"/>
              <a:t> </a:t>
            </a:r>
            <a:r>
              <a:rPr lang="fr-FR" sz="2000" dirty="0" smtClean="0"/>
              <a:t>de l’espace est </a:t>
            </a:r>
            <a:r>
              <a:rPr lang="fr-FR" sz="2000" dirty="0"/>
              <a:t>formé </a:t>
            </a:r>
            <a:r>
              <a:rPr lang="fr-FR" sz="2000" dirty="0" smtClean="0"/>
              <a:t>par</a:t>
            </a:r>
            <a:br>
              <a:rPr lang="fr-FR" sz="2000" dirty="0" smtClean="0"/>
            </a:br>
            <a:r>
              <a:rPr lang="fr-FR" sz="2000" dirty="0" smtClean="0"/>
              <a:t> </a:t>
            </a:r>
            <a:r>
              <a:rPr lang="fr-FR" sz="2000" b="1" dirty="0">
                <a:solidFill>
                  <a:srgbClr val="FF0000"/>
                </a:solidFill>
              </a:rPr>
              <a:t>un sommet</a:t>
            </a:r>
            <a:r>
              <a:rPr lang="fr-FR" sz="2000" b="1" dirty="0"/>
              <a:t> </a:t>
            </a:r>
            <a:r>
              <a:rPr lang="fr-FR" sz="2000" b="1" dirty="0" smtClean="0"/>
              <a:t>( </a:t>
            </a:r>
            <a:r>
              <a:rPr lang="fr-FR" sz="2000" dirty="0" smtClean="0"/>
              <a:t>origine du repère </a:t>
            </a:r>
            <a:r>
              <a:rPr lang="fr-FR" sz="2000" b="1" dirty="0" smtClean="0"/>
              <a:t>) </a:t>
            </a:r>
            <a:r>
              <a:rPr lang="fr-FR" sz="2000" dirty="0" smtClean="0"/>
              <a:t>et </a:t>
            </a:r>
            <a:r>
              <a:rPr lang="fr-FR" sz="2000" b="1" dirty="0">
                <a:solidFill>
                  <a:srgbClr val="00B050"/>
                </a:solidFill>
              </a:rPr>
              <a:t>trois </a:t>
            </a:r>
            <a:r>
              <a:rPr lang="fr-FR" sz="2000" b="1" dirty="0" smtClean="0">
                <a:solidFill>
                  <a:srgbClr val="00B050"/>
                </a:solidFill>
              </a:rPr>
              <a:t>droites graduée</a:t>
            </a:r>
            <a:r>
              <a:rPr lang="fr-FR" sz="2000" b="1" dirty="0" smtClean="0"/>
              <a:t> </a:t>
            </a:r>
            <a:r>
              <a:rPr lang="fr-FR" sz="2000" dirty="0"/>
              <a:t>dont l’</a:t>
            </a:r>
            <a:r>
              <a:rPr lang="fr-FR" sz="2000" b="1" dirty="0">
                <a:solidFill>
                  <a:srgbClr val="FF0000"/>
                </a:solidFill>
              </a:rPr>
              <a:t>origine</a:t>
            </a:r>
            <a:r>
              <a:rPr lang="fr-FR" sz="2000" dirty="0"/>
              <a:t> est </a:t>
            </a:r>
            <a:r>
              <a:rPr lang="fr-FR" sz="2000" dirty="0" smtClean="0"/>
              <a:t>l’origine du </a:t>
            </a:r>
            <a:r>
              <a:rPr lang="fr-FR" sz="2000" dirty="0"/>
              <a:t>repère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RÃ©sultat de recherche d'images pour &quot;parallelepipede rectang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3" y="3317423"/>
            <a:ext cx="3756150" cy="28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us 11"/>
          <p:cNvSpPr/>
          <p:nvPr/>
        </p:nvSpPr>
        <p:spPr>
          <a:xfrm>
            <a:off x="4202462" y="5064734"/>
            <a:ext cx="286603" cy="286603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9"/>
              <p:cNvSpPr txBox="1"/>
              <p:nvPr/>
            </p:nvSpPr>
            <p:spPr>
              <a:xfrm>
                <a:off x="4298334" y="4817152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334" y="4817152"/>
                <a:ext cx="439892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4368685" y="5208036"/>
            <a:ext cx="3962536" cy="0"/>
          </a:xfrm>
          <a:prstGeom prst="line">
            <a:avLst/>
          </a:prstGeom>
          <a:ln w="381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331475" y="2799835"/>
            <a:ext cx="14444" cy="2385353"/>
          </a:xfrm>
          <a:prstGeom prst="line">
            <a:avLst/>
          </a:prstGeom>
          <a:ln w="381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190663" y="5208166"/>
            <a:ext cx="1157560" cy="1109688"/>
          </a:xfrm>
          <a:prstGeom prst="line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5078125" y="5064734"/>
            <a:ext cx="334010" cy="648735"/>
            <a:chOff x="5482590" y="5068335"/>
            <a:chExt cx="334010" cy="648735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482590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1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975032" y="5064734"/>
            <a:ext cx="334010" cy="648735"/>
            <a:chOff x="5444966" y="5068335"/>
            <a:chExt cx="334010" cy="648735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5444966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993586" y="5052369"/>
            <a:ext cx="334010" cy="648735"/>
            <a:chOff x="5482590" y="5068335"/>
            <a:chExt cx="334010" cy="648735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5597556" y="5068335"/>
              <a:ext cx="0" cy="25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482590" y="5347738"/>
              <a:ext cx="33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3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761174" y="5432770"/>
            <a:ext cx="724646" cy="369332"/>
            <a:chOff x="1526230" y="4374634"/>
            <a:chExt cx="724646" cy="36933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1925404" y="4374634"/>
              <a:ext cx="325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228763" y="5916959"/>
            <a:ext cx="724646" cy="369332"/>
            <a:chOff x="1526230" y="4374634"/>
            <a:chExt cx="724646" cy="369332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1925404" y="4374634"/>
              <a:ext cx="3254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853603" y="3158157"/>
            <a:ext cx="627826" cy="369332"/>
            <a:chOff x="1223876" y="4374634"/>
            <a:chExt cx="627826" cy="369332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526230" y="4559300"/>
              <a:ext cx="32547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223876" y="4374634"/>
              <a:ext cx="325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1</a:t>
              </a:r>
              <a:endParaRPr lang="fr-FR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7503379" y="4765283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96001" y="6241302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379060" y="2710992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Axe des altitudes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433</Words>
  <Application>Microsoft Office PowerPoint</Application>
  <PresentationFormat>Grand écran</PresentationFormat>
  <Paragraphs>152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Trebuchet MS</vt:lpstr>
      <vt:lpstr>Wingdings 3</vt:lpstr>
      <vt:lpstr>Facette</vt:lpstr>
      <vt:lpstr>Quatrième Chapitre 2:  Espace</vt:lpstr>
      <vt:lpstr>Chapitre 2: Espace</vt:lpstr>
      <vt:lpstr>I. Repérage sur une droite graduée</vt:lpstr>
      <vt:lpstr>II. Repérage dans le plan</vt:lpstr>
      <vt:lpstr>II. Repérage dans le plan</vt:lpstr>
      <vt:lpstr>II. Repérage dans le plan</vt:lpstr>
      <vt:lpstr>II. Repérage dans le plan</vt:lpstr>
      <vt:lpstr>III. Repérage dans un parallélépipède rectangle</vt:lpstr>
      <vt:lpstr>III. Repérage dans un parallélépipède rectangle</vt:lpstr>
      <vt:lpstr>III. Repérage dans un parallélépipède rectangle</vt:lpstr>
      <vt:lpstr>III. Repérage dans un parallélépipède rectangle</vt:lpstr>
      <vt:lpstr>IV. Repérage sur la sphère</vt:lpstr>
      <vt:lpstr>III. Repérage sur la sphère</vt:lpstr>
      <vt:lpstr>III. Repérage sur la sphère</vt:lpstr>
      <vt:lpstr>III. Repérage sur la sphère</vt:lpstr>
      <vt:lpstr>III. Repérage sur la sphère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352</cp:revision>
  <dcterms:created xsi:type="dcterms:W3CDTF">2016-06-28T13:11:46Z</dcterms:created>
  <dcterms:modified xsi:type="dcterms:W3CDTF">2018-09-15T13:38:39Z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59f3f20c-dc5b-40f1-9ac8-f4b23c230aa6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