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6" r:id="rId2"/>
    <p:sldId id="333" r:id="rId3"/>
    <p:sldId id="409" r:id="rId4"/>
    <p:sldId id="381" r:id="rId5"/>
    <p:sldId id="382" r:id="rId6"/>
    <p:sldId id="383" r:id="rId7"/>
    <p:sldId id="384" r:id="rId8"/>
    <p:sldId id="438" r:id="rId9"/>
    <p:sldId id="429" r:id="rId10"/>
    <p:sldId id="442" r:id="rId11"/>
    <p:sldId id="443" r:id="rId12"/>
    <p:sldId id="334" r:id="rId13"/>
    <p:sldId id="440" r:id="rId14"/>
    <p:sldId id="444" r:id="rId15"/>
    <p:sldId id="439" r:id="rId16"/>
    <p:sldId id="441" r:id="rId17"/>
    <p:sldId id="447" r:id="rId18"/>
    <p:sldId id="448" r:id="rId19"/>
    <p:sldId id="449" r:id="rId20"/>
    <p:sldId id="450" r:id="rId21"/>
    <p:sldId id="451" r:id="rId22"/>
    <p:sldId id="463" r:id="rId23"/>
    <p:sldId id="465" r:id="rId24"/>
    <p:sldId id="464" r:id="rId25"/>
    <p:sldId id="462" r:id="rId26"/>
    <p:sldId id="455" r:id="rId27"/>
    <p:sldId id="461" r:id="rId28"/>
    <p:sldId id="458" r:id="rId29"/>
    <p:sldId id="459" r:id="rId30"/>
    <p:sldId id="474" r:id="rId31"/>
    <p:sldId id="466" r:id="rId32"/>
    <p:sldId id="467" r:id="rId33"/>
    <p:sldId id="468" r:id="rId34"/>
    <p:sldId id="469" r:id="rId35"/>
    <p:sldId id="470" r:id="rId36"/>
    <p:sldId id="471" r:id="rId37"/>
    <p:sldId id="473" r:id="rId38"/>
    <p:sldId id="445" r:id="rId3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1CA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46" autoAdjust="0"/>
    <p:restoredTop sz="94434" autoAdjust="0"/>
  </p:normalViewPr>
  <p:slideViewPr>
    <p:cSldViewPr snapToGrid="0">
      <p:cViewPr varScale="1">
        <p:scale>
          <a:sx n="110" d="100"/>
          <a:sy n="110" d="100"/>
        </p:scale>
        <p:origin x="222" y="114"/>
      </p:cViewPr>
      <p:guideLst/>
    </p:cSldViewPr>
  </p:slideViewPr>
  <p:outlineViewPr>
    <p:cViewPr>
      <p:scale>
        <a:sx n="33" d="100"/>
        <a:sy n="33" d="100"/>
      </p:scale>
      <p:origin x="0" y="-11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846D73-94A2-48D6-99B7-3721B1CD3CCC}" type="datetimeFigureOut">
              <a:rPr lang="fr-FR" smtClean="0"/>
              <a:t>09/05/2019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44C1E6-B42A-4325-8E9C-7CCE222440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5430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1. Ecrire le cours en insistant sur le fait</a:t>
            </a:r>
            <a:r>
              <a:rPr lang="fr-FR" baseline="0" dirty="0" smtClean="0"/>
              <a:t> que les théorèmes ont été « démontrés » durant l’activité.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4C1E6-B42A-4325-8E9C-7CCE22244033}" type="slidenum">
              <a:rPr lang="fr-FR" smtClean="0"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3597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C7FA-C457-4527-AE54-7DA697A8466A}" type="datetime1">
              <a:rPr lang="fr-FR" smtClean="0"/>
              <a:t>09/05/2019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7073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36801-2BA8-4BB2-87A7-5C413DF18391}" type="datetime1">
              <a:rPr lang="fr-FR" smtClean="0"/>
              <a:t>09/05/2019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3771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6A9FA-9FDD-4AAC-BBB6-C9B1535D8120}" type="datetime1">
              <a:rPr lang="fr-FR" smtClean="0"/>
              <a:t>09/05/2019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‹N°›</a:t>
            </a:fld>
            <a:endParaRPr lang="fr-F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6660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4F100-96A5-49E6-9F7A-946D898955DF}" type="datetime1">
              <a:rPr lang="fr-FR" smtClean="0"/>
              <a:t>09/05/2019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64506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7C2E9-B4C2-4E39-8883-DB3B2C9BDBCF}" type="datetime1">
              <a:rPr lang="fr-FR" smtClean="0"/>
              <a:t>09/05/2019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75931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849F3-4414-454F-8BB0-545963B48103}" type="datetime1">
              <a:rPr lang="fr-FR" smtClean="0"/>
              <a:t>09/05/2019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10651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D0047-CAFE-46F6-A4A2-2EF8B0FE56DB}" type="datetime1">
              <a:rPr lang="fr-FR" smtClean="0"/>
              <a:t>09/05/2019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18494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7603-75DB-47E9-AED6-49D5B1267AD1}" type="datetime1">
              <a:rPr lang="fr-FR" smtClean="0"/>
              <a:t>09/05/2019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3725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5EDF1-9D17-46A7-9E2F-60C6705D4A57}" type="datetime1">
              <a:rPr lang="fr-FR" smtClean="0"/>
              <a:t>09/05/2019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5706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B7B7E-FAD2-429A-B0FD-958248524640}" type="datetime1">
              <a:rPr lang="fr-FR" smtClean="0"/>
              <a:t>09/05/2019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9231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93A67-43E1-4694-9236-CB8B10754035}" type="datetime1">
              <a:rPr lang="fr-FR" smtClean="0"/>
              <a:t>09/05/2019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2917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19205-1F7A-46C7-8662-BE4D5C00A436}" type="datetime1">
              <a:rPr lang="fr-FR" smtClean="0"/>
              <a:t>09/05/2019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2980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82E2B-01BC-4A4B-95DA-E1591EB79188}" type="datetime1">
              <a:rPr lang="fr-FR" smtClean="0"/>
              <a:t>09/05/2019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8385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8E819-14A1-4562-86DF-3D9447991DD2}" type="datetime1">
              <a:rPr lang="fr-FR" smtClean="0"/>
              <a:t>09/05/2019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5997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EA883-FF7B-4E5A-9FE7-A504E2F168BE}" type="datetime1">
              <a:rPr lang="fr-FR" smtClean="0"/>
              <a:t>09/05/2019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4008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2A436-AFBB-464E-9059-745E45C3A166}" type="datetime1">
              <a:rPr lang="fr-FR" smtClean="0"/>
              <a:t>09/05/2019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404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4F88D-65A7-49D4-AF9F-B8F7EFCAB33C}" type="datetime1">
              <a:rPr lang="fr-FR" smtClean="0"/>
              <a:t>09/05/2019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A61E259-A82A-4652-B66A-7488AC197E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6765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4.jpeg"/><Relationship Id="rId7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5" Type="http://schemas.openxmlformats.org/officeDocument/2006/relationships/image" Target="../media/image181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4.jpeg"/><Relationship Id="rId7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5" Type="http://schemas.openxmlformats.org/officeDocument/2006/relationships/image" Target="../media/image181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4.jpeg"/><Relationship Id="rId7" Type="http://schemas.openxmlformats.org/officeDocument/2006/relationships/image" Target="../media/image240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5" Type="http://schemas.openxmlformats.org/officeDocument/2006/relationships/image" Target="../media/image181.png"/><Relationship Id="rId10" Type="http://schemas.openxmlformats.org/officeDocument/2006/relationships/image" Target="../media/image27.png"/><Relationship Id="rId4" Type="http://schemas.openxmlformats.org/officeDocument/2006/relationships/image" Target="../media/image15.png"/><Relationship Id="rId9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4.jpeg"/><Relationship Id="rId7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30.png"/><Relationship Id="rId10" Type="http://schemas.openxmlformats.org/officeDocument/2006/relationships/image" Target="../media/image34.png"/><Relationship Id="rId4" Type="http://schemas.openxmlformats.org/officeDocument/2006/relationships/image" Target="../media/image19.jpeg"/><Relationship Id="rId9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4.jpeg"/><Relationship Id="rId7" Type="http://schemas.openxmlformats.org/officeDocument/2006/relationships/image" Target="../media/image3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17" Type="http://schemas.openxmlformats.org/officeDocument/2006/relationships/image" Target="../media/image64.png"/><Relationship Id="rId2" Type="http://schemas.openxmlformats.org/officeDocument/2006/relationships/image" Target="../media/image49.png"/><Relationship Id="rId16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5" Type="http://schemas.openxmlformats.org/officeDocument/2006/relationships/image" Target="../media/image6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Relationship Id="rId14" Type="http://schemas.openxmlformats.org/officeDocument/2006/relationships/image" Target="../media/image6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png"/><Relationship Id="rId18" Type="http://schemas.openxmlformats.org/officeDocument/2006/relationships/image" Target="../media/image8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12" Type="http://schemas.openxmlformats.org/officeDocument/2006/relationships/image" Target="../media/image75.png"/><Relationship Id="rId17" Type="http://schemas.openxmlformats.org/officeDocument/2006/relationships/image" Target="../media/image80.png"/><Relationship Id="rId2" Type="http://schemas.openxmlformats.org/officeDocument/2006/relationships/image" Target="../media/image65.png"/><Relationship Id="rId16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5" Type="http://schemas.openxmlformats.org/officeDocument/2006/relationships/image" Target="../media/image78.png"/><Relationship Id="rId10" Type="http://schemas.openxmlformats.org/officeDocument/2006/relationships/image" Target="../media/image73.png"/><Relationship Id="rId19" Type="http://schemas.openxmlformats.org/officeDocument/2006/relationships/image" Target="../media/image82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Relationship Id="rId14" Type="http://schemas.openxmlformats.org/officeDocument/2006/relationships/image" Target="../media/image7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2580" y="2404534"/>
            <a:ext cx="8591423" cy="1646302"/>
          </a:xfrm>
        </p:spPr>
        <p:txBody>
          <a:bodyPr/>
          <a:lstStyle/>
          <a:p>
            <a:r>
              <a:rPr lang="fr-FR" dirty="0" smtClean="0"/>
              <a:t>Quatrième</a:t>
            </a:r>
            <a:r>
              <a:rPr lang="fr-FR" dirty="0"/>
              <a:t/>
            </a:r>
            <a:br>
              <a:rPr lang="fr-FR" dirty="0"/>
            </a:br>
            <a:r>
              <a:rPr lang="fr-FR" sz="3600" dirty="0"/>
              <a:t>Chapitre </a:t>
            </a:r>
            <a:r>
              <a:rPr lang="fr-FR" sz="3600" dirty="0" smtClean="0"/>
              <a:t>13: </a:t>
            </a:r>
            <a:br>
              <a:rPr lang="fr-FR" sz="3600" dirty="0" smtClean="0"/>
            </a:br>
            <a:r>
              <a:rPr lang="fr-FR" sz="3600" dirty="0" smtClean="0"/>
              <a:t>Résolution de problèmes </a:t>
            </a:r>
            <a:br>
              <a:rPr lang="fr-FR" sz="3600" dirty="0" smtClean="0"/>
            </a:br>
            <a:r>
              <a:rPr lang="fr-FR" sz="3600" dirty="0" smtClean="0"/>
              <a:t>Équations</a:t>
            </a:r>
            <a:endParaRPr lang="fr-FR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M. FELT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911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397" y="609600"/>
            <a:ext cx="10509161" cy="1320800"/>
          </a:xfrm>
        </p:spPr>
        <p:txBody>
          <a:bodyPr/>
          <a:lstStyle/>
          <a:p>
            <a:r>
              <a:rPr lang="fr-FR" dirty="0" smtClean="0"/>
              <a:t>Activité 3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10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677" y="1734615"/>
            <a:ext cx="8696325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66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397" y="609600"/>
            <a:ext cx="10509161" cy="1320800"/>
          </a:xfrm>
        </p:spPr>
        <p:txBody>
          <a:bodyPr/>
          <a:lstStyle/>
          <a:p>
            <a:r>
              <a:rPr lang="fr-FR" dirty="0" smtClean="0"/>
              <a:t>Activité 3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11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624" y="2083833"/>
            <a:ext cx="8951841" cy="206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31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I. Égalité et opérations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77333" y="1478199"/>
            <a:ext cx="9230941" cy="49282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12</a:t>
            </a:fld>
            <a:endParaRPr lang="fr-FR"/>
          </a:p>
        </p:txBody>
      </p:sp>
      <p:grpSp>
        <p:nvGrpSpPr>
          <p:cNvPr id="21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22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3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059" y="2268774"/>
            <a:ext cx="4922018" cy="3446918"/>
          </a:xfrm>
          <a:prstGeom prst="rect">
            <a:avLst/>
          </a:prstGeom>
        </p:spPr>
      </p:pic>
      <p:pic>
        <p:nvPicPr>
          <p:cNvPr id="1028" name="Picture 4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02" y="1478199"/>
            <a:ext cx="2283537" cy="228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023" y="3761736"/>
            <a:ext cx="733479" cy="733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7940" y="4053906"/>
            <a:ext cx="538944" cy="4413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49723" y="3495343"/>
            <a:ext cx="428625" cy="98107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7622" y="3495342"/>
            <a:ext cx="428625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58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I. Égalité et opérations</a:t>
            </a:r>
            <a:endParaRPr lang="fr-FR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677333" y="1478199"/>
                <a:ext cx="9230941" cy="4928288"/>
              </a:xfrm>
            </p:spPr>
            <p:txBody>
              <a:bodyPr>
                <a:normAutofit/>
              </a:bodyPr>
              <a:lstStyle/>
              <a:p>
                <a:r>
                  <a:rPr lang="fr-FR" sz="2400" dirty="0" smtClean="0"/>
                  <a:t>Soit </a:t>
                </a:r>
                <a14:m>
                  <m:oMath xmlns:m="http://schemas.openxmlformats.org/officeDocument/2006/math">
                    <m:r>
                      <a:rPr lang="fr-FR" sz="24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fr-FR" sz="2400" dirty="0" smtClean="0"/>
                  <a:t>, </a:t>
                </a:r>
                <a14:m>
                  <m:oMath xmlns:m="http://schemas.openxmlformats.org/officeDocument/2006/math">
                    <m:r>
                      <a:rPr lang="fr-FR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fr-FR" sz="2400" dirty="0" smtClean="0"/>
                  <a:t> et </a:t>
                </a:r>
                <a14:m>
                  <m:oMath xmlns:m="http://schemas.openxmlformats.org/officeDocument/2006/math">
                    <m:r>
                      <a:rPr lang="fr-FR" sz="2400" b="1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fr-FR" sz="2400" dirty="0" smtClean="0"/>
                  <a:t> trois </a:t>
                </a:r>
                <a:r>
                  <a:rPr lang="fr-FR" sz="2400" dirty="0"/>
                  <a:t>nombres relatifs:</a:t>
                </a:r>
                <a:br>
                  <a:rPr lang="fr-FR" sz="2400" dirty="0"/>
                </a:br>
                <a:r>
                  <a:rPr lang="fr-FR" sz="2400" dirty="0" smtClean="0"/>
                  <a:t>		</a:t>
                </a:r>
                <a:r>
                  <a:rPr lang="fr-FR" sz="2400" dirty="0"/>
                  <a:t>Si</a:t>
                </a:r>
                <a14:m>
                  <m:oMath xmlns:m="http://schemas.openxmlformats.org/officeDocument/2006/math">
                    <m:r>
                      <a:rPr lang="fr-FR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24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fr-FR" sz="2400" b="1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fr-FR" sz="2400" dirty="0"/>
                  <a:t>, alors</a:t>
                </a:r>
                <a:r>
                  <a:rPr lang="fr-FR" sz="24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fr-FR" sz="2400" b="1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endParaRPr lang="fr-FR" sz="2400" b="1" dirty="0">
                  <a:solidFill>
                    <a:srgbClr val="FF0000"/>
                  </a:solidFill>
                </a:endParaRPr>
              </a:p>
              <a:p>
                <a:endParaRPr lang="fr-FR" sz="2400" dirty="0" smtClean="0">
                  <a:solidFill>
                    <a:srgbClr val="FFC000"/>
                  </a:solidFill>
                </a:endParaRPr>
              </a:p>
              <a:p>
                <a:endParaRPr lang="fr-FR" sz="2400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1478199"/>
                <a:ext cx="9230941" cy="4928288"/>
              </a:xfrm>
              <a:blipFill rotWithShape="0">
                <a:blip r:embed="rId2"/>
                <a:stretch>
                  <a:fillRect l="-528" t="-98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13</a:t>
            </a:fld>
            <a:endParaRPr lang="fr-FR"/>
          </a:p>
        </p:txBody>
      </p:sp>
      <p:grpSp>
        <p:nvGrpSpPr>
          <p:cNvPr id="21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22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3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8844" y="2415654"/>
            <a:ext cx="4922018" cy="34469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220872" y="4139113"/>
                <a:ext cx="9553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1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0872" y="4139113"/>
                <a:ext cx="955343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332562" y="4129307"/>
                <a:ext cx="9553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2562" y="4129307"/>
                <a:ext cx="955343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659327" y="4139113"/>
                <a:ext cx="76582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1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9327" y="4139113"/>
                <a:ext cx="765824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782981" y="4129307"/>
                <a:ext cx="76582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1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2981" y="4129307"/>
                <a:ext cx="765824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3659327" y="1869743"/>
            <a:ext cx="1880526" cy="545911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169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4" grpId="0"/>
      <p:bldP spid="3" grpId="0" animBg="1"/>
      <p:bldP spid="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I. Égalité et opérations</a:t>
            </a:r>
            <a:endParaRPr lang="fr-FR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677333" y="1478199"/>
                <a:ext cx="9230941" cy="4928288"/>
              </a:xfrm>
            </p:spPr>
            <p:txBody>
              <a:bodyPr>
                <a:normAutofit/>
              </a:bodyPr>
              <a:lstStyle/>
              <a:p>
                <a:r>
                  <a:rPr lang="fr-FR" sz="2400" dirty="0" smtClean="0"/>
                  <a:t>Soit </a:t>
                </a:r>
                <a14:m>
                  <m:oMath xmlns:m="http://schemas.openxmlformats.org/officeDocument/2006/math">
                    <m:r>
                      <a:rPr lang="fr-FR" sz="24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fr-FR" sz="2400" dirty="0" smtClean="0"/>
                  <a:t>, </a:t>
                </a:r>
                <a14:m>
                  <m:oMath xmlns:m="http://schemas.openxmlformats.org/officeDocument/2006/math">
                    <m:r>
                      <a:rPr lang="fr-FR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fr-FR" sz="2400" dirty="0" smtClean="0"/>
                  <a:t> et </a:t>
                </a:r>
                <a14:m>
                  <m:oMath xmlns:m="http://schemas.openxmlformats.org/officeDocument/2006/math">
                    <m:r>
                      <a:rPr lang="fr-FR" sz="2400" b="1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fr-FR" sz="2400" dirty="0" smtClean="0"/>
                  <a:t> trois </a:t>
                </a:r>
                <a:r>
                  <a:rPr lang="fr-FR" sz="2400" dirty="0"/>
                  <a:t>nombres relatifs:</a:t>
                </a:r>
                <a:br>
                  <a:rPr lang="fr-FR" sz="2400" dirty="0"/>
                </a:br>
                <a:r>
                  <a:rPr lang="fr-FR" sz="2400" dirty="0" smtClean="0"/>
                  <a:t>		</a:t>
                </a:r>
                <a:r>
                  <a:rPr lang="fr-FR" sz="2400" dirty="0"/>
                  <a:t>Si</a:t>
                </a:r>
                <a14:m>
                  <m:oMath xmlns:m="http://schemas.openxmlformats.org/officeDocument/2006/math">
                    <m:r>
                      <a:rPr lang="fr-FR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24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fr-FR" sz="2400" b="1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fr-FR" sz="2400" dirty="0"/>
                  <a:t>, alors</a:t>
                </a:r>
                <a:r>
                  <a:rPr lang="fr-FR" sz="24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1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fr-FR" sz="2400" b="1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1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endParaRPr lang="fr-FR" sz="2400" b="1" dirty="0">
                  <a:solidFill>
                    <a:srgbClr val="FF0000"/>
                  </a:solidFill>
                </a:endParaRPr>
              </a:p>
              <a:p>
                <a:endParaRPr lang="fr-FR" sz="2400" dirty="0" smtClean="0">
                  <a:solidFill>
                    <a:srgbClr val="FFC000"/>
                  </a:solidFill>
                </a:endParaRPr>
              </a:p>
              <a:p>
                <a:endParaRPr lang="fr-FR" sz="2400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1478199"/>
                <a:ext cx="9230941" cy="4928288"/>
              </a:xfrm>
              <a:blipFill rotWithShape="0">
                <a:blip r:embed="rId2"/>
                <a:stretch>
                  <a:fillRect l="-528" t="-98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14</a:t>
            </a:fld>
            <a:endParaRPr lang="fr-FR"/>
          </a:p>
        </p:txBody>
      </p:sp>
      <p:grpSp>
        <p:nvGrpSpPr>
          <p:cNvPr id="21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22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3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8844" y="2415654"/>
            <a:ext cx="4922018" cy="34469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220872" y="4139113"/>
                <a:ext cx="9553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1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0872" y="4139113"/>
                <a:ext cx="955343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332562" y="4129307"/>
                <a:ext cx="9553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2562" y="4129307"/>
                <a:ext cx="955343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659327" y="4139113"/>
                <a:ext cx="76582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1" i="1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9327" y="4139113"/>
                <a:ext cx="765824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782981" y="4129307"/>
                <a:ext cx="76582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1" i="1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2981" y="4129307"/>
                <a:ext cx="765824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3698543" y="1865011"/>
            <a:ext cx="1880526" cy="545911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97846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4" grpId="0"/>
      <p:bldP spid="3" grpId="0" animBg="1"/>
      <p:bldP spid="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I. Égalité et opérations</a:t>
            </a:r>
            <a:endParaRPr lang="fr-FR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677333" y="1478199"/>
                <a:ext cx="9230941" cy="4928288"/>
              </a:xfrm>
            </p:spPr>
            <p:txBody>
              <a:bodyPr>
                <a:normAutofit/>
              </a:bodyPr>
              <a:lstStyle/>
              <a:p>
                <a:r>
                  <a:rPr lang="fr-FR" sz="2400" dirty="0" smtClean="0"/>
                  <a:t>Soit </a:t>
                </a:r>
                <a14:m>
                  <m:oMath xmlns:m="http://schemas.openxmlformats.org/officeDocument/2006/math">
                    <m:r>
                      <a:rPr lang="fr-FR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fr-FR" sz="2400" dirty="0" smtClean="0"/>
                  <a:t> et </a:t>
                </a:r>
                <a14:m>
                  <m:oMath xmlns:m="http://schemas.openxmlformats.org/officeDocument/2006/math">
                    <m:r>
                      <a:rPr lang="fr-FR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fr-FR" sz="2400" dirty="0" smtClean="0"/>
                  <a:t> deux nombres relatifs:</a:t>
                </a:r>
                <a:br>
                  <a:rPr lang="fr-FR" sz="2400" dirty="0" smtClean="0"/>
                </a:br>
                <a:r>
                  <a:rPr lang="fr-FR" sz="2400" dirty="0" smtClean="0"/>
                  <a:t>		Si</a:t>
                </a:r>
                <a14:m>
                  <m:oMath xmlns:m="http://schemas.openxmlformats.org/officeDocument/2006/math">
                    <m:r>
                      <a:rPr lang="fr-FR" sz="24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fr-FR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fr-FR" sz="2400" dirty="0" smtClean="0"/>
                  <a:t>, alors</a:t>
                </a:r>
                <a:r>
                  <a:rPr lang="fr-FR" sz="2400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fr-FR" sz="2400" b="1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fr-FR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400" b="1" i="1" dirty="0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fr-FR" sz="2400" dirty="0" smtClean="0"/>
                  <a:t>		et si </a:t>
                </a:r>
                <a14:m>
                  <m:oMath xmlns:m="http://schemas.openxmlformats.org/officeDocument/2006/math">
                    <m:r>
                      <a:rPr lang="fr-FR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fr-FR" sz="2400" b="1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fr-FR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400" b="1" i="1" dirty="0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fr-FR" sz="2400" b="1" dirty="0" smtClean="0"/>
                  <a:t> </a:t>
                </a:r>
                <a:r>
                  <a:rPr lang="fr-FR" sz="2400" dirty="0" smtClean="0"/>
                  <a:t>alors </a:t>
                </a:r>
                <a14:m>
                  <m:oMath xmlns:m="http://schemas.openxmlformats.org/officeDocument/2006/math">
                    <m:r>
                      <a:rPr lang="fr-FR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fr-FR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endParaRPr lang="fr-FR" sz="2400" b="1" dirty="0" smtClean="0">
                  <a:solidFill>
                    <a:srgbClr val="FF0000"/>
                  </a:solidFill>
                </a:endParaRPr>
              </a:p>
              <a:p>
                <a:endParaRPr lang="fr-FR" sz="2400" dirty="0"/>
              </a:p>
              <a:p>
                <a:endParaRPr lang="fr-FR" sz="2400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1478199"/>
                <a:ext cx="9230941" cy="4928288"/>
              </a:xfrm>
              <a:blipFill rotWithShape="0">
                <a:blip r:embed="rId2"/>
                <a:stretch>
                  <a:fillRect l="-528" t="-98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15</a:t>
            </a:fld>
            <a:endParaRPr lang="fr-FR"/>
          </a:p>
        </p:txBody>
      </p:sp>
      <p:grpSp>
        <p:nvGrpSpPr>
          <p:cNvPr id="21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22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3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2617" y="2798999"/>
            <a:ext cx="4100371" cy="28715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220872" y="4139113"/>
                <a:ext cx="9553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1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0872" y="4139113"/>
                <a:ext cx="955343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832155" y="4139113"/>
                <a:ext cx="9553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2155" y="4139113"/>
                <a:ext cx="955343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698543" y="4142954"/>
                <a:ext cx="9553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− </m:t>
                      </m:r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8543" y="4142954"/>
                <a:ext cx="955343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263827" y="4139113"/>
                <a:ext cx="9553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− </m:t>
                      </m:r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3827" y="4139113"/>
                <a:ext cx="955343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Left Brace 2"/>
          <p:cNvSpPr/>
          <p:nvPr/>
        </p:nvSpPr>
        <p:spPr>
          <a:xfrm rot="16200000">
            <a:off x="3791304" y="4231927"/>
            <a:ext cx="455926" cy="1596785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Left Brace 13"/>
          <p:cNvSpPr/>
          <p:nvPr/>
        </p:nvSpPr>
        <p:spPr>
          <a:xfrm rot="16200000">
            <a:off x="6402585" y="4231927"/>
            <a:ext cx="455926" cy="1596785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214538" y="5247214"/>
                <a:ext cx="23428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fr-FR" sz="24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4538" y="5247214"/>
                <a:ext cx="2342854" cy="46166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954993" y="5226392"/>
                <a:ext cx="23428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fr-FR" sz="24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4993" y="5226392"/>
                <a:ext cx="2342854" cy="46166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698543" y="1855617"/>
            <a:ext cx="1442102" cy="449903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8" name="TextBox 17"/>
          <p:cNvSpPr txBox="1"/>
          <p:nvPr/>
        </p:nvSpPr>
        <p:spPr>
          <a:xfrm>
            <a:off x="5777067" y="1855617"/>
            <a:ext cx="3680831" cy="449903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57212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3" grpId="0" animBg="1"/>
      <p:bldP spid="14" grpId="0" animBg="1"/>
      <p:bldP spid="5" grpId="0"/>
      <p:bldP spid="16" grpId="0"/>
      <p:bldP spid="8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I. Égalité et opérations</a:t>
            </a:r>
            <a:endParaRPr lang="fr-FR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677333" y="1478199"/>
                <a:ext cx="9230941" cy="4928288"/>
              </a:xfrm>
            </p:spPr>
            <p:txBody>
              <a:bodyPr>
                <a:normAutofit/>
              </a:bodyPr>
              <a:lstStyle/>
              <a:p>
                <a:r>
                  <a:rPr lang="fr-FR" sz="2400" dirty="0" smtClean="0"/>
                  <a:t>Soit </a:t>
                </a:r>
                <a14:m>
                  <m:oMath xmlns:m="http://schemas.openxmlformats.org/officeDocument/2006/math">
                    <m:r>
                      <a:rPr lang="fr-FR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fr-FR" sz="2400" dirty="0" smtClean="0"/>
                  <a:t> et </a:t>
                </a:r>
                <a14:m>
                  <m:oMath xmlns:m="http://schemas.openxmlformats.org/officeDocument/2006/math">
                    <m:r>
                      <a:rPr lang="fr-FR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fr-FR" sz="2400" dirty="0" smtClean="0"/>
                  <a:t> deux nombres relatifs </a:t>
                </a:r>
                <a:br>
                  <a:rPr lang="fr-FR" sz="2400" dirty="0" smtClean="0"/>
                </a:br>
                <a:r>
                  <a:rPr lang="fr-FR" sz="2400" dirty="0" smtClean="0"/>
                  <a:t>et </a:t>
                </a:r>
                <a14:m>
                  <m:oMath xmlns:m="http://schemas.openxmlformats.org/officeDocument/2006/math">
                    <m:r>
                      <a:rPr lang="fr-FR" sz="2400" b="1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fr-FR" sz="2400" dirty="0" smtClean="0"/>
                  <a:t> un nombre relatif non nul.</a:t>
                </a:r>
                <a:br>
                  <a:rPr lang="fr-FR" sz="2400" dirty="0" smtClean="0"/>
                </a:br>
                <a:r>
                  <a:rPr lang="fr-FR" sz="2400" dirty="0" smtClean="0"/>
                  <a:t>		Si</a:t>
                </a:r>
                <a14:m>
                  <m:oMath xmlns:m="http://schemas.openxmlformats.org/officeDocument/2006/math">
                    <m:r>
                      <a:rPr lang="fr-FR" sz="24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fr-FR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fr-FR" sz="2400" dirty="0" smtClean="0"/>
                  <a:t>, alors</a:t>
                </a:r>
                <a:r>
                  <a:rPr lang="fr-FR" sz="2400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fr-FR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400" b="1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𝒌</m:t>
                    </m:r>
                    <m:r>
                      <a:rPr lang="fr-FR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400" b="1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𝒌</m:t>
                    </m:r>
                  </m:oMath>
                </a14:m>
                <a:endParaRPr lang="fr-FR" sz="2400" b="1" dirty="0" smtClean="0">
                  <a:solidFill>
                    <a:schemeClr val="accent2"/>
                  </a:solidFill>
                </a:endParaRPr>
              </a:p>
              <a:p>
                <a:endParaRPr lang="fr-FR" sz="2400" dirty="0"/>
              </a:p>
              <a:p>
                <a:endParaRPr lang="fr-FR" sz="2400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1478199"/>
                <a:ext cx="9230941" cy="4928288"/>
              </a:xfrm>
              <a:blipFill rotWithShape="0">
                <a:blip r:embed="rId2"/>
                <a:stretch>
                  <a:fillRect l="-528" t="-98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16</a:t>
            </a:fld>
            <a:endParaRPr lang="fr-FR"/>
          </a:p>
        </p:txBody>
      </p:sp>
      <p:grpSp>
        <p:nvGrpSpPr>
          <p:cNvPr id="21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22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3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0" name="Picture 2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203" y="3133036"/>
            <a:ext cx="963459" cy="963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026863" y="3322377"/>
                <a:ext cx="89375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6863" y="3322377"/>
                <a:ext cx="893758" cy="5847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625912" y="4674725"/>
            <a:ext cx="2554299" cy="2049024"/>
            <a:chOff x="625912" y="4674725"/>
            <a:chExt cx="2554299" cy="2049024"/>
          </a:xfrm>
        </p:grpSpPr>
        <p:pic>
          <p:nvPicPr>
            <p:cNvPr id="24" name="Picture 2" descr="Afficher l'image d'origin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912" y="5742194"/>
              <a:ext cx="963459" cy="963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Afficher l'image d'origin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8856" y="5760290"/>
              <a:ext cx="963459" cy="963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 descr="Afficher l'image d'origin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6752" y="5708972"/>
              <a:ext cx="963459" cy="963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Afficher l'image d'origin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3404" y="4674725"/>
              <a:ext cx="963459" cy="963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Afficher l'image d'origin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6809" y="4700331"/>
              <a:ext cx="963459" cy="963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oup 18"/>
          <p:cNvGrpSpPr/>
          <p:nvPr/>
        </p:nvGrpSpPr>
        <p:grpSpPr>
          <a:xfrm>
            <a:off x="3606092" y="4542572"/>
            <a:ext cx="2751838" cy="2109976"/>
            <a:chOff x="3606092" y="4542572"/>
            <a:chExt cx="2751838" cy="2109976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06092" y="4542572"/>
              <a:ext cx="1638300" cy="857250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881451" y="4847633"/>
              <a:ext cx="1638300" cy="857250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73529" y="5156454"/>
              <a:ext cx="1638300" cy="85725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36009" y="5485319"/>
              <a:ext cx="1638300" cy="857250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19630" y="5795298"/>
              <a:ext cx="1638300" cy="857250"/>
            </a:xfrm>
            <a:prstGeom prst="rect">
              <a:avLst/>
            </a:prstGeom>
          </p:spPr>
        </p:pic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5593" y="3251023"/>
            <a:ext cx="1638300" cy="8572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953562" y="5365266"/>
                <a:ext cx="89375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3562" y="5365266"/>
                <a:ext cx="893758" cy="58477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Picture 2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181" y="3226310"/>
            <a:ext cx="963459" cy="963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7005282" y="3454347"/>
                <a:ext cx="89375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5282" y="3454347"/>
                <a:ext cx="893758" cy="58477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Picture 3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97074" y="3295081"/>
            <a:ext cx="1638300" cy="8572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9260022" y="3467160"/>
                <a:ext cx="89375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3200" b="1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0022" y="3467160"/>
                <a:ext cx="893758" cy="58477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6473003" y="3445689"/>
                <a:ext cx="89375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3200" b="1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3003" y="3445689"/>
                <a:ext cx="893758" cy="58477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3675522" y="2249739"/>
            <a:ext cx="2205737" cy="532263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0141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7" grpId="0"/>
      <p:bldP spid="39" grpId="0"/>
      <p:bldP spid="43" grpId="0"/>
      <p:bldP spid="44" grpId="0"/>
      <p:bldP spid="20" grpId="0" animBg="1"/>
      <p:bldP spid="20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I. Égalité et opérations</a:t>
            </a:r>
            <a:endParaRPr lang="fr-FR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677333" y="1478199"/>
                <a:ext cx="9230941" cy="4928288"/>
              </a:xfrm>
            </p:spPr>
            <p:txBody>
              <a:bodyPr>
                <a:normAutofit/>
              </a:bodyPr>
              <a:lstStyle/>
              <a:p>
                <a:r>
                  <a:rPr lang="fr-FR" sz="2400" dirty="0" smtClean="0"/>
                  <a:t>Soit </a:t>
                </a:r>
                <a14:m>
                  <m:oMath xmlns:m="http://schemas.openxmlformats.org/officeDocument/2006/math">
                    <m:r>
                      <a:rPr lang="fr-FR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fr-FR" sz="2400" dirty="0" smtClean="0"/>
                  <a:t> et </a:t>
                </a:r>
                <a14:m>
                  <m:oMath xmlns:m="http://schemas.openxmlformats.org/officeDocument/2006/math">
                    <m:r>
                      <a:rPr lang="fr-FR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fr-FR" sz="2400" dirty="0" smtClean="0"/>
                  <a:t> deux nombres relatifs </a:t>
                </a:r>
                <a:br>
                  <a:rPr lang="fr-FR" sz="2400" dirty="0" smtClean="0"/>
                </a:br>
                <a:r>
                  <a:rPr lang="fr-FR" sz="2400" dirty="0" smtClean="0"/>
                  <a:t>et </a:t>
                </a:r>
                <a14:m>
                  <m:oMath xmlns:m="http://schemas.openxmlformats.org/officeDocument/2006/math">
                    <m:r>
                      <a:rPr lang="fr-FR" sz="2400" b="1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fr-FR" sz="2400" dirty="0" smtClean="0"/>
                  <a:t> un nombre relatif non nul.</a:t>
                </a:r>
                <a:br>
                  <a:rPr lang="fr-FR" sz="2400" dirty="0" smtClean="0"/>
                </a:br>
                <a:r>
                  <a:rPr lang="fr-FR" sz="2400" dirty="0" smtClean="0"/>
                  <a:t>		Si</a:t>
                </a:r>
                <a14:m>
                  <m:oMath xmlns:m="http://schemas.openxmlformats.org/officeDocument/2006/math">
                    <m:r>
                      <a:rPr lang="fr-FR" sz="24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fr-FR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fr-FR" sz="2400" dirty="0" smtClean="0"/>
                  <a:t>, alors</a:t>
                </a:r>
                <a:r>
                  <a:rPr lang="fr-FR" sz="2400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fr-FR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r>
                      <a:rPr lang="en-US" sz="2400" b="1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𝒌</m:t>
                    </m:r>
                    <m:r>
                      <a:rPr lang="fr-FR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r>
                      <a:rPr lang="en-US" sz="2400" b="1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𝒌</m:t>
                    </m:r>
                  </m:oMath>
                </a14:m>
                <a:endParaRPr lang="fr-FR" sz="2400" b="1" dirty="0" smtClean="0">
                  <a:solidFill>
                    <a:schemeClr val="accent2"/>
                  </a:solidFill>
                </a:endParaRPr>
              </a:p>
              <a:p>
                <a:endParaRPr lang="fr-FR" sz="2400" dirty="0"/>
              </a:p>
              <a:p>
                <a:endParaRPr lang="fr-FR" sz="2400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1478199"/>
                <a:ext cx="9230941" cy="4928288"/>
              </a:xfrm>
              <a:blipFill rotWithShape="0">
                <a:blip r:embed="rId2"/>
                <a:stretch>
                  <a:fillRect l="-528" t="-98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17</a:t>
            </a:fld>
            <a:endParaRPr lang="fr-FR"/>
          </a:p>
        </p:txBody>
      </p:sp>
      <p:grpSp>
        <p:nvGrpSpPr>
          <p:cNvPr id="21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22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3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318372" y="3334401"/>
                <a:ext cx="216413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32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10 €</m:t>
                      </m:r>
                    </m:oMath>
                  </m:oMathPara>
                </a14:m>
                <a:endParaRPr lang="fr-F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8372" y="3334401"/>
                <a:ext cx="2164137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7335482" y="3454347"/>
                <a:ext cx="145291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32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10 €</m:t>
                      </m:r>
                    </m:oMath>
                  </m:oMathPara>
                </a14:m>
                <a:endParaRPr lang="fr-FR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5482" y="3454347"/>
                <a:ext cx="1452918" cy="5847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8650068" y="3454347"/>
                <a:ext cx="89375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en-US" sz="3200" b="1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0068" y="3454347"/>
                <a:ext cx="893758" cy="58477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6473003" y="3445689"/>
                <a:ext cx="89375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en-US" sz="3200" b="1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3003" y="3445689"/>
                <a:ext cx="893758" cy="58477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3639948" y="2242924"/>
            <a:ext cx="2205737" cy="532263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9845" y="3006566"/>
            <a:ext cx="1802965" cy="128162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91564" y="5132979"/>
            <a:ext cx="961246" cy="7685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12"/>
              <p:cNvSpPr txBox="1"/>
              <p:nvPr/>
            </p:nvSpPr>
            <p:spPr>
              <a:xfrm>
                <a:off x="2312862" y="5175498"/>
                <a:ext cx="216413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32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2.50 €</m:t>
                      </m:r>
                    </m:oMath>
                  </m:oMathPara>
                </a14:m>
                <a:endParaRPr lang="fr-F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1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2862" y="5175498"/>
                <a:ext cx="2164137" cy="58477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2" name="Image 4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42817" y="2985975"/>
            <a:ext cx="1802965" cy="12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503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9" grpId="0"/>
      <p:bldP spid="43" grpId="0"/>
      <p:bldP spid="44" grpId="0"/>
      <p:bldP spid="20" grpId="0" animBg="1"/>
      <p:bldP spid="20" grpId="1" animBg="1"/>
      <p:bldP spid="4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II. Équations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77333" y="1478199"/>
            <a:ext cx="9230941" cy="4928288"/>
          </a:xfrm>
        </p:spPr>
        <p:txBody>
          <a:bodyPr>
            <a:normAutofit/>
          </a:bodyPr>
          <a:lstStyle/>
          <a:p>
            <a:r>
              <a:rPr lang="fr-FR" sz="2400" dirty="0" smtClean="0"/>
              <a:t>Définitions:</a:t>
            </a:r>
          </a:p>
          <a:p>
            <a:r>
              <a:rPr lang="fr-FR" sz="2400" b="1" dirty="0">
                <a:solidFill>
                  <a:srgbClr val="0070C0"/>
                </a:solidFill>
              </a:rPr>
              <a:t>Une équation </a:t>
            </a:r>
            <a:r>
              <a:rPr lang="fr-FR" sz="2400" dirty="0"/>
              <a:t>est </a:t>
            </a:r>
            <a:r>
              <a:rPr lang="fr-FR" sz="2400" b="1" dirty="0">
                <a:solidFill>
                  <a:srgbClr val="FF0000"/>
                </a:solidFill>
              </a:rPr>
              <a:t>une égalité </a:t>
            </a:r>
            <a:r>
              <a:rPr lang="fr-FR" sz="2400" dirty="0"/>
              <a:t>comportant </a:t>
            </a:r>
            <a:r>
              <a:rPr lang="fr-FR" sz="2400" b="1" dirty="0">
                <a:solidFill>
                  <a:srgbClr val="FFC000"/>
                </a:solidFill>
              </a:rPr>
              <a:t>un nombre inconnu </a:t>
            </a:r>
            <a:r>
              <a:rPr lang="fr-FR" sz="2400" dirty="0"/>
              <a:t>représenté par une lettre.</a:t>
            </a:r>
            <a:r>
              <a:rPr lang="fr-FR" sz="2400" dirty="0" smtClean="0"/>
              <a:t/>
            </a:r>
            <a:br>
              <a:rPr lang="fr-FR" sz="2400" dirty="0" smtClean="0"/>
            </a:br>
            <a:endParaRPr lang="fr-FR" sz="2400" dirty="0"/>
          </a:p>
          <a:p>
            <a:r>
              <a:rPr lang="fr-FR" sz="2400" dirty="0"/>
              <a:t>Ce </a:t>
            </a:r>
            <a:r>
              <a:rPr lang="fr-FR" sz="2400" b="1" dirty="0">
                <a:solidFill>
                  <a:srgbClr val="FFC000"/>
                </a:solidFill>
              </a:rPr>
              <a:t>nombre inconnu</a:t>
            </a:r>
            <a:r>
              <a:rPr lang="fr-FR" sz="2400" dirty="0"/>
              <a:t>, désigné par une lettre, est appelé l’</a:t>
            </a:r>
            <a:r>
              <a:rPr lang="fr-FR" sz="2400" b="1" dirty="0">
                <a:solidFill>
                  <a:schemeClr val="accent2"/>
                </a:solidFill>
              </a:rPr>
              <a:t>inconnue de l’équation</a:t>
            </a:r>
            <a:r>
              <a:rPr lang="fr-FR" sz="2400" b="1" dirty="0"/>
              <a:t>.</a:t>
            </a:r>
            <a:r>
              <a:rPr lang="fr-FR" sz="2400" dirty="0" smtClean="0"/>
              <a:t/>
            </a:r>
            <a:br>
              <a:rPr lang="fr-FR" sz="2400" dirty="0" smtClean="0"/>
            </a:br>
            <a:endParaRPr lang="fr-FR" sz="2400" dirty="0" smtClean="0"/>
          </a:p>
          <a:p>
            <a:r>
              <a:rPr lang="fr-FR" sz="2400" b="1" dirty="0">
                <a:solidFill>
                  <a:srgbClr val="0070C0"/>
                </a:solidFill>
              </a:rPr>
              <a:t>Une solution</a:t>
            </a:r>
            <a:r>
              <a:rPr lang="fr-FR" sz="2400" dirty="0">
                <a:solidFill>
                  <a:srgbClr val="0070C0"/>
                </a:solidFill>
              </a:rPr>
              <a:t> </a:t>
            </a:r>
            <a:r>
              <a:rPr lang="fr-FR" sz="2400" dirty="0"/>
              <a:t>d’une équation est une valeur de l’inconnue qui </a:t>
            </a:r>
            <a:r>
              <a:rPr lang="fr-FR" sz="2400" b="1" dirty="0">
                <a:solidFill>
                  <a:srgbClr val="FFC000"/>
                </a:solidFill>
              </a:rPr>
              <a:t>rend vraie l’égalité</a:t>
            </a:r>
            <a:r>
              <a:rPr lang="fr-FR" sz="2400" dirty="0" smtClean="0"/>
              <a:t>.</a:t>
            </a:r>
          </a:p>
          <a:p>
            <a:endParaRPr lang="fr-FR" sz="2400" dirty="0"/>
          </a:p>
          <a:p>
            <a:r>
              <a:rPr lang="fr-FR" sz="2400" b="1" dirty="0">
                <a:solidFill>
                  <a:srgbClr val="FF0000"/>
                </a:solidFill>
              </a:rPr>
              <a:t>Résoudre une équation</a:t>
            </a:r>
            <a:r>
              <a:rPr lang="fr-FR" sz="2400" dirty="0"/>
              <a:t>, c’est trouver </a:t>
            </a:r>
            <a:r>
              <a:rPr lang="fr-FR" sz="2400" b="1" dirty="0">
                <a:solidFill>
                  <a:srgbClr val="0070C0"/>
                </a:solidFill>
              </a:rPr>
              <a:t>toutes ses solutions</a:t>
            </a:r>
            <a:r>
              <a:rPr lang="fr-FR" sz="2400" dirty="0"/>
              <a:t>.</a:t>
            </a:r>
          </a:p>
          <a:p>
            <a:endParaRPr lang="fr-F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18</a:t>
            </a:fld>
            <a:endParaRPr lang="fr-FR" dirty="0"/>
          </a:p>
        </p:txBody>
      </p:sp>
      <p:grpSp>
        <p:nvGrpSpPr>
          <p:cNvPr id="21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22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3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0418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II. Équations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77333" y="1478199"/>
            <a:ext cx="9230941" cy="4928288"/>
          </a:xfrm>
        </p:spPr>
        <p:txBody>
          <a:bodyPr>
            <a:normAutofit/>
          </a:bodyPr>
          <a:lstStyle/>
          <a:p>
            <a:r>
              <a:rPr lang="fr-FR" sz="2400" dirty="0" smtClean="0"/>
              <a:t>Exemples:</a:t>
            </a:r>
          </a:p>
          <a:p>
            <a:r>
              <a:rPr lang="fr-FR" sz="2400" dirty="0"/>
              <a:t>La somme d’un nombre et de 2 est égale a (-7).</a:t>
            </a:r>
          </a:p>
          <a:p>
            <a:endParaRPr lang="fr-FR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279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397" y="609600"/>
            <a:ext cx="10509161" cy="1320800"/>
          </a:xfrm>
        </p:spPr>
        <p:txBody>
          <a:bodyPr/>
          <a:lstStyle/>
          <a:p>
            <a:r>
              <a:rPr lang="fr-FR" dirty="0"/>
              <a:t>Chapitre </a:t>
            </a:r>
            <a:r>
              <a:rPr lang="fr-FR" dirty="0" smtClean="0"/>
              <a:t>13: </a:t>
            </a:r>
            <a:r>
              <a:rPr lang="fr-FR" dirty="0"/>
              <a:t>Résolution de problèmes </a:t>
            </a:r>
            <a:br>
              <a:rPr lang="fr-FR" dirty="0"/>
            </a:br>
            <a:r>
              <a:rPr lang="fr-FR" dirty="0" smtClean="0"/>
              <a:t>						Équations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</a:t>
            </a:fld>
            <a:endParaRPr lang="fr-FR"/>
          </a:p>
        </p:txBody>
      </p:sp>
      <p:pic>
        <p:nvPicPr>
          <p:cNvPr id="7" name="Picture 2" descr="https://pixabay.com/static/uploads/photo/2012/04/24/21/13/question-mark-40876_6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253" y="1930400"/>
            <a:ext cx="2133235" cy="316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884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II. Équations</a:t>
            </a:r>
            <a:endParaRPr lang="fr-FR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677333" y="1478199"/>
                <a:ext cx="9230941" cy="4928288"/>
              </a:xfrm>
            </p:spPr>
            <p:txBody>
              <a:bodyPr>
                <a:normAutofit/>
              </a:bodyPr>
              <a:lstStyle/>
              <a:p>
                <a:r>
                  <a:rPr lang="fr-FR" sz="2400" dirty="0" smtClean="0"/>
                  <a:t>Exemples:</a:t>
                </a:r>
              </a:p>
              <a:p>
                <a:r>
                  <a:rPr lang="fr-FR" sz="2400" dirty="0"/>
                  <a:t>Vérifier si les nombres </a:t>
                </a:r>
                <a14:m>
                  <m:oMath xmlns:m="http://schemas.openxmlformats.org/officeDocument/2006/math">
                    <m:r>
                      <a:rPr lang="fr-FR" sz="2400" b="1" i="1" dirty="0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fr-FR" sz="2400" dirty="0"/>
                  <a:t> et </a:t>
                </a:r>
                <a14:m>
                  <m:oMath xmlns:m="http://schemas.openxmlformats.org/officeDocument/2006/math">
                    <m:r>
                      <a:rPr lang="fr-FR" sz="2400" b="1" i="1" dirty="0" smtClean="0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fr-FR" sz="2400" dirty="0"/>
                  <a:t> sont solutions de l’équation :</a:t>
                </a:r>
                <a:endParaRPr lang="fr-F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fr-FR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fr-FR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FR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fr-FR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 −</m:t>
                      </m:r>
                      <m:r>
                        <a:rPr lang="fr-FR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fr-FR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fr-FR" sz="2400" dirty="0"/>
              </a:p>
              <a:p>
                <a:endParaRPr lang="fr-FR" sz="2400" dirty="0" smtClean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1478199"/>
                <a:ext cx="9230941" cy="4928288"/>
              </a:xfrm>
              <a:blipFill rotWithShape="0">
                <a:blip r:embed="rId2"/>
                <a:stretch>
                  <a:fillRect l="-528" t="-98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5467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II. Équations</a:t>
            </a:r>
            <a:endParaRPr lang="fr-FR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677333" y="1478199"/>
                <a:ext cx="9230941" cy="4928288"/>
              </a:xfrm>
            </p:spPr>
            <p:txBody>
              <a:bodyPr>
                <a:normAutofit/>
              </a:bodyPr>
              <a:lstStyle/>
              <a:p>
                <a:r>
                  <a:rPr lang="fr-FR" sz="2400" dirty="0" smtClean="0"/>
                  <a:t>Exemples:</a:t>
                </a:r>
              </a:p>
              <a:p>
                <a:r>
                  <a:rPr lang="fr-FR" sz="2400" dirty="0"/>
                  <a:t>Résoudre l’équation : </a:t>
                </a:r>
                <a14:m>
                  <m:oMath xmlns:m="http://schemas.openxmlformats.org/officeDocument/2006/math">
                    <m:r>
                      <a:rPr lang="fr-FR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fr-FR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𝟏𝟕</m:t>
                    </m:r>
                    <m:r>
                      <a:rPr lang="fr-FR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endParaRPr lang="fr-FR" sz="2400" dirty="0">
                  <a:solidFill>
                    <a:srgbClr val="0070C0"/>
                  </a:solidFill>
                </a:endParaRPr>
              </a:p>
              <a:p>
                <a:endParaRPr lang="fr-FR" sz="2400" dirty="0" smtClean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1478199"/>
                <a:ext cx="9230941" cy="4928288"/>
              </a:xfrm>
              <a:blipFill rotWithShape="0">
                <a:blip r:embed="rId2"/>
                <a:stretch>
                  <a:fillRect l="-528" t="-98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154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Exercices</a:t>
            </a:r>
            <a:endParaRPr lang="fr-FR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Espace réservé du contenu 2"/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677863" y="1477960"/>
              <a:ext cx="9229726" cy="443152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4614863"/>
                    <a:gridCol w="4614863"/>
                  </a:tblGrid>
                  <a:tr h="886304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𝟖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fr-FR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𝟖</m:t>
                                </m:r>
                              </m:oMath>
                            </m:oMathPara>
                          </a14:m>
                          <a:endParaRPr lang="fr-FR" b="1" dirty="0"/>
                        </a:p>
                        <a:p>
                          <a:pPr algn="l"/>
                          <a:endParaRPr lang="fr-F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86304"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oMath>
                            </m:oMathPara>
                          </a14:m>
                          <a:endParaRPr lang="fr-FR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86304"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</m:oMath>
                            </m:oMathPara>
                          </a14:m>
                          <a:endParaRPr lang="fr-FR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𝟏𝟐</m:t>
                                    </m:r>
                                  </m:num>
                                  <m:den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den>
                                </m:f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fr-FR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86304"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num>
                                  <m:den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den>
                                </m:f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fr-FR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f>
                                  <m:f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num>
                                  <m:den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86304"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num>
                                  <m:den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den>
                                </m:f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fr-FR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num>
                                  <m:den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den>
                                </m:f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𝟏𝟏</m:t>
                                </m:r>
                              </m:oMath>
                            </m:oMathPara>
                          </a14:m>
                          <a:endParaRPr lang="fr-FR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Espace réservé du contenu 2"/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677863" y="1477960"/>
              <a:ext cx="9229726" cy="443152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4614863"/>
                    <a:gridCol w="4614863"/>
                  </a:tblGrid>
                  <a:tr h="886304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32" t="-685" r="-100132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00264" t="-685" r="-264" b="-400000"/>
                          </a:stretch>
                        </a:blipFill>
                      </a:tcPr>
                    </a:tc>
                  </a:tr>
                  <a:tr h="886304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32" t="-101379" r="-100132" b="-3027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00264" t="-101379" r="-264" b="-302759"/>
                          </a:stretch>
                        </a:blipFill>
                      </a:tcPr>
                    </a:tc>
                  </a:tr>
                  <a:tr h="886304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32" t="-200000" r="-100132" b="-2006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00264" t="-200000" r="-264" b="-200685"/>
                          </a:stretch>
                        </a:blipFill>
                      </a:tcPr>
                    </a:tc>
                  </a:tr>
                  <a:tr h="886304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32" t="-302069" r="-100132" b="-1020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00264" t="-302069" r="-264" b="-102069"/>
                          </a:stretch>
                        </a:blipFill>
                      </a:tcPr>
                    </a:tc>
                  </a:tr>
                  <a:tr h="886304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32" t="-399315" r="-100132" b="-13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00264" t="-399315" r="-264" b="-137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05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DM - Exercice 1</a:t>
            </a:r>
            <a:endParaRPr lang="fr-FR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Espace réservé du contenu 2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070046338"/>
                  </p:ext>
                </p:extLst>
              </p:nvPr>
            </p:nvGraphicFramePr>
            <p:xfrm>
              <a:off x="950818" y="1401631"/>
              <a:ext cx="9830914" cy="5024416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4915457"/>
                    <a:gridCol w="4915457"/>
                  </a:tblGrid>
                  <a:tr h="1409808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fr-FR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fr-FR" b="1" dirty="0"/>
                        </a:p>
                        <a:p>
                          <a:pPr algn="l"/>
                          <a:endParaRPr lang="fr-F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514901"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𝟗</m:t>
                                </m:r>
                              </m:oMath>
                            </m:oMathPara>
                          </a14:m>
                          <a:endParaRPr lang="fr-FR" b="1" dirty="0"/>
                        </a:p>
                        <a:p>
                          <a:pPr algn="l"/>
                          <a:endParaRPr lang="fr-FR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fr-FR" b="1" dirty="0"/>
                        </a:p>
                        <a:p>
                          <a:pPr algn="l"/>
                          <a:endParaRPr lang="fr-F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099707"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𝟏𝟏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</m:oMath>
                            </m:oMathPara>
                          </a14:m>
                          <a:endParaRPr lang="fr-FR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𝟏𝟏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</m:oMath>
                            </m:oMathPara>
                          </a14:m>
                          <a:endParaRPr lang="fr-FR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Espace réservé du contenu 2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070046338"/>
                  </p:ext>
                </p:extLst>
              </p:nvPr>
            </p:nvGraphicFramePr>
            <p:xfrm>
              <a:off x="950818" y="1401631"/>
              <a:ext cx="9830914" cy="5024416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4915457"/>
                    <a:gridCol w="4915457"/>
                  </a:tblGrid>
                  <a:tr h="1409808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24" t="-431" r="-100248" b="-25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00124" t="-431" r="-248" b="-256897"/>
                          </a:stretch>
                        </a:blipFill>
                      </a:tcPr>
                    </a:tc>
                  </a:tr>
                  <a:tr h="1514901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24" t="-93574" r="-100248" b="-1393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00124" t="-93574" r="-248" b="-139357"/>
                          </a:stretch>
                        </a:blipFill>
                      </a:tcPr>
                    </a:tc>
                  </a:tr>
                  <a:tr h="2099707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24" t="-139710" r="-100248" b="-5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00124" t="-139710" r="-248" b="-58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23</a:t>
            </a:fld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2634018" y="1456223"/>
                <a:ext cx="2825086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4018" y="1456223"/>
                <a:ext cx="2825086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/>
              <p:nvPr/>
            </p:nvSpPr>
            <p:spPr>
              <a:xfrm>
                <a:off x="2634018" y="1930400"/>
                <a:ext cx="2825086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fr-FR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4018" y="1930400"/>
                <a:ext cx="2825086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/>
              <p:nvPr/>
            </p:nvSpPr>
            <p:spPr>
              <a:xfrm>
                <a:off x="7369791" y="1456223"/>
                <a:ext cx="2825086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9791" y="1456223"/>
                <a:ext cx="2825086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/>
              <p:cNvSpPr txBox="1"/>
              <p:nvPr/>
            </p:nvSpPr>
            <p:spPr>
              <a:xfrm>
                <a:off x="7369791" y="1930400"/>
                <a:ext cx="2825086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fr-FR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9791" y="1930400"/>
                <a:ext cx="2825086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/>
              <p:cNvSpPr txBox="1"/>
              <p:nvPr/>
            </p:nvSpPr>
            <p:spPr>
              <a:xfrm>
                <a:off x="2634018" y="2974493"/>
                <a:ext cx="2825086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ZoneText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4018" y="2974493"/>
                <a:ext cx="2825086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/>
              <p:cNvSpPr txBox="1"/>
              <p:nvPr/>
            </p:nvSpPr>
            <p:spPr>
              <a:xfrm>
                <a:off x="2634018" y="3397192"/>
                <a:ext cx="2825086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𝟏𝟒</m:t>
                      </m:r>
                    </m:oMath>
                  </m:oMathPara>
                </a14:m>
                <a:endParaRPr lang="fr-FR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" name="ZoneText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4018" y="3397192"/>
                <a:ext cx="2825086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/>
              <p:nvPr/>
            </p:nvSpPr>
            <p:spPr>
              <a:xfrm>
                <a:off x="7369791" y="2946479"/>
                <a:ext cx="2825086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9791" y="2946479"/>
                <a:ext cx="2825086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/>
              <p:nvPr/>
            </p:nvSpPr>
            <p:spPr>
              <a:xfrm>
                <a:off x="7369791" y="3394269"/>
                <a:ext cx="2825086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𝟏𝟎</m:t>
                      </m:r>
                    </m:oMath>
                  </m:oMathPara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9791" y="3394269"/>
                <a:ext cx="2825086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/>
              <p:nvPr/>
            </p:nvSpPr>
            <p:spPr>
              <a:xfrm>
                <a:off x="7369791" y="3842059"/>
                <a:ext cx="2825086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</m:oMath>
                  </m:oMathPara>
                </a14:m>
                <a:endParaRPr lang="fr-FR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9791" y="3842059"/>
                <a:ext cx="2825086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/>
              <p:cNvSpPr txBox="1"/>
              <p:nvPr/>
            </p:nvSpPr>
            <p:spPr>
              <a:xfrm>
                <a:off x="2634018" y="4434550"/>
                <a:ext cx="2825086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𝟏𝟏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𝟏𝟏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𝟏𝟏</m:t>
                      </m:r>
                    </m:oMath>
                  </m:oMathPara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ZoneText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4018" y="4434550"/>
                <a:ext cx="2825086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/>
              <p:cNvSpPr txBox="1"/>
              <p:nvPr/>
            </p:nvSpPr>
            <p:spPr>
              <a:xfrm>
                <a:off x="2634018" y="4953229"/>
                <a:ext cx="2825086" cy="61093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𝟏𝟏</m:t>
                          </m:r>
                        </m:den>
                      </m:f>
                    </m:oMath>
                  </m:oMathPara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ZoneText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4018" y="4953229"/>
                <a:ext cx="2825086" cy="610936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/>
              <p:cNvSpPr txBox="1"/>
              <p:nvPr/>
            </p:nvSpPr>
            <p:spPr>
              <a:xfrm>
                <a:off x="2634018" y="5672030"/>
                <a:ext cx="2825086" cy="6090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den>
                      </m:f>
                    </m:oMath>
                  </m:oMathPara>
                </a14:m>
                <a:endParaRPr lang="fr-FR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8" name="ZoneText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4018" y="5672030"/>
                <a:ext cx="2825086" cy="609077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/>
              <p:cNvSpPr txBox="1"/>
              <p:nvPr/>
            </p:nvSpPr>
            <p:spPr>
              <a:xfrm>
                <a:off x="7369791" y="4366310"/>
                <a:ext cx="2825086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𝟏𝟏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𝟏𝟏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𝟏𝟏</m:t>
                      </m:r>
                    </m:oMath>
                  </m:oMathPara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ZoneText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9791" y="4366310"/>
                <a:ext cx="2825086" cy="369332"/>
              </a:xfrm>
              <a:prstGeom prst="rect">
                <a:avLst/>
              </a:prstGeom>
              <a:blipFill rotWithShape="0">
                <a:blip r:embed="rId15"/>
                <a:stretch>
                  <a:fillRect b="-6349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/>
              <p:cNvSpPr txBox="1"/>
              <p:nvPr/>
            </p:nvSpPr>
            <p:spPr>
              <a:xfrm>
                <a:off x="7369791" y="4848021"/>
                <a:ext cx="2825086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𝟏𝟖</m:t>
                      </m:r>
                    </m:oMath>
                  </m:oMathPara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ZoneText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9791" y="4848021"/>
                <a:ext cx="2825086" cy="369332"/>
              </a:xfrm>
              <a:prstGeom prst="rect">
                <a:avLst/>
              </a:prstGeom>
              <a:blipFill rotWithShape="0">
                <a:blip r:embed="rId16"/>
                <a:stretch>
                  <a:fillRect b="-6349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/>
              <p:cNvSpPr txBox="1"/>
              <p:nvPr/>
            </p:nvSpPr>
            <p:spPr>
              <a:xfrm>
                <a:off x="7369791" y="5329732"/>
                <a:ext cx="2825086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𝟏𝟖</m:t>
                      </m:r>
                    </m:oMath>
                  </m:oMathPara>
                </a14:m>
                <a:endParaRPr lang="fr-FR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1" name="ZoneText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9791" y="5329732"/>
                <a:ext cx="2825086" cy="369332"/>
              </a:xfrm>
              <a:prstGeom prst="rect">
                <a:avLst/>
              </a:prstGeom>
              <a:blipFill rotWithShape="0">
                <a:blip r:embed="rId17"/>
                <a:stretch>
                  <a:fillRect b="-6349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ZoneTexte 7"/>
          <p:cNvSpPr txBox="1"/>
          <p:nvPr/>
        </p:nvSpPr>
        <p:spPr>
          <a:xfrm>
            <a:off x="1028144" y="1456223"/>
            <a:ext cx="1528548" cy="516003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5917062" y="1456223"/>
            <a:ext cx="1354595" cy="516003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1028144" y="2878266"/>
            <a:ext cx="1528548" cy="516003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4" name="ZoneTexte 23"/>
          <p:cNvSpPr txBox="1"/>
          <p:nvPr/>
        </p:nvSpPr>
        <p:spPr>
          <a:xfrm>
            <a:off x="5917062" y="2878266"/>
            <a:ext cx="1354595" cy="516003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5" name="ZoneTexte 24"/>
          <p:cNvSpPr txBox="1"/>
          <p:nvPr/>
        </p:nvSpPr>
        <p:spPr>
          <a:xfrm>
            <a:off x="1028144" y="4394154"/>
            <a:ext cx="1528548" cy="516003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6" name="ZoneTexte 25"/>
          <p:cNvSpPr txBox="1"/>
          <p:nvPr/>
        </p:nvSpPr>
        <p:spPr>
          <a:xfrm>
            <a:off x="5917062" y="4394154"/>
            <a:ext cx="1354595" cy="516003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7319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8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DM - Exercice 1 (suite)</a:t>
            </a:r>
            <a:endParaRPr lang="fr-FR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Espace réservé du contenu 2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631112996"/>
                  </p:ext>
                </p:extLst>
              </p:nvPr>
            </p:nvGraphicFramePr>
            <p:xfrm>
              <a:off x="950818" y="1401629"/>
              <a:ext cx="9871856" cy="5055807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4935928"/>
                    <a:gridCol w="4935928"/>
                  </a:tblGrid>
                  <a:tr h="2447040"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num>
                                  <m:den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den>
                                </m:f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fr-FR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608767"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num>
                                  <m:den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den>
                                </m:f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fr-FR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fr-FR" b="1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Espace réservé du contenu 2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631112996"/>
                  </p:ext>
                </p:extLst>
              </p:nvPr>
            </p:nvGraphicFramePr>
            <p:xfrm>
              <a:off x="950818" y="1401629"/>
              <a:ext cx="9871856" cy="5055807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4935928"/>
                    <a:gridCol w="4935928"/>
                  </a:tblGrid>
                  <a:tr h="244704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23" t="-249" r="-100123" b="-1072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00247" t="-249" r="-247" b="-107214"/>
                          </a:stretch>
                        </a:blipFill>
                      </a:tcPr>
                    </a:tc>
                  </a:tr>
                  <a:tr h="2608767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123" t="-93939" r="-100123" b="-4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fr-FR" b="1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24</a:t>
            </a:fld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2634018" y="1456223"/>
                <a:ext cx="2825086" cy="57066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4018" y="1456223"/>
                <a:ext cx="2825086" cy="57066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/>
              <p:nvPr/>
            </p:nvSpPr>
            <p:spPr>
              <a:xfrm>
                <a:off x="2634018" y="3172347"/>
                <a:ext cx="2825086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𝟐𝟏</m:t>
                      </m:r>
                    </m:oMath>
                  </m:oMathPara>
                </a14:m>
                <a:endParaRPr lang="fr-FR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4018" y="3172347"/>
                <a:ext cx="2825086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/>
              <p:nvPr/>
            </p:nvSpPr>
            <p:spPr>
              <a:xfrm>
                <a:off x="2634018" y="2138112"/>
                <a:ext cx="2825086" cy="57066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4018" y="2138112"/>
                <a:ext cx="2825086" cy="57066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/>
              <p:cNvSpPr txBox="1"/>
              <p:nvPr/>
            </p:nvSpPr>
            <p:spPr>
              <a:xfrm>
                <a:off x="2634018" y="2742601"/>
                <a:ext cx="2825086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b="1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ZoneText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4018" y="2742601"/>
                <a:ext cx="2825086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/>
              <p:cNvSpPr txBox="1"/>
              <p:nvPr/>
            </p:nvSpPr>
            <p:spPr>
              <a:xfrm>
                <a:off x="7861459" y="1432163"/>
                <a:ext cx="2825086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ZoneText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1459" y="1432163"/>
                <a:ext cx="2825086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/>
              <p:cNvSpPr txBox="1"/>
              <p:nvPr/>
            </p:nvSpPr>
            <p:spPr>
              <a:xfrm>
                <a:off x="7861459" y="1930391"/>
                <a:ext cx="2825086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ZoneText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1459" y="1930391"/>
                <a:ext cx="2825086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/>
              <p:cNvSpPr txBox="1"/>
              <p:nvPr/>
            </p:nvSpPr>
            <p:spPr>
              <a:xfrm>
                <a:off x="7861459" y="2423446"/>
                <a:ext cx="2825086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ZoneText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1459" y="2423446"/>
                <a:ext cx="2825086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/>
              <p:cNvSpPr txBox="1"/>
              <p:nvPr/>
            </p:nvSpPr>
            <p:spPr>
              <a:xfrm>
                <a:off x="7854507" y="2871789"/>
                <a:ext cx="2825086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ZoneText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4507" y="2871789"/>
                <a:ext cx="2825086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/>
              <p:cNvSpPr txBox="1"/>
              <p:nvPr/>
            </p:nvSpPr>
            <p:spPr>
              <a:xfrm>
                <a:off x="7861459" y="3320132"/>
                <a:ext cx="2825086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fr-FR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3" name="ZoneText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1459" y="3320132"/>
                <a:ext cx="2825086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/>
              <p:cNvSpPr txBox="1"/>
              <p:nvPr/>
            </p:nvSpPr>
            <p:spPr>
              <a:xfrm>
                <a:off x="2634018" y="3888588"/>
                <a:ext cx="2825086" cy="57066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ZoneText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4018" y="3888588"/>
                <a:ext cx="2825086" cy="570669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/>
              <p:cNvSpPr txBox="1"/>
              <p:nvPr/>
            </p:nvSpPr>
            <p:spPr>
              <a:xfrm>
                <a:off x="2634018" y="4507183"/>
                <a:ext cx="2825086" cy="57066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ZoneText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4018" y="4507183"/>
                <a:ext cx="2825086" cy="570669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ZoneTexte 25"/>
              <p:cNvSpPr txBox="1"/>
              <p:nvPr/>
            </p:nvSpPr>
            <p:spPr>
              <a:xfrm>
                <a:off x="2634018" y="5121910"/>
                <a:ext cx="2825086" cy="57066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ZoneTexte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4018" y="5121910"/>
                <a:ext cx="2825086" cy="570669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ZoneTexte 26"/>
              <p:cNvSpPr txBox="1"/>
              <p:nvPr/>
            </p:nvSpPr>
            <p:spPr>
              <a:xfrm>
                <a:off x="2634018" y="5735081"/>
                <a:ext cx="2825086" cy="63658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ZoneTexte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4018" y="5735081"/>
                <a:ext cx="2825086" cy="636585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ZoneTexte 27"/>
              <p:cNvSpPr txBox="1"/>
              <p:nvPr/>
            </p:nvSpPr>
            <p:spPr>
              <a:xfrm>
                <a:off x="6005015" y="3929532"/>
                <a:ext cx="2825086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ZoneTexte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5015" y="3929532"/>
                <a:ext cx="2825086" cy="369332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28"/>
              <p:cNvSpPr txBox="1"/>
              <p:nvPr/>
            </p:nvSpPr>
            <p:spPr>
              <a:xfrm>
                <a:off x="6005015" y="4372948"/>
                <a:ext cx="2825086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" name="ZoneText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5015" y="4372948"/>
                <a:ext cx="2825086" cy="369332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ZoneTexte 31"/>
              <p:cNvSpPr txBox="1"/>
              <p:nvPr/>
            </p:nvSpPr>
            <p:spPr>
              <a:xfrm>
                <a:off x="6005015" y="4837823"/>
                <a:ext cx="2825086" cy="61093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2" name="ZoneTexte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5015" y="4837823"/>
                <a:ext cx="2825086" cy="610936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ZoneTexte 32"/>
              <p:cNvSpPr txBox="1"/>
              <p:nvPr/>
            </p:nvSpPr>
            <p:spPr>
              <a:xfrm>
                <a:off x="6005015" y="5568569"/>
                <a:ext cx="2825086" cy="61093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fr-FR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3" name="ZoneTexte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5015" y="5568569"/>
                <a:ext cx="2825086" cy="610936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ZoneTexte 33"/>
          <p:cNvSpPr txBox="1"/>
          <p:nvPr/>
        </p:nvSpPr>
        <p:spPr>
          <a:xfrm>
            <a:off x="1028144" y="1456223"/>
            <a:ext cx="1528548" cy="516003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35" name="ZoneTexte 34"/>
          <p:cNvSpPr txBox="1"/>
          <p:nvPr/>
        </p:nvSpPr>
        <p:spPr>
          <a:xfrm>
            <a:off x="5916152" y="1474302"/>
            <a:ext cx="1809177" cy="516003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36" name="ZoneTexte 35"/>
          <p:cNvSpPr txBox="1"/>
          <p:nvPr/>
        </p:nvSpPr>
        <p:spPr>
          <a:xfrm>
            <a:off x="1028144" y="3888588"/>
            <a:ext cx="1528548" cy="516003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25432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5" grpId="0" animBg="1"/>
      <p:bldP spid="16" grpId="0" animBg="1"/>
      <p:bldP spid="17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54043">
            <a:off x="4222067" y="273188"/>
            <a:ext cx="2141471" cy="13276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DM - Exercice 3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77333" y="1873987"/>
            <a:ext cx="9230941" cy="4928288"/>
          </a:xfrm>
        </p:spPr>
        <p:txBody>
          <a:bodyPr>
            <a:normAutofit/>
          </a:bodyPr>
          <a:lstStyle/>
          <a:p>
            <a:r>
              <a:rPr lang="fr-FR" sz="2000" dirty="0" smtClean="0"/>
              <a:t>1. On choisit l’inconnue</a:t>
            </a:r>
          </a:p>
          <a:p>
            <a:endParaRPr lang="fr-FR" sz="2000" dirty="0"/>
          </a:p>
          <a:p>
            <a:r>
              <a:rPr lang="fr-FR" sz="2000" dirty="0" smtClean="0"/>
              <a:t>2. On met le problème en équation</a:t>
            </a:r>
          </a:p>
          <a:p>
            <a:endParaRPr lang="fr-FR" sz="2000" dirty="0"/>
          </a:p>
          <a:p>
            <a:r>
              <a:rPr lang="fr-FR" sz="2000" dirty="0" smtClean="0"/>
              <a:t>3. On résout l’équation</a:t>
            </a:r>
          </a:p>
          <a:p>
            <a:endParaRPr lang="fr-FR" sz="2000" dirty="0"/>
          </a:p>
          <a:p>
            <a:r>
              <a:rPr lang="fr-FR" sz="2000" dirty="0" smtClean="0"/>
              <a:t>4. On interprète le résultat </a:t>
            </a:r>
            <a:endParaRPr lang="fr-FR" sz="2000" dirty="0">
              <a:solidFill>
                <a:srgbClr val="0070C0"/>
              </a:solidFill>
            </a:endParaRPr>
          </a:p>
          <a:p>
            <a:endParaRPr lang="fr-FR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25</a:t>
            </a:fld>
            <a:endParaRPr lang="fr-F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9" name="Image 8"/>
          <p:cNvPicPr/>
          <p:nvPr/>
        </p:nvPicPr>
        <p:blipFill>
          <a:blip r:embed="rId3"/>
          <a:stretch>
            <a:fillRect/>
          </a:stretch>
        </p:blipFill>
        <p:spPr>
          <a:xfrm>
            <a:off x="5775567" y="1115138"/>
            <a:ext cx="6083433" cy="13208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590663" y="119547"/>
            <a:ext cx="1854485" cy="124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304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DM - Exercice 2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77333" y="1873987"/>
            <a:ext cx="9230941" cy="4928288"/>
          </a:xfrm>
        </p:spPr>
        <p:txBody>
          <a:bodyPr>
            <a:normAutofit/>
          </a:bodyPr>
          <a:lstStyle/>
          <a:p>
            <a:r>
              <a:rPr lang="fr-FR" sz="2000" dirty="0" smtClean="0"/>
              <a:t>1. On choisit l’inconnue</a:t>
            </a:r>
          </a:p>
          <a:p>
            <a:endParaRPr lang="fr-FR" sz="2000" dirty="0"/>
          </a:p>
          <a:p>
            <a:r>
              <a:rPr lang="fr-FR" sz="2000" dirty="0" smtClean="0"/>
              <a:t>2. On met le problème en équation</a:t>
            </a:r>
          </a:p>
          <a:p>
            <a:endParaRPr lang="fr-FR" sz="2000" dirty="0"/>
          </a:p>
          <a:p>
            <a:r>
              <a:rPr lang="fr-FR" sz="2000" dirty="0" smtClean="0"/>
              <a:t>3. On résout l’équation</a:t>
            </a:r>
          </a:p>
          <a:p>
            <a:endParaRPr lang="fr-FR" sz="2000" dirty="0"/>
          </a:p>
          <a:p>
            <a:r>
              <a:rPr lang="fr-FR" sz="2000" dirty="0" smtClean="0"/>
              <a:t>4. On interprète le résultat </a:t>
            </a:r>
            <a:endParaRPr lang="fr-FR" sz="2000" dirty="0">
              <a:solidFill>
                <a:srgbClr val="0070C0"/>
              </a:solidFill>
            </a:endParaRPr>
          </a:p>
          <a:p>
            <a:endParaRPr lang="fr-FR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26</a:t>
            </a:fld>
            <a:endParaRPr lang="fr-F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9893272"/>
              </p:ext>
            </p:extLst>
          </p:nvPr>
        </p:nvGraphicFramePr>
        <p:xfrm>
          <a:off x="5568319" y="609600"/>
          <a:ext cx="2470456" cy="15149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Bitmap Image" r:id="rId3" imgW="5249008" imgH="3191320" progId="Paint.Picture">
                  <p:embed/>
                </p:oleObj>
              </mc:Choice>
              <mc:Fallback>
                <p:oleObj name="Bitmap Image" r:id="rId3" imgW="5249008" imgH="3191320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8319" y="609600"/>
                        <a:ext cx="2470456" cy="151490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Image 7"/>
          <p:cNvPicPr/>
          <p:nvPr/>
        </p:nvPicPr>
        <p:blipFill>
          <a:blip r:embed="rId5"/>
          <a:stretch>
            <a:fillRect/>
          </a:stretch>
        </p:blipFill>
        <p:spPr>
          <a:xfrm>
            <a:off x="8354920" y="362623"/>
            <a:ext cx="3500716" cy="180353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7205373" y="3580537"/>
            <a:ext cx="2899905" cy="52322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Tableur ?</a:t>
            </a:r>
            <a:endParaRPr lang="fr-FR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1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77333" y="1873987"/>
            <a:ext cx="9230941" cy="4928288"/>
          </a:xfrm>
        </p:spPr>
        <p:txBody>
          <a:bodyPr>
            <a:normAutofit/>
          </a:bodyPr>
          <a:lstStyle/>
          <a:p>
            <a:r>
              <a:rPr lang="fr-FR" sz="2000" dirty="0" smtClean="0"/>
              <a:t>1. On choisit l’inconnue</a:t>
            </a:r>
          </a:p>
          <a:p>
            <a:endParaRPr lang="fr-FR" sz="2000" dirty="0"/>
          </a:p>
          <a:p>
            <a:r>
              <a:rPr lang="fr-FR" sz="2000" dirty="0" smtClean="0"/>
              <a:t>2. On met le problème en équation</a:t>
            </a:r>
          </a:p>
          <a:p>
            <a:endParaRPr lang="fr-FR" sz="2000" dirty="0"/>
          </a:p>
          <a:p>
            <a:r>
              <a:rPr lang="fr-FR" sz="2000" dirty="0" smtClean="0"/>
              <a:t>3. On résout l’équation</a:t>
            </a:r>
          </a:p>
          <a:p>
            <a:endParaRPr lang="fr-FR" sz="2000" dirty="0"/>
          </a:p>
          <a:p>
            <a:r>
              <a:rPr lang="fr-FR" sz="2000" dirty="0" smtClean="0"/>
              <a:t>4. On interprète le résultat </a:t>
            </a:r>
            <a:endParaRPr lang="fr-FR" sz="2000" dirty="0">
              <a:solidFill>
                <a:srgbClr val="0070C0"/>
              </a:solidFill>
            </a:endParaRPr>
          </a:p>
          <a:p>
            <a:endParaRPr lang="fr-FR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27</a:t>
            </a:fld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5557384" y="1023942"/>
            <a:ext cx="6284922" cy="535531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Matilde</a:t>
            </a:r>
            <a:r>
              <a:rPr lang="fr-FR" dirty="0" smtClean="0"/>
              <a:t> pense à un nombre. Si elle multiplie ce nombre par 6 et retranche 7 au produit obtenu, elle obtient le même résultat que si elle avait ajouté 3 a ce nombre.</a:t>
            </a:r>
          </a:p>
          <a:p>
            <a:r>
              <a:rPr lang="fr-FR" dirty="0" smtClean="0"/>
              <a:t>À quel nombre </a:t>
            </a:r>
            <a:r>
              <a:rPr lang="fr-FR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Matilde</a:t>
            </a:r>
            <a:r>
              <a:rPr lang="fr-FR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FR" dirty="0" smtClean="0"/>
              <a:t>a-t-elle pensé ?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0983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28</a:t>
            </a:fld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1371" y="1270000"/>
            <a:ext cx="6086475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30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fr-FR" dirty="0" smtClean="0"/>
              <a:t>Exercices page 173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29</a:t>
            </a:fld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668" y="821054"/>
            <a:ext cx="4642349" cy="484327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3380" y="821054"/>
            <a:ext cx="5428460" cy="380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05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 ( </a:t>
            </a:r>
            <a:r>
              <a:rPr lang="fr-FR" dirty="0" err="1" smtClean="0"/>
              <a:t>Plickers</a:t>
            </a:r>
            <a:r>
              <a:rPr lang="fr-FR" dirty="0" smtClean="0"/>
              <a:t> )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sz="1600" b="1" dirty="0"/>
          </a:p>
          <a:p>
            <a:pPr lvl="2"/>
            <a:endParaRPr lang="fr-FR" sz="1800" dirty="0" smtClean="0"/>
          </a:p>
          <a:p>
            <a:pPr lvl="2"/>
            <a:endParaRPr lang="fr-FR" sz="1800" dirty="0" smtClean="0"/>
          </a:p>
          <a:p>
            <a:pPr lvl="2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3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1128" y="1665097"/>
            <a:ext cx="4810125" cy="4619625"/>
          </a:xfrm>
          <a:prstGeom prst="rect">
            <a:avLst/>
          </a:prstGeom>
        </p:spPr>
      </p:pic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074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fr-FR" dirty="0" smtClean="0"/>
              <a:t>Exercices page 176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417" y="821054"/>
            <a:ext cx="5296988" cy="524794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8429" y="826193"/>
            <a:ext cx="550545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80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 ( </a:t>
            </a:r>
            <a:r>
              <a:rPr lang="fr-FR" dirty="0" err="1" smtClean="0"/>
              <a:t>Plickers</a:t>
            </a:r>
            <a:r>
              <a:rPr lang="fr-FR" dirty="0" smtClean="0"/>
              <a:t> )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sz="1600" b="1" dirty="0"/>
          </a:p>
          <a:p>
            <a:pPr lvl="2"/>
            <a:endParaRPr lang="fr-FR" sz="1800" dirty="0" smtClean="0"/>
          </a:p>
          <a:p>
            <a:pPr lvl="2"/>
            <a:endParaRPr lang="fr-FR" sz="1800" dirty="0" smtClean="0"/>
          </a:p>
          <a:p>
            <a:pPr lvl="2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31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1128" y="1665097"/>
            <a:ext cx="4810125" cy="4619625"/>
          </a:xfrm>
          <a:prstGeom prst="rect">
            <a:avLst/>
          </a:prstGeom>
        </p:spPr>
      </p:pic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20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2160589"/>
                <a:ext cx="9626726" cy="3880773"/>
              </a:xfrm>
            </p:spPr>
            <p:txBody>
              <a:bodyPr/>
              <a:lstStyle/>
              <a:p>
                <a:r>
                  <a:rPr lang="fr-FR" sz="2800" dirty="0" smtClean="0"/>
                  <a:t>Question 1:</a:t>
                </a:r>
                <a:br>
                  <a:rPr lang="fr-FR" sz="2800" dirty="0" smtClean="0"/>
                </a:br>
                <a:r>
                  <a:rPr lang="fr-FR" sz="2800" dirty="0" smtClean="0"/>
                  <a:t>La somme </a:t>
                </a:r>
                <a:r>
                  <a:rPr lang="fr-FR" sz="2800" dirty="0"/>
                  <a:t>du nombre </a:t>
                </a:r>
                <a14:m>
                  <m:oMath xmlns:m="http://schemas.openxmlformats.org/officeDocument/2006/math">
                    <m:r>
                      <a:rPr lang="fr-FR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fr-FR" sz="2800" dirty="0"/>
                  <a:t> </a:t>
                </a:r>
                <a:r>
                  <a:rPr lang="fr-FR" sz="2800" dirty="0" smtClean="0"/>
                  <a:t>et du double d’un nombre </a:t>
                </a:r>
                <a14:m>
                  <m:oMath xmlns:m="http://schemas.openxmlformats.org/officeDocument/2006/math">
                    <m:r>
                      <a:rPr lang="fr-FR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r>
                  <a:rPr lang="fr-FR" sz="2800" dirty="0" smtClean="0"/>
                  <a:t>est égale à </a:t>
                </a:r>
                <a14:m>
                  <m:oMath xmlns:m="http://schemas.openxmlformats.org/officeDocument/2006/math">
                    <m:r>
                      <a:rPr lang="fr-FR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𝟏𝟐</m:t>
                    </m:r>
                  </m:oMath>
                </a14:m>
                <a:r>
                  <a:rPr lang="fr-FR" sz="2800" dirty="0" smtClean="0"/>
                  <a:t> ; alors…</a:t>
                </a:r>
                <a:endParaRPr lang="fr-FR" sz="1600" b="1" dirty="0" smtClean="0"/>
              </a:p>
              <a:p>
                <a:pPr lvl="2"/>
                <a:endParaRPr lang="fr-FR" sz="1800" dirty="0" smtClean="0"/>
              </a:p>
              <a:p>
                <a:pPr lvl="2"/>
                <a:endParaRPr lang="fr-FR" sz="1800" dirty="0" smtClean="0"/>
              </a:p>
              <a:p>
                <a:pPr lvl="2"/>
                <a:endParaRPr lang="fr-FR" dirty="0" smtClean="0"/>
              </a:p>
              <a:p>
                <a:pPr lvl="1"/>
                <a:endParaRPr lang="fr-F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2160589"/>
                <a:ext cx="9626726" cy="3880773"/>
              </a:xfrm>
              <a:blipFill rotWithShape="0">
                <a:blip r:embed="rId2"/>
                <a:stretch>
                  <a:fillRect l="-760" t="-14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32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75257426"/>
                  </p:ext>
                </p:extLst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fr-FR" sz="24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𝟏𝟎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75257426"/>
                  </p:ext>
                </p:extLst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53" t="-61029" r="-300000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508" t="-61029" r="-200761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000" t="-61029" r="-100253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839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FR" sz="2800" dirty="0" smtClean="0"/>
                  <a:t>Question 2:</a:t>
                </a:r>
                <a:br>
                  <a:rPr lang="fr-FR" sz="2800" dirty="0" smtClean="0"/>
                </a:br>
                <a:r>
                  <a:rPr lang="fr-FR" sz="2800" dirty="0" smtClean="0"/>
                  <a:t>Si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800" dirty="0" smtClean="0"/>
                  <a:t>alors…</a:t>
                </a:r>
                <a:endParaRPr lang="fr-FR" sz="1600" b="1" dirty="0"/>
              </a:p>
              <a:p>
                <a:pPr lvl="2"/>
                <a:endParaRPr lang="fr-FR" sz="1800" dirty="0" smtClean="0"/>
              </a:p>
              <a:p>
                <a:pPr lvl="2"/>
                <a:endParaRPr lang="fr-FR" sz="1800" dirty="0" smtClean="0"/>
              </a:p>
              <a:p>
                <a:pPr lvl="2"/>
                <a:endParaRPr lang="fr-FR" dirty="0" smtClean="0"/>
              </a:p>
              <a:p>
                <a:pPr lvl="1"/>
                <a:endParaRPr lang="fr-F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51" t="-14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33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25247992"/>
                  </p:ext>
                </p:extLst>
              </p:nvPr>
            </p:nvGraphicFramePr>
            <p:xfrm>
              <a:off x="1146003" y="3480178"/>
              <a:ext cx="9622080" cy="2124148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5520"/>
                    <a:gridCol w="2405520"/>
                    <a:gridCol w="2405520"/>
                    <a:gridCol w="2405520"/>
                  </a:tblGrid>
                  <a:tr h="47767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64647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fr-FR" sz="24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fr-FR" sz="24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fr-FR" sz="24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fr-FR" sz="24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oMath>
                          </a14:m>
                          <a:r>
                            <a:rPr lang="fr-FR" sz="2400" b="1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  <m:r>
                                  <a:rPr lang="fr-FR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fr-FR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fr-FR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fr-FR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FR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25247992"/>
                  </p:ext>
                </p:extLst>
              </p:nvPr>
            </p:nvGraphicFramePr>
            <p:xfrm>
              <a:off x="1146003" y="3480178"/>
              <a:ext cx="9622080" cy="2124148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5520"/>
                    <a:gridCol w="2405520"/>
                    <a:gridCol w="2405520"/>
                    <a:gridCol w="2405520"/>
                  </a:tblGrid>
                  <a:tr h="47767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646475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53" t="-31734" r="-300506" b="-7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253" t="-31734" r="-200506" b="-7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253" t="-31734" r="-100506" b="-7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57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FR" sz="2800" dirty="0" smtClean="0"/>
                  <a:t>Question 3:</a:t>
                </a:r>
                <a:br>
                  <a:rPr lang="fr-FR" sz="2800" dirty="0" smtClean="0"/>
                </a:b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8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𝟏𝟓</m:t>
                    </m:r>
                  </m:oMath>
                </a14:m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r>
                  <a:rPr lang="fr-FR" sz="2800" dirty="0" smtClean="0"/>
                  <a:t>La solution de cette équation est le nombre…</a:t>
                </a:r>
                <a:endParaRPr lang="fr-FR" sz="1800" dirty="0" smtClean="0"/>
              </a:p>
              <a:p>
                <a:pPr lvl="2"/>
                <a:endParaRPr lang="fr-FR" dirty="0" smtClean="0"/>
              </a:p>
              <a:p>
                <a:pPr lvl="1"/>
                <a:endParaRPr lang="fr-F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51" t="-14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34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05759314"/>
                  </p:ext>
                </p:extLst>
              </p:nvPr>
            </p:nvGraphicFramePr>
            <p:xfrm>
              <a:off x="1173299" y="3665740"/>
              <a:ext cx="10140696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535174"/>
                    <a:gridCol w="2535174"/>
                    <a:gridCol w="2535174"/>
                    <a:gridCol w="2535174"/>
                  </a:tblGrid>
                  <a:tr h="3048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9251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05759314"/>
                  </p:ext>
                </p:extLst>
              </p:nvPr>
            </p:nvGraphicFramePr>
            <p:xfrm>
              <a:off x="1173299" y="3665740"/>
              <a:ext cx="10140696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535174"/>
                    <a:gridCol w="2535174"/>
                    <a:gridCol w="2535174"/>
                    <a:gridCol w="2535174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40" t="-61029" r="-300721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240" t="-61029" r="-200721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240" t="-61029" r="-100721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466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FR" sz="2800" dirty="0" smtClean="0"/>
                  <a:t>Question 4:</a:t>
                </a:r>
                <a:br>
                  <a:rPr lang="fr-FR" sz="2800" dirty="0" smtClean="0"/>
                </a:br>
                <a:r>
                  <a:rPr lang="fr-FR" sz="2800" dirty="0" smtClean="0"/>
                  <a:t>Le nombre </a:t>
                </a:r>
                <a14:m>
                  <m:oMath xmlns:m="http://schemas.openxmlformats.org/officeDocument/2006/math">
                    <m:r>
                      <a:rPr lang="fr-FR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fr-FR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800" dirty="0" smtClean="0"/>
                  <a:t>est solution de l’équation…</a:t>
                </a:r>
                <a:endParaRPr lang="fr-FR" sz="1600" dirty="0" smtClean="0"/>
              </a:p>
              <a:p>
                <a:pPr lvl="2"/>
                <a:endParaRPr lang="fr-FR" sz="1800" dirty="0" smtClean="0"/>
              </a:p>
              <a:p>
                <a:pPr lvl="2"/>
                <a:endParaRPr lang="fr-FR" sz="1800" dirty="0" smtClean="0"/>
              </a:p>
              <a:p>
                <a:pPr lvl="2"/>
                <a:endParaRPr lang="fr-FR" dirty="0" smtClean="0"/>
              </a:p>
              <a:p>
                <a:pPr lvl="1"/>
                <a:endParaRPr lang="fr-F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51" t="-14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35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78143394"/>
                  </p:ext>
                </p:extLst>
              </p:nvPr>
            </p:nvGraphicFramePr>
            <p:xfrm>
              <a:off x="1146001" y="3938695"/>
              <a:ext cx="10208936" cy="1271715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552234"/>
                    <a:gridCol w="2552234"/>
                    <a:gridCol w="2552234"/>
                    <a:gridCol w="2552234"/>
                  </a:tblGrid>
                  <a:tr h="3739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d>
                                  <m:dPr>
                                    <m:ctrlPr>
                                      <a:rPr lang="en-US" sz="24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n-US" sz="24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4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d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𝟏𝟐</m:t>
                                </m:r>
                              </m:oMath>
                            </m:oMathPara>
                          </a14:m>
                          <a:endParaRPr lang="fr-FR" sz="24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fr-FR" sz="24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fr-FR" sz="2400" b="1" dirty="0" smtClean="0">
                                    <a:solidFill>
                                      <a:srgbClr val="FFC000"/>
                                    </a:solidFill>
                                  </a:rPr>
                                  <m:t>Aucune</m:t>
                                </m:r>
                                <m:r>
                                  <m:rPr>
                                    <m:nor/>
                                  </m:rPr>
                                  <a:rPr lang="fr-FR" sz="2400" b="1" dirty="0" smtClean="0">
                                    <a:solidFill>
                                      <a:srgbClr val="FFC000"/>
                                    </a:solidFill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fr-FR" sz="2400" b="1" dirty="0" smtClean="0">
                                    <a:solidFill>
                                      <a:srgbClr val="FFC000"/>
                                    </a:solidFill>
                                  </a:rPr>
                                  <m:t>de</m:t>
                                </m:r>
                                <m:r>
                                  <m:rPr>
                                    <m:nor/>
                                  </m:rPr>
                                  <a:rPr lang="fr-FR" sz="2400" b="1" dirty="0" smtClean="0">
                                    <a:solidFill>
                                      <a:srgbClr val="FFC000"/>
                                    </a:solidFill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fr-FR" sz="2400" b="1" dirty="0" smtClean="0">
                                    <a:solidFill>
                                      <a:srgbClr val="FFC000"/>
                                    </a:solidFill>
                                  </a:rPr>
                                  <m:t>ces</m:t>
                                </m:r>
                                <m:r>
                                  <m:rPr>
                                    <m:nor/>
                                  </m:rPr>
                                  <a:rPr lang="fr-FR" sz="2400" b="1" dirty="0" smtClean="0">
                                    <a:solidFill>
                                      <a:srgbClr val="FFC000"/>
                                    </a:solidFill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fr-FR" sz="2400" b="1" dirty="0" smtClean="0">
                                    <a:solidFill>
                                      <a:srgbClr val="FFC000"/>
                                    </a:solidFill>
                                  </a:rPr>
                                  <m:t>propositions</m:t>
                                </m:r>
                              </m:oMath>
                            </m:oMathPara>
                          </a14:m>
                          <a:endParaRPr lang="fr-FR" sz="2400" b="1" dirty="0" smtClean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78143394"/>
                  </p:ext>
                </p:extLst>
              </p:nvPr>
            </p:nvGraphicFramePr>
            <p:xfrm>
              <a:off x="1146001" y="3938695"/>
              <a:ext cx="10208936" cy="1271715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552234"/>
                    <a:gridCol w="2552234"/>
                    <a:gridCol w="2552234"/>
                    <a:gridCol w="2552234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14515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39" t="-61940" r="-300477" b="-10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239" t="-61940" r="-200477" b="-10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239" t="-61940" r="-100477" b="-10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300239" t="-61940" r="-477" b="-1044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71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FR" sz="2800" dirty="0" smtClean="0"/>
                  <a:t>Question 5:</a:t>
                </a:r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r>
                  <a:rPr lang="fr-FR" sz="2800" dirty="0" smtClean="0"/>
                  <a:t>Pour calculer </a:t>
                </a:r>
                <a14:m>
                  <m:oMath xmlns:m="http://schemas.openxmlformats.org/officeDocument/2006/math">
                    <m:r>
                      <a:rPr lang="fr-FR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fr-FR" sz="2800" dirty="0" smtClean="0"/>
                  <a:t>, </a:t>
                </a:r>
                <a:br>
                  <a:rPr lang="fr-FR" sz="2800" dirty="0" smtClean="0"/>
                </a:br>
                <a:r>
                  <a:rPr lang="fr-FR" sz="2800" dirty="0" smtClean="0"/>
                  <a:t>on résout l’équation…</a:t>
                </a:r>
                <a:endParaRPr lang="fr-FR" sz="1800" dirty="0" smtClean="0"/>
              </a:p>
              <a:p>
                <a:pPr lvl="2"/>
                <a:endParaRPr lang="fr-FR" sz="1800" dirty="0" smtClean="0"/>
              </a:p>
              <a:p>
                <a:pPr lvl="2"/>
                <a:endParaRPr lang="fr-FR" dirty="0" smtClean="0"/>
              </a:p>
              <a:p>
                <a:pPr lvl="1"/>
                <a:endParaRPr lang="fr-F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51" t="-14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36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02609398"/>
                  </p:ext>
                </p:extLst>
              </p:nvPr>
            </p:nvGraphicFramePr>
            <p:xfrm>
              <a:off x="677335" y="4173740"/>
              <a:ext cx="10636660" cy="1271715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659165"/>
                    <a:gridCol w="2659165"/>
                    <a:gridCol w="2659165"/>
                    <a:gridCol w="2659165"/>
                  </a:tblGrid>
                  <a:tr h="3048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9251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𝟓𝟐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𝟏𝟖𝟎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𝟓𝟐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𝟏𝟖𝟎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𝟓𝟐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𝟏𝟖𝟎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fr-FR" sz="2400" b="1" dirty="0" smtClean="0">
                                    <a:solidFill>
                                      <a:srgbClr val="FFC000"/>
                                    </a:solidFill>
                                  </a:rPr>
                                  <m:t>Aucune</m:t>
                                </m:r>
                                <m:r>
                                  <m:rPr>
                                    <m:nor/>
                                  </m:rPr>
                                  <a:rPr lang="fr-FR" sz="2400" b="1" dirty="0" smtClean="0">
                                    <a:solidFill>
                                      <a:srgbClr val="FFC000"/>
                                    </a:solidFill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fr-FR" sz="2400" b="1" dirty="0" smtClean="0">
                                    <a:solidFill>
                                      <a:srgbClr val="FFC000"/>
                                    </a:solidFill>
                                  </a:rPr>
                                  <m:t>de</m:t>
                                </m:r>
                                <m:r>
                                  <m:rPr>
                                    <m:nor/>
                                  </m:rPr>
                                  <a:rPr lang="fr-FR" sz="2400" b="1" dirty="0" smtClean="0">
                                    <a:solidFill>
                                      <a:srgbClr val="FFC000"/>
                                    </a:solidFill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fr-FR" sz="2400" b="1" dirty="0" smtClean="0">
                                    <a:solidFill>
                                      <a:srgbClr val="FFC000"/>
                                    </a:solidFill>
                                  </a:rPr>
                                  <m:t>ces</m:t>
                                </m:r>
                                <m:r>
                                  <m:rPr>
                                    <m:nor/>
                                  </m:rPr>
                                  <a:rPr lang="fr-FR" sz="2400" b="1" dirty="0" smtClean="0">
                                    <a:solidFill>
                                      <a:srgbClr val="FFC000"/>
                                    </a:solidFill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fr-FR" sz="2400" b="1" dirty="0" smtClean="0">
                                    <a:solidFill>
                                      <a:srgbClr val="FFC000"/>
                                    </a:solidFill>
                                  </a:rPr>
                                  <m:t>propositions</m:t>
                                </m:r>
                              </m:oMath>
                            </m:oMathPara>
                          </a14:m>
                          <a:endParaRPr lang="fr-FR" sz="2400" b="1" dirty="0" smtClean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02609398"/>
                  </p:ext>
                </p:extLst>
              </p:nvPr>
            </p:nvGraphicFramePr>
            <p:xfrm>
              <a:off x="677335" y="4173740"/>
              <a:ext cx="10636660" cy="1271715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659165"/>
                    <a:gridCol w="2659165"/>
                    <a:gridCol w="2659165"/>
                    <a:gridCol w="2659165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14515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29" t="-60741" r="-300917" b="-103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000" t="-60741" r="-200229" b="-103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459" t="-60741" r="-100688" b="-103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300459" t="-60741" r="-688" b="-1037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Isosceles Triangle 15"/>
          <p:cNvSpPr/>
          <p:nvPr/>
        </p:nvSpPr>
        <p:spPr>
          <a:xfrm>
            <a:off x="5412408" y="886541"/>
            <a:ext cx="3032038" cy="2209410"/>
          </a:xfrm>
          <a:prstGeom prst="triangle">
            <a:avLst>
              <a:gd name="adj" fmla="val 63728"/>
            </a:avLst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extBox 16"/>
          <p:cNvSpPr txBox="1"/>
          <p:nvPr/>
        </p:nvSpPr>
        <p:spPr>
          <a:xfrm>
            <a:off x="8370014" y="3066493"/>
            <a:ext cx="491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A</a:t>
            </a:r>
            <a:endParaRPr lang="fr-FR" sz="2400" dirty="0"/>
          </a:p>
        </p:txBody>
      </p:sp>
      <p:sp>
        <p:nvSpPr>
          <p:cNvPr id="11" name="TextBox 17"/>
          <p:cNvSpPr txBox="1"/>
          <p:nvPr/>
        </p:nvSpPr>
        <p:spPr>
          <a:xfrm>
            <a:off x="7268172" y="360476"/>
            <a:ext cx="491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C</a:t>
            </a:r>
            <a:endParaRPr lang="fr-FR" sz="2400" dirty="0"/>
          </a:p>
        </p:txBody>
      </p:sp>
      <p:sp>
        <p:nvSpPr>
          <p:cNvPr id="12" name="TextBox 18"/>
          <p:cNvSpPr txBox="1"/>
          <p:nvPr/>
        </p:nvSpPr>
        <p:spPr>
          <a:xfrm>
            <a:off x="5144945" y="3020965"/>
            <a:ext cx="491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B</a:t>
            </a:r>
            <a:endParaRPr lang="fr-FR" sz="2400" dirty="0"/>
          </a:p>
        </p:txBody>
      </p:sp>
      <p:sp>
        <p:nvSpPr>
          <p:cNvPr id="17" name="Pie 33"/>
          <p:cNvSpPr/>
          <p:nvPr/>
        </p:nvSpPr>
        <p:spPr>
          <a:xfrm>
            <a:off x="6718094" y="396494"/>
            <a:ext cx="1260343" cy="1083750"/>
          </a:xfrm>
          <a:prstGeom prst="pie">
            <a:avLst>
              <a:gd name="adj1" fmla="val 3854348"/>
              <a:gd name="adj2" fmla="val 7914207"/>
            </a:avLst>
          </a:prstGeom>
          <a:solidFill>
            <a:srgbClr val="FFC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9" name="Pie 33"/>
          <p:cNvSpPr/>
          <p:nvPr/>
        </p:nvSpPr>
        <p:spPr>
          <a:xfrm rot="6697523">
            <a:off x="7771283" y="2538266"/>
            <a:ext cx="1260343" cy="1083750"/>
          </a:xfrm>
          <a:prstGeom prst="pie">
            <a:avLst>
              <a:gd name="adj1" fmla="val 4129635"/>
              <a:gd name="adj2" fmla="val 7992545"/>
            </a:avLst>
          </a:prstGeom>
          <a:solidFill>
            <a:srgbClr val="FFC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0" name="Pie 33"/>
          <p:cNvSpPr/>
          <p:nvPr/>
        </p:nvSpPr>
        <p:spPr>
          <a:xfrm>
            <a:off x="4834608" y="2538266"/>
            <a:ext cx="1260343" cy="1083750"/>
          </a:xfrm>
          <a:prstGeom prst="pie">
            <a:avLst>
              <a:gd name="adj1" fmla="val 18621612"/>
              <a:gd name="adj2" fmla="val 6572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17"/>
              <p:cNvSpPr txBox="1"/>
              <p:nvPr/>
            </p:nvSpPr>
            <p:spPr>
              <a:xfrm>
                <a:off x="6037538" y="2324421"/>
                <a:ext cx="49131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fr-FR" sz="2400" b="1" dirty="0"/>
              </a:p>
            </p:txBody>
          </p:sp>
        </mc:Choice>
        <mc:Fallback xmlns="">
          <p:sp>
            <p:nvSpPr>
              <p:cNvPr id="21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7538" y="2324421"/>
                <a:ext cx="491319" cy="64633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17"/>
              <p:cNvSpPr txBox="1"/>
              <p:nvPr/>
            </p:nvSpPr>
            <p:spPr>
              <a:xfrm>
                <a:off x="7089929" y="2466357"/>
                <a:ext cx="13572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/>
                        <m:t>52</m:t>
                      </m:r>
                      <m:r>
                        <m:rPr>
                          <m:nor/>
                        </m:rPr>
                        <a:rPr lang="fr-FR" sz="2400"/>
                        <m:t>°</m:t>
                      </m:r>
                    </m:oMath>
                  </m:oMathPara>
                </a14:m>
                <a:endParaRPr lang="fr-FR" sz="2400" b="1" dirty="0"/>
              </a:p>
            </p:txBody>
          </p:sp>
        </mc:Choice>
        <mc:Fallback xmlns="">
          <p:sp>
            <p:nvSpPr>
              <p:cNvPr id="22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9929" y="2466357"/>
                <a:ext cx="1357294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Connecteur droit 23"/>
          <p:cNvCxnSpPr/>
          <p:nvPr/>
        </p:nvCxnSpPr>
        <p:spPr>
          <a:xfrm flipH="1">
            <a:off x="6737687" y="2825087"/>
            <a:ext cx="121379" cy="42533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H="1" flipV="1">
            <a:off x="6219568" y="1843583"/>
            <a:ext cx="300093" cy="2432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 flipH="1" flipV="1">
            <a:off x="6290930" y="1762861"/>
            <a:ext cx="300093" cy="2432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 flipH="1">
            <a:off x="6862666" y="2825087"/>
            <a:ext cx="121379" cy="42533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596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70 page 100: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37</a:t>
            </a:fld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96" y="1203324"/>
            <a:ext cx="5837893" cy="322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25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394714" cy="1320800"/>
          </a:xfrm>
        </p:spPr>
        <p:txBody>
          <a:bodyPr/>
          <a:lstStyle/>
          <a:p>
            <a:r>
              <a:rPr lang="fr-FR" dirty="0" smtClean="0"/>
              <a:t>C’est fini…</a:t>
            </a:r>
            <a:endParaRPr lang="fr-FR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973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 ( rappels )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800" dirty="0" smtClean="0"/>
              <a:t>Question 1:</a:t>
            </a:r>
            <a:br>
              <a:rPr lang="fr-FR" sz="2800" dirty="0" smtClean="0"/>
            </a:br>
            <a:r>
              <a:rPr lang="fr-FR" sz="2800" dirty="0" smtClean="0"/>
              <a:t>La somme du nombre 3 et du produit de 7 par 5 s’écrit</a:t>
            </a:r>
            <a:endParaRPr lang="fr-FR" sz="1600" b="1" dirty="0" smtClean="0"/>
          </a:p>
          <a:p>
            <a:pPr lvl="2"/>
            <a:endParaRPr lang="fr-FR" sz="1800" dirty="0" smtClean="0"/>
          </a:p>
          <a:p>
            <a:pPr lvl="2"/>
            <a:endParaRPr lang="fr-FR" sz="1800" dirty="0" smtClean="0"/>
          </a:p>
          <a:p>
            <a:pPr lvl="2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4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68258761"/>
                  </p:ext>
                </p:extLst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𝟕</m:t>
                                </m:r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fr-FR" sz="24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)×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68258761"/>
                  </p:ext>
                </p:extLst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53" t="-61029" r="-300000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00508" t="-61029" r="-200761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00000" t="-61029" r="-100253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492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 ( rappels )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FR" sz="2800" dirty="0" smtClean="0"/>
                  <a:t>Question 2:</a:t>
                </a:r>
                <a:br>
                  <a:rPr lang="fr-FR" sz="2800" dirty="0" smtClean="0"/>
                </a:br>
                <a14:m>
                  <m:oMath xmlns:m="http://schemas.openxmlformats.org/officeDocument/2006/math">
                    <m:r>
                      <a:rPr lang="fr-FR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𝟖</m:t>
                    </m:r>
                    <m:r>
                      <a:rPr lang="fr-FR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fr-FR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fr-FR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)×</m:t>
                    </m:r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𝟏𝟏</m:t>
                    </m:r>
                  </m:oMath>
                </a14:m>
                <a:r>
                  <a:rPr lang="fr-FR" sz="2800" dirty="0" smtClean="0"/>
                  <a:t> est…</a:t>
                </a:r>
                <a:endParaRPr lang="fr-FR" sz="1600" b="1" dirty="0"/>
              </a:p>
              <a:p>
                <a:pPr lvl="2"/>
                <a:endParaRPr lang="fr-FR" sz="1800" dirty="0" smtClean="0"/>
              </a:p>
              <a:p>
                <a:pPr lvl="2"/>
                <a:endParaRPr lang="fr-FR" sz="1800" dirty="0" smtClean="0"/>
              </a:p>
              <a:p>
                <a:pPr lvl="2"/>
                <a:endParaRPr lang="fr-FR" dirty="0" smtClean="0"/>
              </a:p>
              <a:p>
                <a:pPr lvl="1"/>
                <a:endParaRPr lang="fr-F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51" t="-14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5</a:t>
            </a:fld>
            <a:endParaRPr lang="fr-FR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3200923"/>
              </p:ext>
            </p:extLst>
          </p:nvPr>
        </p:nvGraphicFramePr>
        <p:xfrm>
          <a:off x="1146003" y="3480178"/>
          <a:ext cx="9622080" cy="21241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05520"/>
                <a:gridCol w="2405520"/>
                <a:gridCol w="2405520"/>
                <a:gridCol w="2405520"/>
              </a:tblGrid>
              <a:tr h="477673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A</a:t>
                      </a:r>
                      <a:endParaRPr lang="fr-FR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B</a:t>
                      </a:r>
                      <a:endParaRPr lang="fr-FR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C</a:t>
                      </a:r>
                      <a:endParaRPr lang="fr-FR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D</a:t>
                      </a:r>
                      <a:endParaRPr lang="fr-FR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6475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solidFill>
                            <a:srgbClr val="FF0000"/>
                          </a:solidFill>
                        </a:rPr>
                        <a:t>le</a:t>
                      </a:r>
                      <a:r>
                        <a:rPr lang="fr-FR" sz="2400" b="1" baseline="0" dirty="0" smtClean="0">
                          <a:solidFill>
                            <a:srgbClr val="FF0000"/>
                          </a:solidFill>
                        </a:rPr>
                        <a:t> produit de la différence de 8 et de 5,5 par 11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solidFill>
                            <a:srgbClr val="00B050"/>
                          </a:solidFill>
                        </a:rPr>
                        <a:t>la</a:t>
                      </a:r>
                      <a:r>
                        <a:rPr lang="fr-FR" sz="2400" b="1" baseline="0" dirty="0" smtClean="0">
                          <a:solidFill>
                            <a:srgbClr val="00B050"/>
                          </a:solidFill>
                        </a:rPr>
                        <a:t> différence de 8 et du produit de 5,5 par 11</a:t>
                      </a:r>
                      <a:endParaRPr lang="fr-FR" sz="24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solidFill>
                            <a:srgbClr val="0070C0"/>
                          </a:solidFill>
                        </a:rPr>
                        <a:t>le</a:t>
                      </a:r>
                      <a:r>
                        <a:rPr lang="fr-FR" sz="2400" b="1" baseline="0" dirty="0" smtClean="0">
                          <a:solidFill>
                            <a:srgbClr val="0070C0"/>
                          </a:solidFill>
                        </a:rPr>
                        <a:t> produit de la différence de 5,5 et de 8 par 11.</a:t>
                      </a:r>
                      <a:endParaRPr lang="fr-FR" sz="24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dirty="0" smtClean="0">
                          <a:solidFill>
                            <a:srgbClr val="FFC000"/>
                          </a:solidFill>
                        </a:rPr>
                        <a:t>Aucune de ces propositions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058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 ( rappels )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FR" sz="2800" dirty="0" smtClean="0"/>
                  <a:t>Question 3:</a:t>
                </a:r>
                <a:br>
                  <a:rPr lang="fr-FR" sz="2800" dirty="0" smtClean="0"/>
                </a:b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? + </m:t>
                    </m:r>
                    <m:r>
                      <a:rPr lang="en-US" sz="28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r>
                  <a:rPr lang="fr-FR" sz="2800" dirty="0" smtClean="0"/>
                  <a:t>Le nombre manquant est…</a:t>
                </a:r>
                <a:endParaRPr lang="fr-FR" sz="1800" dirty="0" smtClean="0"/>
              </a:p>
              <a:p>
                <a:pPr lvl="2"/>
                <a:endParaRPr lang="fr-FR" sz="1800" dirty="0" smtClean="0"/>
              </a:p>
              <a:p>
                <a:pPr lvl="2"/>
                <a:endParaRPr lang="fr-FR" dirty="0" smtClean="0"/>
              </a:p>
              <a:p>
                <a:pPr lvl="1"/>
                <a:endParaRPr lang="fr-F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51" t="-14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6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38264937"/>
                  </p:ext>
                </p:extLst>
              </p:nvPr>
            </p:nvGraphicFramePr>
            <p:xfrm>
              <a:off x="1173299" y="3665740"/>
              <a:ext cx="10140696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535174"/>
                    <a:gridCol w="2535174"/>
                    <a:gridCol w="2535174"/>
                    <a:gridCol w="2535174"/>
                  </a:tblGrid>
                  <a:tr h="3048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9251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𝟖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fr-FR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𝟖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fr-FR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38264937"/>
                  </p:ext>
                </p:extLst>
              </p:nvPr>
            </p:nvGraphicFramePr>
            <p:xfrm>
              <a:off x="1173299" y="3665740"/>
              <a:ext cx="10140696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535174"/>
                    <a:gridCol w="2535174"/>
                    <a:gridCol w="2535174"/>
                    <a:gridCol w="2535174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40" t="-61029" r="-300721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240" t="-61029" r="-200721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240" t="-61029" r="-100721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081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 ( rappels )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FR" sz="2800" dirty="0" smtClean="0"/>
                  <a:t>Question 4:</a:t>
                </a:r>
                <a:br>
                  <a:rPr lang="fr-FR" sz="2800" dirty="0" smtClean="0"/>
                </a:br>
                <a:r>
                  <a:rPr lang="fr-FR" sz="2800" dirty="0" smtClean="0"/>
                  <a:t>En ajoutant </a:t>
                </a:r>
                <a14:m>
                  <m:oMath xmlns:m="http://schemas.openxmlformats.org/officeDocument/2006/math">
                    <m:r>
                      <a:rPr lang="fr-FR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fr-FR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800" dirty="0" smtClean="0"/>
                  <a:t>au nombre </a:t>
                </a:r>
                <a14:m>
                  <m:oMath xmlns:m="http://schemas.openxmlformats.org/officeDocument/2006/math">
                    <m:r>
                      <a:rPr lang="fr-FR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𝟕</m:t>
                    </m:r>
                    <m:r>
                      <a:rPr lang="fr-FR" sz="2800" b="1" i="1" dirty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fr-FR" sz="2800" dirty="0" smtClean="0"/>
                  <a:t> </a:t>
                </a:r>
                <a:br>
                  <a:rPr lang="fr-FR" sz="2800" dirty="0" smtClean="0"/>
                </a:br>
                <a:r>
                  <a:rPr lang="fr-FR" sz="2800" dirty="0" smtClean="0"/>
                  <a:t>on obtient le nombre</a:t>
                </a:r>
                <a:endParaRPr lang="fr-FR" sz="1600" dirty="0" smtClean="0"/>
              </a:p>
              <a:p>
                <a:pPr lvl="2"/>
                <a:endParaRPr lang="fr-FR" sz="1800" dirty="0" smtClean="0"/>
              </a:p>
              <a:p>
                <a:pPr lvl="2"/>
                <a:endParaRPr lang="fr-FR" sz="1800" dirty="0" smtClean="0"/>
              </a:p>
              <a:p>
                <a:pPr lvl="2"/>
                <a:endParaRPr lang="fr-FR" dirty="0" smtClean="0"/>
              </a:p>
              <a:p>
                <a:pPr lvl="1"/>
                <a:endParaRPr lang="fr-F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51" t="-14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7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88694283"/>
                  </p:ext>
                </p:extLst>
              </p:nvPr>
            </p:nvGraphicFramePr>
            <p:xfrm>
              <a:off x="1146001" y="3938695"/>
              <a:ext cx="9321832" cy="9144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330458"/>
                    <a:gridCol w="2330458"/>
                    <a:gridCol w="2330458"/>
                    <a:gridCol w="2330458"/>
                  </a:tblGrid>
                  <a:tr h="3739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𝟏𝟎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fr-FR" sz="24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fr-FR" sz="24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400" b="1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𝟏𝟎</m:t>
                                </m:r>
                              </m:oMath>
                            </m:oMathPara>
                          </a14:m>
                          <a:endParaRPr lang="fr-FR" sz="2400" b="1" dirty="0" smtClean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88694283"/>
                  </p:ext>
                </p:extLst>
              </p:nvPr>
            </p:nvGraphicFramePr>
            <p:xfrm>
              <a:off x="1146001" y="3938695"/>
              <a:ext cx="9321832" cy="9144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330458"/>
                    <a:gridCol w="2330458"/>
                    <a:gridCol w="2330458"/>
                    <a:gridCol w="2330458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61" t="-112000" r="-300261" b="-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261" t="-112000" r="-200261" b="-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785" t="-112000" r="-100785" b="-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300000" t="-112000" r="-522" b="-266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385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 ( rappels )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FR" sz="2800" dirty="0" smtClean="0"/>
                  <a:t>Question 5:</a:t>
                </a:r>
                <a:br>
                  <a:rPr lang="fr-FR" sz="2800" dirty="0" smtClean="0"/>
                </a:b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28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?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r>
                  <a:rPr lang="fr-FR" sz="2800" dirty="0" smtClean="0"/>
                  <a:t>Le nombre manquant est…</a:t>
                </a:r>
                <a:endParaRPr lang="fr-FR" sz="1800" dirty="0" smtClean="0"/>
              </a:p>
              <a:p>
                <a:pPr lvl="2"/>
                <a:endParaRPr lang="fr-FR" sz="1800" dirty="0" smtClean="0"/>
              </a:p>
              <a:p>
                <a:pPr lvl="2"/>
                <a:endParaRPr lang="fr-FR" dirty="0" smtClean="0"/>
              </a:p>
              <a:p>
                <a:pPr lvl="1"/>
                <a:endParaRPr lang="fr-F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51" t="-14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8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19793440"/>
                  </p:ext>
                </p:extLst>
              </p:nvPr>
            </p:nvGraphicFramePr>
            <p:xfrm>
              <a:off x="1173299" y="4173740"/>
              <a:ext cx="10140696" cy="1249715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535174"/>
                    <a:gridCol w="2535174"/>
                    <a:gridCol w="2535174"/>
                    <a:gridCol w="2535174"/>
                  </a:tblGrid>
                  <a:tr h="3048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9251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400" b="1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fr-FR" sz="2400" b="1" dirty="0" smtClean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19793440"/>
                  </p:ext>
                </p:extLst>
              </p:nvPr>
            </p:nvGraphicFramePr>
            <p:xfrm>
              <a:off x="1173299" y="4173740"/>
              <a:ext cx="10140696" cy="1249715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535174"/>
                    <a:gridCol w="2535174"/>
                    <a:gridCol w="2535174"/>
                    <a:gridCol w="2535174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92515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40" t="-62595" r="-300721" b="-15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240" t="-62595" r="-200721" b="-15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240" t="-62595" r="-100721" b="-15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300240" t="-62595" r="-721" b="-152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18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397" y="609600"/>
            <a:ext cx="10509161" cy="1320800"/>
          </a:xfrm>
        </p:spPr>
        <p:txBody>
          <a:bodyPr/>
          <a:lstStyle/>
          <a:p>
            <a:r>
              <a:rPr lang="fr-FR" dirty="0" smtClean="0"/>
              <a:t>Activité: Équations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862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916</Words>
  <Application>Microsoft Office PowerPoint</Application>
  <PresentationFormat>Grand écran</PresentationFormat>
  <Paragraphs>323</Paragraphs>
  <Slides>38</Slides>
  <Notes>1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38</vt:i4>
      </vt:variant>
    </vt:vector>
  </HeadingPairs>
  <TitlesOfParts>
    <vt:vector size="45" baseType="lpstr">
      <vt:lpstr>Arial</vt:lpstr>
      <vt:lpstr>Calibri</vt:lpstr>
      <vt:lpstr>Cambria Math</vt:lpstr>
      <vt:lpstr>Trebuchet MS</vt:lpstr>
      <vt:lpstr>Wingdings 3</vt:lpstr>
      <vt:lpstr>Facet</vt:lpstr>
      <vt:lpstr>Bitmap Image</vt:lpstr>
      <vt:lpstr>Quatrième Chapitre 13:  Résolution de problèmes  Équations</vt:lpstr>
      <vt:lpstr>Chapitre 13: Résolution de problèmes        Équations</vt:lpstr>
      <vt:lpstr>Calcul mental ( Plickers )</vt:lpstr>
      <vt:lpstr>Calcul mental ( rappels )</vt:lpstr>
      <vt:lpstr>Calcul mental ( rappels )</vt:lpstr>
      <vt:lpstr>Calcul mental ( rappels )</vt:lpstr>
      <vt:lpstr>Calcul mental ( rappels )</vt:lpstr>
      <vt:lpstr>Calcul mental ( rappels )</vt:lpstr>
      <vt:lpstr>Activité: Équations</vt:lpstr>
      <vt:lpstr>Activité 3</vt:lpstr>
      <vt:lpstr>Activité 3</vt:lpstr>
      <vt:lpstr>I. Égalité et opérations</vt:lpstr>
      <vt:lpstr>I. Égalité et opérations</vt:lpstr>
      <vt:lpstr>I. Égalité et opérations</vt:lpstr>
      <vt:lpstr>I. Égalité et opérations</vt:lpstr>
      <vt:lpstr>I. Égalité et opérations</vt:lpstr>
      <vt:lpstr>I. Égalité et opérations</vt:lpstr>
      <vt:lpstr>II. Équations</vt:lpstr>
      <vt:lpstr>II. Équations</vt:lpstr>
      <vt:lpstr>II. Équations</vt:lpstr>
      <vt:lpstr>II. Équations</vt:lpstr>
      <vt:lpstr>Exercices</vt:lpstr>
      <vt:lpstr>DM - Exercice 1</vt:lpstr>
      <vt:lpstr>DM - Exercice 1 (suite)</vt:lpstr>
      <vt:lpstr>DM - Exercice 3</vt:lpstr>
      <vt:lpstr>DM - Exercice 2</vt:lpstr>
      <vt:lpstr>Exercice</vt:lpstr>
      <vt:lpstr>Présentation PowerPoint</vt:lpstr>
      <vt:lpstr>Exercices page 173</vt:lpstr>
      <vt:lpstr>Exercices page 176</vt:lpstr>
      <vt:lpstr>Calcul mental ( Plickers )</vt:lpstr>
      <vt:lpstr>Calcul mental</vt:lpstr>
      <vt:lpstr>Calcul mental</vt:lpstr>
      <vt:lpstr>Calcul mental</vt:lpstr>
      <vt:lpstr>Calcul mental</vt:lpstr>
      <vt:lpstr>Calcul mental</vt:lpstr>
      <vt:lpstr>Exercice 70 page 100:</vt:lpstr>
      <vt:lpstr>C’est fini…</vt:lpstr>
    </vt:vector>
  </TitlesOfParts>
  <Company>Amadeus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Seconde</dc:title>
  <dc:creator>Jean-Louis FELT</dc:creator>
  <cp:lastModifiedBy>Jean-Louis FELT</cp:lastModifiedBy>
  <cp:revision>626</cp:revision>
  <dcterms:created xsi:type="dcterms:W3CDTF">2015-08-30T19:31:28Z</dcterms:created>
  <dcterms:modified xsi:type="dcterms:W3CDTF">2019-05-09T19:42:14Z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d2f221e8-03dc-4ba9-9312-bd2ec9e8410c</vt:lpwstr>
  </property>
  <property fmtid="{D5CDD505-2E9C-101B-9397-08002B2CF9AE}" pid="3" name="OriginatingUser">
    <vt:lpwstr>jfelt</vt:lpwstr>
  </property>
  <property fmtid="{D5CDD505-2E9C-101B-9397-08002B2CF9AE}" pid="4" name="CLASSIFICATION">
    <vt:lpwstr>RESTRICTED</vt:lpwstr>
  </property>
</Properties>
</file>