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333" r:id="rId3"/>
    <p:sldId id="409" r:id="rId4"/>
    <p:sldId id="381" r:id="rId5"/>
    <p:sldId id="382" r:id="rId6"/>
    <p:sldId id="383" r:id="rId7"/>
    <p:sldId id="384" r:id="rId8"/>
    <p:sldId id="474" r:id="rId9"/>
    <p:sldId id="441" r:id="rId10"/>
    <p:sldId id="501" r:id="rId11"/>
    <p:sldId id="502" r:id="rId12"/>
    <p:sldId id="503" r:id="rId13"/>
    <p:sldId id="504" r:id="rId14"/>
    <p:sldId id="505" r:id="rId15"/>
    <p:sldId id="506" r:id="rId16"/>
    <p:sldId id="507" r:id="rId17"/>
    <p:sldId id="508" r:id="rId18"/>
    <p:sldId id="511" r:id="rId19"/>
    <p:sldId id="512" r:id="rId20"/>
    <p:sldId id="510" r:id="rId21"/>
    <p:sldId id="509" r:id="rId22"/>
    <p:sldId id="459" r:id="rId23"/>
    <p:sldId id="466" r:id="rId24"/>
    <p:sldId id="467" r:id="rId25"/>
    <p:sldId id="468" r:id="rId26"/>
    <p:sldId id="471" r:id="rId27"/>
    <p:sldId id="518" r:id="rId2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00"/>
    <a:srgbClr val="33CC33"/>
    <a:srgbClr val="90C226"/>
    <a:srgbClr val="000000"/>
    <a:srgbClr val="FCF1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46" autoAdjust="0"/>
    <p:restoredTop sz="94434" autoAdjust="0"/>
  </p:normalViewPr>
  <p:slideViewPr>
    <p:cSldViewPr snapToGrid="0">
      <p:cViewPr>
        <p:scale>
          <a:sx n="100" d="100"/>
          <a:sy n="100" d="100"/>
        </p:scale>
        <p:origin x="582" y="306"/>
      </p:cViewPr>
      <p:guideLst/>
    </p:cSldViewPr>
  </p:slideViewPr>
  <p:outlineViewPr>
    <p:cViewPr>
      <p:scale>
        <a:sx n="33" d="100"/>
        <a:sy n="33" d="100"/>
      </p:scale>
      <p:origin x="0" y="-11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846D73-94A2-48D6-99B7-3721B1CD3CCC}" type="datetimeFigureOut">
              <a:rPr lang="fr-FR" smtClean="0"/>
              <a:t>25/04/2019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44C1E6-B42A-4325-8E9C-7CCE222440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5430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4C1E6-B42A-4325-8E9C-7CCE22244033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1290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C7FA-C457-4527-AE54-7DA697A8466A}" type="datetime1">
              <a:rPr lang="fr-FR" smtClean="0"/>
              <a:t>25/04/2019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7073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36801-2BA8-4BB2-87A7-5C413DF18391}" type="datetime1">
              <a:rPr lang="fr-FR" smtClean="0"/>
              <a:t>25/04/2019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3771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6A9FA-9FDD-4AAC-BBB6-C9B1535D8120}" type="datetime1">
              <a:rPr lang="fr-FR" smtClean="0"/>
              <a:t>25/04/2019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‹N°›</a:t>
            </a:fld>
            <a:endParaRPr lang="fr-F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6660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4F100-96A5-49E6-9F7A-946D898955DF}" type="datetime1">
              <a:rPr lang="fr-FR" smtClean="0"/>
              <a:t>25/04/2019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64506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7C2E9-B4C2-4E39-8883-DB3B2C9BDBCF}" type="datetime1">
              <a:rPr lang="fr-FR" smtClean="0"/>
              <a:t>25/04/2019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75931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849F3-4414-454F-8BB0-545963B48103}" type="datetime1">
              <a:rPr lang="fr-FR" smtClean="0"/>
              <a:t>25/04/2019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10651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D0047-CAFE-46F6-A4A2-2EF8B0FE56DB}" type="datetime1">
              <a:rPr lang="fr-FR" smtClean="0"/>
              <a:t>25/04/2019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18494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7603-75DB-47E9-AED6-49D5B1267AD1}" type="datetime1">
              <a:rPr lang="fr-FR" smtClean="0"/>
              <a:t>25/04/2019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3725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5EDF1-9D17-46A7-9E2F-60C6705D4A57}" type="datetime1">
              <a:rPr lang="fr-FR" smtClean="0"/>
              <a:t>25/04/2019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5706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B7B7E-FAD2-429A-B0FD-958248524640}" type="datetime1">
              <a:rPr lang="fr-FR" smtClean="0"/>
              <a:t>25/04/2019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9231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93A67-43E1-4694-9236-CB8B10754035}" type="datetime1">
              <a:rPr lang="fr-FR" smtClean="0"/>
              <a:t>25/04/2019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2917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19205-1F7A-46C7-8662-BE4D5C00A436}" type="datetime1">
              <a:rPr lang="fr-FR" smtClean="0"/>
              <a:t>25/04/2019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2980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82E2B-01BC-4A4B-95DA-E1591EB79188}" type="datetime1">
              <a:rPr lang="fr-FR" smtClean="0"/>
              <a:t>25/04/2019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8385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8E819-14A1-4562-86DF-3D9447991DD2}" type="datetime1">
              <a:rPr lang="fr-FR" smtClean="0"/>
              <a:t>25/04/2019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5997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EA883-FF7B-4E5A-9FE7-A504E2F168BE}" type="datetime1">
              <a:rPr lang="fr-FR" smtClean="0"/>
              <a:t>25/04/2019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4008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2A436-AFBB-464E-9059-745E45C3A166}" type="datetime1">
              <a:rPr lang="fr-FR" smtClean="0"/>
              <a:t>25/04/2019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404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4F88D-65A7-49D4-AF9F-B8F7EFCAB33C}" type="datetime1">
              <a:rPr lang="fr-FR" smtClean="0"/>
              <a:t>25/04/2019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A61E259-A82A-4652-B66A-7488AC197E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6765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2580" y="2404534"/>
            <a:ext cx="8591423" cy="1646302"/>
          </a:xfrm>
        </p:spPr>
        <p:txBody>
          <a:bodyPr/>
          <a:lstStyle/>
          <a:p>
            <a:r>
              <a:rPr lang="fr-FR" dirty="0" smtClean="0"/>
              <a:t>Quatrième</a:t>
            </a:r>
            <a:r>
              <a:rPr lang="fr-FR" dirty="0"/>
              <a:t/>
            </a:r>
            <a:br>
              <a:rPr lang="fr-FR" dirty="0"/>
            </a:br>
            <a:r>
              <a:rPr lang="fr-FR" sz="3600" dirty="0"/>
              <a:t>Chapitre </a:t>
            </a:r>
            <a:r>
              <a:rPr lang="fr-FR" sz="3600" dirty="0" smtClean="0"/>
              <a:t>12: </a:t>
            </a:r>
            <a:br>
              <a:rPr lang="fr-FR" sz="3600" dirty="0" smtClean="0"/>
            </a:br>
            <a:r>
              <a:rPr lang="fr-FR" sz="3600" dirty="0" smtClean="0"/>
              <a:t>Proportionnalité</a:t>
            </a:r>
            <a:endParaRPr lang="fr-FR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M. FELT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911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I. Proportionnalité et produit en croix</a:t>
            </a:r>
            <a:endParaRPr lang="fr-FR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Espace réservé du contenu 8"/>
              <p:cNvSpPr>
                <a:spLocks noGrp="1"/>
              </p:cNvSpPr>
              <p:nvPr>
                <p:ph idx="1"/>
              </p:nvPr>
            </p:nvSpPr>
            <p:spPr>
              <a:xfrm>
                <a:off x="506499" y="1556609"/>
                <a:ext cx="8596668" cy="5048907"/>
              </a:xfrm>
            </p:spPr>
            <p:txBody>
              <a:bodyPr>
                <a:normAutofit/>
              </a:bodyPr>
              <a:lstStyle/>
              <a:p>
                <a:r>
                  <a:rPr lang="fr-FR" sz="2000" u="sng" dirty="0" smtClean="0"/>
                  <a:t>Exemple:</a:t>
                </a:r>
                <a:r>
                  <a:rPr lang="fr-FR" sz="2000" u="sng" dirty="0"/>
                  <a:t/>
                </a:r>
                <a:br>
                  <a:rPr lang="fr-FR" sz="2000" u="sng" dirty="0"/>
                </a:br>
                <a:endParaRPr lang="fr-FR" dirty="0"/>
              </a:p>
              <a:p>
                <a:r>
                  <a:rPr lang="fr-FR" dirty="0" smtClean="0"/>
                  <a:t>Si ce tableau est un tableau de proportionnalité, alors:</a:t>
                </a:r>
                <a:br>
                  <a:rPr lang="fr-FR" dirty="0" smtClean="0"/>
                </a:br>
                <a:r>
                  <a:rPr lang="fr-FR" dirty="0" smtClean="0"/>
                  <a:t/>
                </a:r>
                <a:br>
                  <a:rPr lang="fr-FR" dirty="0" smtClean="0"/>
                </a:b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400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𝟒𝟐</m:t>
                    </m:r>
                  </m:oMath>
                </a14:m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b="1" i="1" dirty="0" smtClean="0">
                    <a:solidFill>
                      <a:srgbClr val="7030A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/>
                </a:r>
                <a:br>
                  <a:rPr lang="en-US" sz="2400" b="1" i="1" dirty="0" smtClean="0">
                    <a:solidFill>
                      <a:srgbClr val="7030A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</m:t>
                      </m:r>
                      <m:r>
                        <a:rPr lang="en-US" sz="24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400" b="1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𝟒𝟐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fr-F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</m:t>
                      </m:r>
                      <m:r>
                        <a:rPr lang="en-US" sz="24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4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4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2400" i="1" dirty="0" smtClean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400" b="1" i="1" dirty="0" smtClean="0">
                    <a:solidFill>
                      <a:srgbClr val="7030A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𝟑𝟎</m:t>
                    </m:r>
                  </m:oMath>
                </a14:m>
                <a:endParaRPr lang="fr-FR" sz="2400" b="1" dirty="0"/>
              </a:p>
            </p:txBody>
          </p:sp>
        </mc:Choice>
        <mc:Fallback xmlns="">
          <p:sp>
            <p:nvSpPr>
              <p:cNvPr id="9" name="Espace réservé du contenu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6499" y="1556609"/>
                <a:ext cx="8596668" cy="5048907"/>
              </a:xfrm>
              <a:blipFill rotWithShape="0">
                <a:blip r:embed="rId2"/>
                <a:stretch>
                  <a:fillRect l="-284" t="-72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10</a:t>
            </a:fld>
            <a:endParaRPr lang="fr-FR"/>
          </a:p>
        </p:txBody>
      </p:sp>
      <p:grpSp>
        <p:nvGrpSpPr>
          <p:cNvPr id="21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22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3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au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12601640"/>
                  </p:ext>
                </p:extLst>
              </p:nvPr>
            </p:nvGraphicFramePr>
            <p:xfrm>
              <a:off x="6920250" y="1825229"/>
              <a:ext cx="2209800" cy="1418302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104900"/>
                    <a:gridCol w="1104900"/>
                  </a:tblGrid>
                  <a:tr h="709151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</m:oMath>
                            </m:oMathPara>
                          </a14:m>
                          <a:endParaRPr lang="fr-FR" sz="4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𝟒𝟐</m:t>
                                </m:r>
                              </m:oMath>
                            </m:oMathPara>
                          </a14:m>
                          <a:endParaRPr lang="fr-FR" sz="4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09151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fr-FR" sz="4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fr-FR" sz="4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au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12601640"/>
                  </p:ext>
                </p:extLst>
              </p:nvPr>
            </p:nvGraphicFramePr>
            <p:xfrm>
              <a:off x="6920250" y="1825229"/>
              <a:ext cx="2209800" cy="1418302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104900"/>
                    <a:gridCol w="1104900"/>
                  </a:tblGrid>
                  <a:tr h="709151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549" t="-855" r="-100549" b="-1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01105" t="-855" r="-1105" b="-101709"/>
                          </a:stretch>
                        </a:blipFill>
                      </a:tcPr>
                    </a:tc>
                  </a:tr>
                  <a:tr h="709151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549" t="-100855" r="-100549" b="-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01105" t="-100855" r="-1105" b="-170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3" name="Flèche droite 2"/>
          <p:cNvSpPr/>
          <p:nvPr/>
        </p:nvSpPr>
        <p:spPr>
          <a:xfrm rot="18798811">
            <a:off x="6876832" y="3462605"/>
            <a:ext cx="1940930" cy="7701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5317513" y="4750655"/>
            <a:ext cx="2404088" cy="70788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Quatrième proportionnelle.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5957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3" grpId="0" uiExpand="1" animBg="1"/>
      <p:bldP spid="5" grpId="0" uiExpan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II. Proportionnalité et représentation graphique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506499" y="1861409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On considère une situation de proportionnalité </a:t>
            </a:r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11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348" y="2641201"/>
            <a:ext cx="1007640" cy="80676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910" y="2725873"/>
            <a:ext cx="5177448" cy="3869461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7527" y="2904423"/>
            <a:ext cx="498560" cy="767499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9831" y="2311755"/>
            <a:ext cx="498560" cy="767499"/>
          </a:xfrm>
          <a:prstGeom prst="rect">
            <a:avLst/>
          </a:prstGeom>
        </p:spPr>
      </p:pic>
      <p:sp>
        <p:nvSpPr>
          <p:cNvPr id="17" name="Cross 16"/>
          <p:cNvSpPr/>
          <p:nvPr/>
        </p:nvSpPr>
        <p:spPr>
          <a:xfrm>
            <a:off x="1945982" y="3992246"/>
            <a:ext cx="224200" cy="227652"/>
          </a:xfrm>
          <a:prstGeom prst="plus">
            <a:avLst>
              <a:gd name="adj" fmla="val 37045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Cross 16"/>
          <p:cNvSpPr/>
          <p:nvPr/>
        </p:nvSpPr>
        <p:spPr>
          <a:xfrm>
            <a:off x="1165068" y="5550294"/>
            <a:ext cx="224200" cy="227652"/>
          </a:xfrm>
          <a:prstGeom prst="plus">
            <a:avLst>
              <a:gd name="adj" fmla="val 37045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Cross 16"/>
          <p:cNvSpPr/>
          <p:nvPr/>
        </p:nvSpPr>
        <p:spPr>
          <a:xfrm>
            <a:off x="1550831" y="4774006"/>
            <a:ext cx="224200" cy="227652"/>
          </a:xfrm>
          <a:prstGeom prst="plus">
            <a:avLst>
              <a:gd name="adj" fmla="val 37045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Cross 16"/>
          <p:cNvSpPr/>
          <p:nvPr/>
        </p:nvSpPr>
        <p:spPr>
          <a:xfrm>
            <a:off x="2334602" y="3220309"/>
            <a:ext cx="224200" cy="227652"/>
          </a:xfrm>
          <a:prstGeom prst="plus">
            <a:avLst>
              <a:gd name="adj" fmla="val 37045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5" name="Straight Connector 17"/>
          <p:cNvCxnSpPr/>
          <p:nvPr/>
        </p:nvCxnSpPr>
        <p:spPr>
          <a:xfrm flipV="1">
            <a:off x="838200" y="2725873"/>
            <a:ext cx="1924050" cy="3798753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1079" y="5777946"/>
            <a:ext cx="657512" cy="738188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3099" y="4363939"/>
            <a:ext cx="498560" cy="767499"/>
          </a:xfrm>
          <a:prstGeom prst="rect">
            <a:avLst/>
          </a:prstGeom>
        </p:spPr>
      </p:pic>
      <p:sp>
        <p:nvSpPr>
          <p:cNvPr id="27" name="Cross 16"/>
          <p:cNvSpPr/>
          <p:nvPr/>
        </p:nvSpPr>
        <p:spPr>
          <a:xfrm>
            <a:off x="1165068" y="5941106"/>
            <a:ext cx="224200" cy="227652"/>
          </a:xfrm>
          <a:prstGeom prst="plus">
            <a:avLst>
              <a:gd name="adj" fmla="val 37045"/>
            </a:avLst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Cross 16"/>
          <p:cNvSpPr/>
          <p:nvPr/>
        </p:nvSpPr>
        <p:spPr>
          <a:xfrm>
            <a:off x="1550831" y="5552089"/>
            <a:ext cx="224200" cy="227652"/>
          </a:xfrm>
          <a:prstGeom prst="plus">
            <a:avLst>
              <a:gd name="adj" fmla="val 37045"/>
            </a:avLst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Cross 16"/>
          <p:cNvSpPr/>
          <p:nvPr/>
        </p:nvSpPr>
        <p:spPr>
          <a:xfrm>
            <a:off x="1945982" y="5160691"/>
            <a:ext cx="224200" cy="227652"/>
          </a:xfrm>
          <a:prstGeom prst="plus">
            <a:avLst>
              <a:gd name="adj" fmla="val 37045"/>
            </a:avLst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Cross 16"/>
          <p:cNvSpPr/>
          <p:nvPr/>
        </p:nvSpPr>
        <p:spPr>
          <a:xfrm>
            <a:off x="2329839" y="4778769"/>
            <a:ext cx="224200" cy="227652"/>
          </a:xfrm>
          <a:prstGeom prst="plus">
            <a:avLst>
              <a:gd name="adj" fmla="val 37045"/>
            </a:avLst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Cross 16"/>
          <p:cNvSpPr/>
          <p:nvPr/>
        </p:nvSpPr>
        <p:spPr>
          <a:xfrm>
            <a:off x="2719633" y="4381751"/>
            <a:ext cx="224200" cy="227652"/>
          </a:xfrm>
          <a:prstGeom prst="plus">
            <a:avLst>
              <a:gd name="adj" fmla="val 37045"/>
            </a:avLst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Cross 16"/>
          <p:cNvSpPr/>
          <p:nvPr/>
        </p:nvSpPr>
        <p:spPr>
          <a:xfrm>
            <a:off x="3116780" y="3994038"/>
            <a:ext cx="224200" cy="227652"/>
          </a:xfrm>
          <a:prstGeom prst="plus">
            <a:avLst>
              <a:gd name="adj" fmla="val 37045"/>
            </a:avLst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6" name="Image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4940" y="4305922"/>
            <a:ext cx="773651" cy="825516"/>
          </a:xfrm>
          <a:prstGeom prst="rect">
            <a:avLst/>
          </a:prstGeom>
        </p:spPr>
      </p:pic>
      <p:cxnSp>
        <p:nvCxnSpPr>
          <p:cNvPr id="37" name="Straight Connector 17"/>
          <p:cNvCxnSpPr/>
          <p:nvPr/>
        </p:nvCxnSpPr>
        <p:spPr>
          <a:xfrm flipV="1">
            <a:off x="755055" y="2730500"/>
            <a:ext cx="3842345" cy="38354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Image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132" y="2470159"/>
            <a:ext cx="351434" cy="541008"/>
          </a:xfrm>
          <a:prstGeom prst="rect">
            <a:avLst/>
          </a:prstGeom>
        </p:spPr>
      </p:pic>
      <p:pic>
        <p:nvPicPr>
          <p:cNvPr id="43" name="Image 42"/>
          <p:cNvPicPr>
            <a:picLocks noChangeAspect="1"/>
          </p:cNvPicPr>
          <p:nvPr/>
        </p:nvPicPr>
        <p:blipFill rotWithShape="1">
          <a:blip r:embed="rId4"/>
          <a:srcRect l="-2181" t="3464" r="42737"/>
          <a:stretch/>
        </p:blipFill>
        <p:spPr>
          <a:xfrm>
            <a:off x="8726961" y="5704441"/>
            <a:ext cx="290039" cy="767499"/>
          </a:xfrm>
          <a:prstGeom prst="rect">
            <a:avLst/>
          </a:prstGeom>
        </p:spPr>
      </p:pic>
      <p:sp>
        <p:nvSpPr>
          <p:cNvPr id="44" name="Cross 16"/>
          <p:cNvSpPr/>
          <p:nvPr/>
        </p:nvSpPr>
        <p:spPr>
          <a:xfrm>
            <a:off x="1165068" y="6168758"/>
            <a:ext cx="224200" cy="227652"/>
          </a:xfrm>
          <a:prstGeom prst="plus">
            <a:avLst>
              <a:gd name="adj" fmla="val 37045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Cross 16"/>
          <p:cNvSpPr/>
          <p:nvPr/>
        </p:nvSpPr>
        <p:spPr>
          <a:xfrm>
            <a:off x="1542124" y="5941106"/>
            <a:ext cx="224200" cy="227652"/>
          </a:xfrm>
          <a:prstGeom prst="plus">
            <a:avLst>
              <a:gd name="adj" fmla="val 37045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Cross 16"/>
          <p:cNvSpPr/>
          <p:nvPr/>
        </p:nvSpPr>
        <p:spPr>
          <a:xfrm>
            <a:off x="2334602" y="5550294"/>
            <a:ext cx="224200" cy="227652"/>
          </a:xfrm>
          <a:prstGeom prst="plus">
            <a:avLst>
              <a:gd name="adj" fmla="val 37045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Cross 16"/>
          <p:cNvSpPr/>
          <p:nvPr/>
        </p:nvSpPr>
        <p:spPr>
          <a:xfrm>
            <a:off x="3106434" y="5160691"/>
            <a:ext cx="224200" cy="227652"/>
          </a:xfrm>
          <a:prstGeom prst="plus">
            <a:avLst>
              <a:gd name="adj" fmla="val 37045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Cross 16"/>
          <p:cNvSpPr/>
          <p:nvPr/>
        </p:nvSpPr>
        <p:spPr>
          <a:xfrm>
            <a:off x="5454015" y="3992246"/>
            <a:ext cx="224200" cy="227652"/>
          </a:xfrm>
          <a:prstGeom prst="plus">
            <a:avLst>
              <a:gd name="adj" fmla="val 37045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9" name="Straight Connector 17"/>
          <p:cNvCxnSpPr/>
          <p:nvPr/>
        </p:nvCxnSpPr>
        <p:spPr>
          <a:xfrm flipV="1">
            <a:off x="752033" y="3937770"/>
            <a:ext cx="5167325" cy="257836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632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7" grpId="0" animBg="1"/>
      <p:bldP spid="18" grpId="0" animBg="1"/>
      <p:bldP spid="20" grpId="0" animBg="1"/>
      <p:bldP spid="24" grpId="0" animBg="1"/>
      <p:bldP spid="27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II. Proportionnalité et représentation graphique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506499" y="1861409"/>
            <a:ext cx="8596668" cy="3880773"/>
          </a:xfrm>
        </p:spPr>
        <p:txBody>
          <a:bodyPr/>
          <a:lstStyle/>
          <a:p>
            <a:r>
              <a:rPr lang="fr-FR" sz="2000" u="sng" dirty="0" smtClean="0"/>
              <a:t>Propriétés:</a:t>
            </a:r>
            <a:r>
              <a:rPr lang="fr-FR" sz="2000" u="sng" dirty="0"/>
              <a:t/>
            </a:r>
            <a:br>
              <a:rPr lang="fr-FR" sz="2000" u="sng" dirty="0"/>
            </a:br>
            <a:r>
              <a:rPr lang="fr-FR" dirty="0" smtClean="0"/>
              <a:t>On considère </a:t>
            </a:r>
            <a:r>
              <a:rPr lang="fr-FR" b="1" dirty="0" smtClean="0">
                <a:solidFill>
                  <a:schemeClr val="accent1"/>
                </a:solidFill>
              </a:rPr>
              <a:t>deux grandeurs </a:t>
            </a:r>
            <a:br>
              <a:rPr lang="fr-FR" b="1" dirty="0" smtClean="0">
                <a:solidFill>
                  <a:schemeClr val="accent1"/>
                </a:solidFill>
              </a:rPr>
            </a:br>
            <a:r>
              <a:rPr lang="fr-FR" dirty="0" smtClean="0"/>
              <a:t>et on place dans </a:t>
            </a:r>
            <a:r>
              <a:rPr lang="fr-FR" b="1" dirty="0" smtClean="0"/>
              <a:t>un repère d’origine O</a:t>
            </a:r>
            <a:br>
              <a:rPr lang="fr-FR" b="1" dirty="0" smtClean="0"/>
            </a:br>
            <a:r>
              <a:rPr lang="fr-FR" dirty="0" smtClean="0"/>
              <a:t>ayant pour </a:t>
            </a:r>
            <a:r>
              <a:rPr lang="fr-FR" b="1" dirty="0" smtClean="0"/>
              <a:t>abscisses</a:t>
            </a:r>
            <a:r>
              <a:rPr lang="fr-FR" dirty="0" smtClean="0"/>
              <a:t> les valeurs d’une grandeur</a:t>
            </a:r>
            <a:br>
              <a:rPr lang="fr-FR" dirty="0" smtClean="0"/>
            </a:br>
            <a:r>
              <a:rPr lang="fr-FR" dirty="0" smtClean="0"/>
              <a:t>et pour </a:t>
            </a:r>
            <a:r>
              <a:rPr lang="fr-FR" b="1" dirty="0" smtClean="0"/>
              <a:t>ordonnées</a:t>
            </a:r>
            <a:r>
              <a:rPr lang="fr-FR" dirty="0" smtClean="0"/>
              <a:t> les valeurs de l’autre grandeur.</a:t>
            </a:r>
            <a:br>
              <a:rPr lang="fr-FR" dirty="0" smtClean="0"/>
            </a:br>
            <a:endParaRPr lang="fr-FR" dirty="0" smtClean="0"/>
          </a:p>
          <a:p>
            <a:r>
              <a:rPr lang="fr-FR" dirty="0" smtClean="0"/>
              <a:t>Si </a:t>
            </a:r>
            <a:r>
              <a:rPr lang="fr-FR" b="1" dirty="0" smtClean="0">
                <a:solidFill>
                  <a:srgbClr val="0070C0"/>
                </a:solidFill>
              </a:rPr>
              <a:t>les grandeurs sont proportionnelles</a:t>
            </a:r>
            <a:r>
              <a:rPr lang="fr-FR" b="1" dirty="0" smtClean="0"/>
              <a:t>, </a:t>
            </a:r>
            <a:br>
              <a:rPr lang="fr-FR" b="1" dirty="0" smtClean="0"/>
            </a:br>
            <a:r>
              <a:rPr lang="fr-FR" dirty="0" smtClean="0"/>
              <a:t>alors</a:t>
            </a:r>
            <a:r>
              <a:rPr lang="fr-FR" b="1" dirty="0" smtClean="0"/>
              <a:t> </a:t>
            </a:r>
            <a:r>
              <a:rPr lang="fr-FR" b="1" dirty="0" smtClean="0">
                <a:solidFill>
                  <a:srgbClr val="FF0000"/>
                </a:solidFill>
              </a:rPr>
              <a:t>les points sont alignés sur une droite passant par l’origine O</a:t>
            </a:r>
            <a:r>
              <a:rPr lang="fr-FR" dirty="0" smtClean="0"/>
              <a:t>.</a:t>
            </a:r>
          </a:p>
          <a:p>
            <a:endParaRPr lang="fr-FR" dirty="0"/>
          </a:p>
          <a:p>
            <a:r>
              <a:rPr lang="fr-FR" sz="2000" u="sng" dirty="0" smtClean="0"/>
              <a:t>Réciproque:</a:t>
            </a:r>
            <a:endParaRPr lang="fr-FR" sz="2000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12</a:t>
            </a:fld>
            <a:endParaRPr lang="fr-FR"/>
          </a:p>
        </p:txBody>
      </p:sp>
      <p:grpSp>
        <p:nvGrpSpPr>
          <p:cNvPr id="21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22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3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0956" y="2537027"/>
            <a:ext cx="3946346" cy="2949374"/>
          </a:xfrm>
          <a:prstGeom prst="rect">
            <a:avLst/>
          </a:prstGeom>
        </p:spPr>
      </p:pic>
      <p:cxnSp>
        <p:nvCxnSpPr>
          <p:cNvPr id="25" name="Straight Connector 17"/>
          <p:cNvCxnSpPr/>
          <p:nvPr/>
        </p:nvCxnSpPr>
        <p:spPr>
          <a:xfrm flipV="1">
            <a:off x="8043863" y="2540000"/>
            <a:ext cx="1404937" cy="282257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17"/>
          <p:cNvCxnSpPr/>
          <p:nvPr/>
        </p:nvCxnSpPr>
        <p:spPr>
          <a:xfrm flipV="1">
            <a:off x="8058883" y="2496457"/>
            <a:ext cx="2870374" cy="286460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17"/>
          <p:cNvCxnSpPr/>
          <p:nvPr/>
        </p:nvCxnSpPr>
        <p:spPr>
          <a:xfrm flipV="1">
            <a:off x="8048625" y="3410857"/>
            <a:ext cx="3838677" cy="19612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à coins arrondis 49"/>
          <p:cNvSpPr/>
          <p:nvPr/>
        </p:nvSpPr>
        <p:spPr>
          <a:xfrm>
            <a:off x="1446287" y="3928609"/>
            <a:ext cx="6649963" cy="316058"/>
          </a:xfrm>
          <a:prstGeom prst="roundRect">
            <a:avLst/>
          </a:prstGeom>
          <a:solidFill>
            <a:srgbClr val="0070C0"/>
          </a:solidFill>
          <a:ln>
            <a:solidFill>
              <a:srgbClr val="90C2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/>
              <a:t>les points sont alignés sur une droite passant par l’origine </a:t>
            </a:r>
            <a:r>
              <a:rPr lang="fr-FR" b="1" dirty="0" smtClean="0"/>
              <a:t>O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77333" y="5341192"/>
            <a:ext cx="1804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Si</a:t>
            </a:r>
            <a:endParaRPr lang="fr-FR" dirty="0"/>
          </a:p>
        </p:txBody>
      </p:sp>
      <p:sp>
        <p:nvSpPr>
          <p:cNvPr id="51" name="ZoneTexte 50"/>
          <p:cNvSpPr txBox="1"/>
          <p:nvPr/>
        </p:nvSpPr>
        <p:spPr>
          <a:xfrm>
            <a:off x="677333" y="5816307"/>
            <a:ext cx="1804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alors,</a:t>
            </a:r>
            <a:endParaRPr lang="fr-FR" dirty="0"/>
          </a:p>
        </p:txBody>
      </p:sp>
      <p:sp>
        <p:nvSpPr>
          <p:cNvPr id="3" name="Rectangle à coins arrondis 2"/>
          <p:cNvSpPr/>
          <p:nvPr/>
        </p:nvSpPr>
        <p:spPr>
          <a:xfrm>
            <a:off x="1170527" y="3627626"/>
            <a:ext cx="4021872" cy="344422"/>
          </a:xfrm>
          <a:prstGeom prst="roundRect">
            <a:avLst/>
          </a:prstGeom>
          <a:solidFill>
            <a:srgbClr val="FFFF00"/>
          </a:solidFill>
          <a:ln>
            <a:solidFill>
              <a:srgbClr val="90C2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70C0"/>
                </a:solidFill>
              </a:rPr>
              <a:t>les grandeurs sont proportionnelles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677298" y="533532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O</a:t>
            </a:r>
            <a:endParaRPr lang="fr-FR" sz="2400" dirty="0"/>
          </a:p>
        </p:txBody>
      </p:sp>
      <p:sp>
        <p:nvSpPr>
          <p:cNvPr id="19" name="ZoneTexte 18"/>
          <p:cNvSpPr txBox="1"/>
          <p:nvPr/>
        </p:nvSpPr>
        <p:spPr>
          <a:xfrm>
            <a:off x="9482546" y="5529524"/>
            <a:ext cx="2893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axe des abscisses</a:t>
            </a:r>
            <a:endParaRPr lang="fr-FR" sz="2400" dirty="0"/>
          </a:p>
        </p:txBody>
      </p:sp>
      <p:sp>
        <p:nvSpPr>
          <p:cNvPr id="20" name="ZoneTexte 19"/>
          <p:cNvSpPr txBox="1"/>
          <p:nvPr/>
        </p:nvSpPr>
        <p:spPr>
          <a:xfrm rot="16200000">
            <a:off x="6319069" y="2303184"/>
            <a:ext cx="2893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axe des ordonnées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75193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33333E-6 L -0.0306 0.2083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" y="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1481E-6 L 0.02357 0.3201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2" y="1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50" grpId="0" animBg="1"/>
      <p:bldP spid="50" grpId="1" animBg="1"/>
      <p:bldP spid="12" grpId="0"/>
      <p:bldP spid="51" grpId="0"/>
      <p:bldP spid="3" grpId="0" animBg="1"/>
      <p:bldP spid="3" grpId="1" animBg="1"/>
      <p:bldP spid="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1: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13</a:t>
            </a:fld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445105" y="1565503"/>
            <a:ext cx="8596668" cy="3880773"/>
          </a:xfrm>
        </p:spPr>
        <p:txBody>
          <a:bodyPr/>
          <a:lstStyle/>
          <a:p>
            <a:r>
              <a:rPr lang="fr-FR" dirty="0" smtClean="0"/>
              <a:t>Déterminer si les tableaux suivants sont des tableaux de proportionnalités. 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au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66562924"/>
                  </p:ext>
                </p:extLst>
              </p:nvPr>
            </p:nvGraphicFramePr>
            <p:xfrm>
              <a:off x="925850" y="2463858"/>
              <a:ext cx="2209800" cy="1418302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104900"/>
                    <a:gridCol w="1104900"/>
                  </a:tblGrid>
                  <a:tr h="709151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fr-FR" sz="4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𝟏𝟐</m:t>
                                </m:r>
                              </m:oMath>
                            </m:oMathPara>
                          </a14:m>
                          <a:endParaRPr lang="fr-FR" sz="4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09151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𝟏𝟑</m:t>
                                </m:r>
                              </m:oMath>
                            </m:oMathPara>
                          </a14:m>
                          <a:endParaRPr lang="fr-FR" sz="4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𝟑𝟗</m:t>
                                </m:r>
                              </m:oMath>
                            </m:oMathPara>
                          </a14:m>
                          <a:endParaRPr lang="fr-FR" sz="4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au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66562924"/>
                  </p:ext>
                </p:extLst>
              </p:nvPr>
            </p:nvGraphicFramePr>
            <p:xfrm>
              <a:off x="925850" y="2463858"/>
              <a:ext cx="2209800" cy="1418302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104900"/>
                    <a:gridCol w="1104900"/>
                  </a:tblGrid>
                  <a:tr h="709151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549" t="-855" r="-101099" b="-1008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00549" t="-855" r="-1099" b="-100855"/>
                          </a:stretch>
                        </a:blipFill>
                      </a:tcPr>
                    </a:tc>
                  </a:tr>
                  <a:tr h="709151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549" t="-101724" r="-101099" b="-17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00549" t="-101724" r="-1099" b="-172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au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37170096"/>
                  </p:ext>
                </p:extLst>
              </p:nvPr>
            </p:nvGraphicFramePr>
            <p:xfrm>
              <a:off x="925850" y="4623060"/>
              <a:ext cx="2209800" cy="1418302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104900"/>
                    <a:gridCol w="1104900"/>
                  </a:tblGrid>
                  <a:tr h="709151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0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fr-FR" sz="4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𝟏𝟓</m:t>
                                </m:r>
                              </m:oMath>
                            </m:oMathPara>
                          </a14:m>
                          <a:endParaRPr lang="fr-FR" sz="4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09151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𝟏𝟏</m:t>
                                </m:r>
                              </m:oMath>
                            </m:oMathPara>
                          </a14:m>
                          <a:endParaRPr lang="fr-FR" sz="4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𝟓𝟓</m:t>
                                </m:r>
                              </m:oMath>
                            </m:oMathPara>
                          </a14:m>
                          <a:endParaRPr lang="fr-FR" sz="4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au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37170096"/>
                  </p:ext>
                </p:extLst>
              </p:nvPr>
            </p:nvGraphicFramePr>
            <p:xfrm>
              <a:off x="925850" y="4623060"/>
              <a:ext cx="2209800" cy="1418302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104900"/>
                    <a:gridCol w="1104900"/>
                  </a:tblGrid>
                  <a:tr h="709151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549" t="-855" r="-101099" b="-1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549" t="-855" r="-1099" b="-101709"/>
                          </a:stretch>
                        </a:blipFill>
                      </a:tcPr>
                    </a:tc>
                  </a:tr>
                  <a:tr h="709151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549" t="-100855" r="-101099" b="-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549" t="-100855" r="-1099" b="-170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au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24170604"/>
                  </p:ext>
                </p:extLst>
              </p:nvPr>
            </p:nvGraphicFramePr>
            <p:xfrm>
              <a:off x="6380861" y="2463858"/>
              <a:ext cx="2893140" cy="1418302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446570"/>
                    <a:gridCol w="1446570"/>
                  </a:tblGrid>
                  <a:tr h="709151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0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US" sz="40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40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fr-FR" sz="4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sz="4000" b="1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4000" b="1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𝟗</m:t>
                                </m:r>
                              </m:oMath>
                            </m:oMathPara>
                          </a14:m>
                          <a:endParaRPr lang="fr-FR" sz="4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09151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fr-FR" sz="4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0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40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40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𝟔</m:t>
                                </m:r>
                              </m:oMath>
                            </m:oMathPara>
                          </a14:m>
                          <a:endParaRPr lang="fr-FR" sz="4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au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24170604"/>
                  </p:ext>
                </p:extLst>
              </p:nvPr>
            </p:nvGraphicFramePr>
            <p:xfrm>
              <a:off x="6380861" y="2463858"/>
              <a:ext cx="2893140" cy="1418302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446570"/>
                    <a:gridCol w="1446570"/>
                  </a:tblGrid>
                  <a:tr h="709151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420" t="-855" r="-100840" b="-1008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00420" t="-855" r="-840" b="-100855"/>
                          </a:stretch>
                        </a:blipFill>
                      </a:tcPr>
                    </a:tc>
                  </a:tr>
                  <a:tr h="709151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420" t="-101724" r="-100840" b="-17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00420" t="-101724" r="-840" b="-172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au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39981237"/>
                  </p:ext>
                </p:extLst>
              </p:nvPr>
            </p:nvGraphicFramePr>
            <p:xfrm>
              <a:off x="6380861" y="4623060"/>
              <a:ext cx="2893140" cy="1784604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446570"/>
                    <a:gridCol w="1446570"/>
                  </a:tblGrid>
                  <a:tr h="70915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8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num>
                                  <m:den>
                                    <m:r>
                                      <a:rPr lang="en-US" sz="28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𝟏𝟓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800" b="1" i="1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1" i="1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𝟕</m:t>
                                    </m:r>
                                  </m:num>
                                  <m:den>
                                    <m:r>
                                      <a:rPr lang="en-US" sz="2800" b="1" i="1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09151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num>
                                  <m:den>
                                    <m:r>
                                      <a:rPr lang="en-US" sz="2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800" b="1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1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𝟏𝟒</m:t>
                                    </m:r>
                                  </m:num>
                                  <m:den>
                                    <m:r>
                                      <a:rPr lang="en-US" sz="2800" b="1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𝟐𝟓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au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39981237"/>
                  </p:ext>
                </p:extLst>
              </p:nvPr>
            </p:nvGraphicFramePr>
            <p:xfrm>
              <a:off x="6380861" y="4623060"/>
              <a:ext cx="2893140" cy="1784604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446570"/>
                    <a:gridCol w="1446570"/>
                  </a:tblGrid>
                  <a:tr h="89154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420" t="-680" r="-100840" b="-1013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100420" t="-680" r="-840" b="-101361"/>
                          </a:stretch>
                        </a:blipFill>
                      </a:tcPr>
                    </a:tc>
                  </a:tr>
                  <a:tr h="893064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420" t="-100680" r="-100840" b="-13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100420" t="-100680" r="-840" b="-136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79710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2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14</a:t>
            </a:fld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445105" y="1565503"/>
            <a:ext cx="8596668" cy="3880773"/>
          </a:xfrm>
        </p:spPr>
        <p:txBody>
          <a:bodyPr/>
          <a:lstStyle/>
          <a:p>
            <a:r>
              <a:rPr lang="fr-FR" dirty="0" smtClean="0"/>
              <a:t>Le tableau suivant est-il un tableau de proportionnalité ? 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au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33250321"/>
                  </p:ext>
                </p:extLst>
              </p:nvPr>
            </p:nvGraphicFramePr>
            <p:xfrm>
              <a:off x="445105" y="2177152"/>
              <a:ext cx="5404152" cy="1418302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900692"/>
                    <a:gridCol w="900692"/>
                    <a:gridCol w="900692"/>
                    <a:gridCol w="900692"/>
                    <a:gridCol w="900692"/>
                    <a:gridCol w="900692"/>
                  </a:tblGrid>
                  <a:tr h="709151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fr-FR" sz="24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fr-FR" sz="24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fr-FR" sz="24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fr-FR" sz="24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fr-FR" sz="24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</m:oMath>
                            </m:oMathPara>
                          </a14:m>
                          <a:endParaRPr lang="fr-FR" sz="24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09151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oMath>
                            </m:oMathPara>
                          </a14:m>
                          <a:endParaRPr lang="fr-FR" sz="24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fr-FR" sz="24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fr-FR" sz="24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𝟒𝟔</m:t>
                                </m:r>
                              </m:oMath>
                            </m:oMathPara>
                          </a14:m>
                          <a:endParaRPr lang="fr-FR" sz="24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𝟏𝟐</m:t>
                                </m:r>
                              </m:oMath>
                            </m:oMathPara>
                          </a14:m>
                          <a:endParaRPr lang="fr-FR" sz="24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oMath>
                            </m:oMathPara>
                          </a14:m>
                          <a:endParaRPr lang="fr-FR" sz="24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au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33250321"/>
                  </p:ext>
                </p:extLst>
              </p:nvPr>
            </p:nvGraphicFramePr>
            <p:xfrm>
              <a:off x="445105" y="2177152"/>
              <a:ext cx="5404152" cy="1418302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900692"/>
                    <a:gridCol w="900692"/>
                    <a:gridCol w="900692"/>
                    <a:gridCol w="900692"/>
                    <a:gridCol w="900692"/>
                    <a:gridCol w="900692"/>
                  </a:tblGrid>
                  <a:tr h="709151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351" t="-855" r="-500676" b="-1008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01351" t="-855" r="-400676" b="-1008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01351" t="-855" r="-300676" b="-1008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303401" t="-855" r="-202721" b="-1008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400676" t="-855" r="-101351" b="-1008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500676" t="-855" r="-1351" b="-100855"/>
                          </a:stretch>
                        </a:blipFill>
                      </a:tcPr>
                    </a:tc>
                  </a:tr>
                  <a:tr h="709151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351" t="-101724" r="-500676" b="-17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01351" t="-101724" r="-400676" b="-17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01351" t="-101724" r="-300676" b="-17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303401" t="-101724" r="-202721" b="-17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400676" t="-101724" r="-101351" b="-17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500676" t="-101724" r="-1351" b="-172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4141" y="1596561"/>
            <a:ext cx="4964179" cy="4805618"/>
          </a:xfrm>
          <a:prstGeom prst="rect">
            <a:avLst/>
          </a:prstGeom>
        </p:spPr>
      </p:pic>
      <p:cxnSp>
        <p:nvCxnSpPr>
          <p:cNvPr id="12" name="Connecteur droit 11"/>
          <p:cNvCxnSpPr/>
          <p:nvPr/>
        </p:nvCxnSpPr>
        <p:spPr>
          <a:xfrm flipV="1">
            <a:off x="7315200" y="3323772"/>
            <a:ext cx="4673120" cy="27912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159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Exercice 3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15</a:t>
            </a:fld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Espace réservé du contenu 5"/>
              <p:cNvSpPr>
                <a:spLocks noGrp="1"/>
              </p:cNvSpPr>
              <p:nvPr>
                <p:ph idx="1"/>
              </p:nvPr>
            </p:nvSpPr>
            <p:spPr>
              <a:xfrm>
                <a:off x="445105" y="1565503"/>
                <a:ext cx="8596668" cy="5009468"/>
              </a:xfrm>
            </p:spPr>
            <p:txBody>
              <a:bodyPr>
                <a:normAutofit/>
              </a:bodyPr>
              <a:lstStyle/>
              <a:p>
                <a:r>
                  <a:rPr lang="fr-FR" dirty="0" smtClean="0"/>
                  <a:t>Sur la figure, placer le point </a:t>
                </a:r>
                <a14:m>
                  <m:oMath xmlns:m="http://schemas.openxmlformats.org/officeDocument/2006/math">
                    <m:r>
                      <a:rPr lang="fr-FR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fr-FR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fr-FR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; </m:t>
                    </m:r>
                    <m:r>
                      <a:rPr lang="fr-FR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fr-FR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fr-FR" b="1" dirty="0" smtClean="0"/>
              </a:p>
              <a:p>
                <a:r>
                  <a:rPr lang="fr-FR" dirty="0" smtClean="0"/>
                  <a:t>Placer le point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r>
                  <a:rPr lang="fr-FR" dirty="0" smtClean="0"/>
                  <a:t> d’ordonnée </a:t>
                </a:r>
                <a14:m>
                  <m:oMath xmlns:m="http://schemas.openxmlformats.org/officeDocument/2006/math">
                    <m:r>
                      <a:rPr lang="fr-FR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fr-FR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fr-FR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fr-FR" dirty="0" smtClean="0"/>
                  <a:t> tel que </a:t>
                </a:r>
                <a:br>
                  <a:rPr lang="fr-FR" dirty="0" smtClean="0"/>
                </a:br>
                <a:r>
                  <a:rPr lang="fr-FR" dirty="0" smtClean="0"/>
                  <a:t>les points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r>
                  <a:rPr lang="fr-FR" dirty="0" smtClean="0"/>
                  <a:t> et </a:t>
                </a:r>
                <a14:m>
                  <m:oMath xmlns:m="http://schemas.openxmlformats.org/officeDocument/2006/math">
                    <m:r>
                      <a:rPr lang="fr-FR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fr-FR" dirty="0" smtClean="0"/>
                  <a:t> représentent une situation de proportionnalité.</a:t>
                </a:r>
              </a:p>
              <a:p>
                <a:r>
                  <a:rPr lang="fr-FR" dirty="0" smtClean="0"/>
                  <a:t>Lire les coordonnées du point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r>
                  <a:rPr lang="fr-FR" dirty="0" smtClean="0"/>
                  <a:t>.</a:t>
                </a:r>
                <a:endParaRPr lang="fr-FR" b="1" dirty="0" smtClean="0"/>
              </a:p>
              <a:p>
                <a:r>
                  <a:rPr lang="fr-FR" dirty="0" smtClean="0"/>
                  <a:t>Vérifier ce résultat par un calcul.</a:t>
                </a:r>
              </a:p>
              <a:p>
                <a:endParaRPr lang="fr-FR" dirty="0"/>
              </a:p>
              <a:p>
                <a:endParaRPr lang="fr-FR" dirty="0" smtClean="0"/>
              </a:p>
              <a:p>
                <a:endParaRPr lang="fr-FR" dirty="0"/>
              </a:p>
              <a:p>
                <a:endParaRPr lang="fr-FR" dirty="0" smtClean="0"/>
              </a:p>
              <a:p>
                <a:endParaRPr lang="fr-FR" dirty="0"/>
              </a:p>
              <a:p>
                <a:endParaRPr lang="fr-FR" dirty="0" smtClean="0"/>
              </a:p>
              <a:p>
                <a:r>
                  <a:rPr lang="fr-FR" dirty="0" smtClean="0"/>
                  <a:t>Idem avec le point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fr-FR" dirty="0" smtClean="0"/>
                  <a:t> d’abscisse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fr-FR" dirty="0" smtClean="0"/>
                  <a:t>.</a:t>
                </a:r>
                <a:endParaRPr lang="fr-FR" dirty="0"/>
              </a:p>
            </p:txBody>
          </p:sp>
        </mc:Choice>
        <mc:Fallback xmlns="">
          <p:sp>
            <p:nvSpPr>
              <p:cNvPr id="6" name="Espace réservé du contenu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5105" y="1565503"/>
                <a:ext cx="8596668" cy="5009468"/>
              </a:xfrm>
              <a:blipFill rotWithShape="0">
                <a:blip r:embed="rId2"/>
                <a:stretch>
                  <a:fillRect l="-142" t="-85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4949" y="970417"/>
            <a:ext cx="3885313" cy="348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602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III. Vitesse moyenne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16</a:t>
            </a:fld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1" name="Picture 2" descr="https://pixabay.com/static/uploads/photo/2012/04/24/21/13/question-mark-40876_6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253" y="1930400"/>
            <a:ext cx="2133235" cy="316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07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III. Vitesse moyenne</a:t>
            </a:r>
            <a:endParaRPr lang="fr-FR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Espace réservé du contenu 8"/>
              <p:cNvSpPr>
                <a:spLocks noGrp="1"/>
              </p:cNvSpPr>
              <p:nvPr>
                <p:ph idx="1"/>
              </p:nvPr>
            </p:nvSpPr>
            <p:spPr>
              <a:xfrm>
                <a:off x="506499" y="1556610"/>
                <a:ext cx="8596668" cy="1909922"/>
              </a:xfrm>
            </p:spPr>
            <p:txBody>
              <a:bodyPr/>
              <a:lstStyle/>
              <a:p>
                <a:r>
                  <a:rPr lang="fr-FR" sz="2000" u="sng" dirty="0" smtClean="0"/>
                  <a:t>Définition:</a:t>
                </a:r>
              </a:p>
              <a:p>
                <a:r>
                  <a:rPr lang="fr-FR" sz="2000" dirty="0" smtClean="0"/>
                  <a:t>La </a:t>
                </a:r>
                <a:r>
                  <a:rPr lang="fr-FR" sz="2000" b="1" dirty="0" smtClean="0">
                    <a:solidFill>
                      <a:srgbClr val="00B050"/>
                    </a:solidFill>
                  </a:rPr>
                  <a:t>vitesse moyenne </a:t>
                </a:r>
                <a14:m>
                  <m:oMath xmlns:m="http://schemas.openxmlformats.org/officeDocument/2006/math">
                    <m:r>
                      <a:rPr lang="fr-FR" sz="24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fr-FR" sz="2000" dirty="0" smtClean="0"/>
                  <a:t> d’un mobile qui a parcouru la distance </a:t>
                </a:r>
                <a14:m>
                  <m:oMath xmlns:m="http://schemas.openxmlformats.org/officeDocument/2006/math">
                    <m:r>
                      <a:rPr lang="fr-FR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fr-FR" sz="2000" dirty="0" smtClean="0"/>
                  <a:t> pendant la durée </a:t>
                </a:r>
                <a14:m>
                  <m:oMath xmlns:m="http://schemas.openxmlformats.org/officeDocument/2006/math">
                    <m:r>
                      <a:rPr lang="fr-FR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fr-FR" sz="2000" dirty="0" smtClean="0"/>
                  <a:t> est le quotient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fr-FR" dirty="0" smtClean="0"/>
              </a:p>
              <a:p>
                <a:endParaRPr lang="fr-FR" dirty="0" smtClean="0"/>
              </a:p>
            </p:txBody>
          </p:sp>
        </mc:Choice>
        <mc:Fallback xmlns="">
          <p:sp>
            <p:nvSpPr>
              <p:cNvPr id="9" name="Espace réservé du contenu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6499" y="1556610"/>
                <a:ext cx="8596668" cy="1909922"/>
              </a:xfrm>
              <a:blipFill rotWithShape="0">
                <a:blip r:embed="rId2"/>
                <a:stretch>
                  <a:fillRect l="-284" t="-191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17</a:t>
            </a:fld>
            <a:endParaRPr lang="fr-FR"/>
          </a:p>
        </p:txBody>
      </p:sp>
      <p:grpSp>
        <p:nvGrpSpPr>
          <p:cNvPr id="21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22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3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/>
              <p:nvPr/>
            </p:nvSpPr>
            <p:spPr>
              <a:xfrm>
                <a:off x="3930555" y="3240685"/>
                <a:ext cx="1692323" cy="1027717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fr-FR" sz="32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num>
                        <m:den>
                          <m:r>
                            <a:rPr lang="en-US" sz="32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0555" y="3240685"/>
                <a:ext cx="1692323" cy="102771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/>
              <p:cNvSpPr txBox="1"/>
              <p:nvPr/>
            </p:nvSpPr>
            <p:spPr>
              <a:xfrm>
                <a:off x="1610435" y="5139052"/>
                <a:ext cx="2320120" cy="584775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fr-FR" sz="32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sz="32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32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11" name="ZoneText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0435" y="5139052"/>
                <a:ext cx="2320120" cy="5847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/>
              <p:cNvSpPr txBox="1"/>
              <p:nvPr/>
            </p:nvSpPr>
            <p:spPr>
              <a:xfrm>
                <a:off x="6629340" y="4917580"/>
                <a:ext cx="2115404" cy="1027717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fr-FR" sz="32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num>
                        <m:den>
                          <m:r>
                            <a:rPr lang="en-US" sz="3200" b="1" i="1" dirty="0" smtClean="0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den>
                      </m:f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12" name="ZoneText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340" y="4917580"/>
                <a:ext cx="2115404" cy="102771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rc 6"/>
          <p:cNvSpPr/>
          <p:nvPr/>
        </p:nvSpPr>
        <p:spPr>
          <a:xfrm>
            <a:off x="2243565" y="3707121"/>
            <a:ext cx="2985621" cy="2296401"/>
          </a:xfrm>
          <a:prstGeom prst="arc">
            <a:avLst>
              <a:gd name="adj1" fmla="val 10731231"/>
              <a:gd name="adj2" fmla="val 15948907"/>
            </a:avLst>
          </a:prstGeom>
          <a:ln w="57150">
            <a:solidFill>
              <a:srgbClr val="FFC000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Arc 15"/>
          <p:cNvSpPr/>
          <p:nvPr/>
        </p:nvSpPr>
        <p:spPr>
          <a:xfrm>
            <a:off x="2433234" y="5148657"/>
            <a:ext cx="5052448" cy="1521446"/>
          </a:xfrm>
          <a:prstGeom prst="arc">
            <a:avLst>
              <a:gd name="adj1" fmla="val 145506"/>
              <a:gd name="adj2" fmla="val 10608789"/>
            </a:avLst>
          </a:prstGeom>
          <a:ln w="57150">
            <a:solidFill>
              <a:srgbClr val="FFC000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Arc 16"/>
          <p:cNvSpPr/>
          <p:nvPr/>
        </p:nvSpPr>
        <p:spPr>
          <a:xfrm>
            <a:off x="4268452" y="3795820"/>
            <a:ext cx="3454327" cy="2296401"/>
          </a:xfrm>
          <a:prstGeom prst="arc">
            <a:avLst>
              <a:gd name="adj1" fmla="val 15344208"/>
              <a:gd name="adj2" fmla="val 21440713"/>
            </a:avLst>
          </a:prstGeom>
          <a:ln w="57150">
            <a:solidFill>
              <a:srgbClr val="7030A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Arc 19"/>
          <p:cNvSpPr/>
          <p:nvPr/>
        </p:nvSpPr>
        <p:spPr>
          <a:xfrm>
            <a:off x="2380463" y="3844020"/>
            <a:ext cx="2985621" cy="2296401"/>
          </a:xfrm>
          <a:prstGeom prst="arc">
            <a:avLst>
              <a:gd name="adj1" fmla="val 10731231"/>
              <a:gd name="adj2" fmla="val 15948907"/>
            </a:avLst>
          </a:prstGeom>
          <a:ln w="57150">
            <a:solidFill>
              <a:srgbClr val="7030A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Arc 23"/>
          <p:cNvSpPr/>
          <p:nvPr/>
        </p:nvSpPr>
        <p:spPr>
          <a:xfrm>
            <a:off x="2667587" y="5184574"/>
            <a:ext cx="5052448" cy="1521446"/>
          </a:xfrm>
          <a:prstGeom prst="arc">
            <a:avLst>
              <a:gd name="adj1" fmla="val 145506"/>
              <a:gd name="adj2" fmla="val 10608789"/>
            </a:avLst>
          </a:prstGeom>
          <a:ln w="57150">
            <a:solidFill>
              <a:srgbClr val="7030A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0730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3" grpId="0" animBg="1"/>
      <p:bldP spid="11" grpId="0" animBg="1"/>
      <p:bldP spid="12" grpId="0" animBg="1"/>
      <p:bldP spid="7" grpId="0" animBg="1"/>
      <p:bldP spid="7" grpId="1" animBg="1"/>
      <p:bldP spid="16" grpId="0" animBg="1"/>
      <p:bldP spid="16" grpId="1" animBg="1"/>
      <p:bldP spid="17" grpId="0" animBg="1"/>
      <p:bldP spid="20" grpId="0" animBg="1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III. Vitesse moyenne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506499" y="1556610"/>
            <a:ext cx="9715674" cy="1909922"/>
          </a:xfrm>
        </p:spPr>
        <p:txBody>
          <a:bodyPr/>
          <a:lstStyle/>
          <a:p>
            <a:r>
              <a:rPr lang="fr-FR" sz="2000" u="sng" dirty="0" smtClean="0"/>
              <a:t>Exemple:</a:t>
            </a:r>
          </a:p>
          <a:p>
            <a:r>
              <a:rPr lang="fr-FR" dirty="0" smtClean="0"/>
              <a:t>Calculer la vitesse moyenne d’un escargot ayant effectué 15 mètres en  3 heures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18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/>
              <p:nvPr/>
            </p:nvSpPr>
            <p:spPr>
              <a:xfrm>
                <a:off x="4394579" y="3385825"/>
                <a:ext cx="1692323" cy="1027717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fr-FR" sz="32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num>
                        <m:den>
                          <m:r>
                            <a:rPr lang="en-US" sz="32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4579" y="3385825"/>
                <a:ext cx="1692323" cy="102771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à coins arrondis 4"/>
          <p:cNvSpPr/>
          <p:nvPr/>
        </p:nvSpPr>
        <p:spPr>
          <a:xfrm>
            <a:off x="6646462" y="1942913"/>
            <a:ext cx="1364774" cy="423081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15 mètres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8300949" y="1942912"/>
            <a:ext cx="1262765" cy="423081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70C0"/>
                </a:solidFill>
              </a:rPr>
              <a:t>3 heures</a:t>
            </a:r>
            <a:endParaRPr lang="fr-F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468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-0.10182 0.221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91" y="1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7037E-7 L -0.23333 0.3048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67" y="1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3" grpId="0" animBg="1"/>
      <p:bldP spid="5" grpId="0" animBg="1"/>
      <p:bldP spid="5" grpId="1" animBg="1"/>
      <p:bldP spid="18" grpId="0" animBg="1"/>
      <p:bldP spid="1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III. Vitesse moyenne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506499" y="1556610"/>
            <a:ext cx="9715674" cy="1909922"/>
          </a:xfrm>
        </p:spPr>
        <p:txBody>
          <a:bodyPr/>
          <a:lstStyle/>
          <a:p>
            <a:r>
              <a:rPr lang="fr-FR" sz="2000" u="sng" dirty="0" smtClean="0"/>
              <a:t>Exemple:</a:t>
            </a:r>
          </a:p>
          <a:p>
            <a:r>
              <a:rPr lang="fr-FR" dirty="0" smtClean="0"/>
              <a:t>Calculer la vitesse moyenne d’écriture de </a:t>
            </a:r>
            <a:r>
              <a:rPr lang="fr-FR" dirty="0" err="1" smtClean="0"/>
              <a:t>Ridouane</a:t>
            </a:r>
            <a:r>
              <a:rPr lang="fr-FR" dirty="0" smtClean="0"/>
              <a:t>,</a:t>
            </a:r>
            <a:endParaRPr lang="fr-FR" dirty="0" smtClean="0"/>
          </a:p>
          <a:p>
            <a:pPr marL="0" indent="0">
              <a:buNone/>
            </a:pPr>
            <a:r>
              <a:rPr lang="fr-FR" dirty="0"/>
              <a:t>q</a:t>
            </a:r>
            <a:r>
              <a:rPr lang="fr-FR" dirty="0" smtClean="0"/>
              <a:t>ui écrit  15 lignes  en  </a:t>
            </a:r>
            <a:r>
              <a:rPr lang="fr-FR" dirty="0" smtClean="0"/>
              <a:t>1 minute </a:t>
            </a:r>
            <a:r>
              <a:rPr lang="fr-FR" dirty="0" smtClean="0"/>
              <a:t>et 12 secondes.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19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/>
              <p:nvPr/>
            </p:nvSpPr>
            <p:spPr>
              <a:xfrm>
                <a:off x="4394579" y="3385825"/>
                <a:ext cx="1692323" cy="1027717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fr-FR" sz="32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num>
                        <m:den>
                          <m:r>
                            <a:rPr lang="en-US" sz="32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4579" y="3385825"/>
                <a:ext cx="1692323" cy="102771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à coins arrondis 4"/>
          <p:cNvSpPr/>
          <p:nvPr/>
        </p:nvSpPr>
        <p:spPr>
          <a:xfrm>
            <a:off x="1419369" y="2365993"/>
            <a:ext cx="1160057" cy="423081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15 lignes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3024534" y="2365993"/>
            <a:ext cx="2740090" cy="423081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70C0"/>
                </a:solidFill>
              </a:rPr>
              <a:t>1 min 12 sec</a:t>
            </a:r>
            <a:endParaRPr lang="fr-F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108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44444E-6 L 0.33529 0.1537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58" y="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4444E-6 L 0.20742 0.24329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65" y="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3" grpId="0" animBg="1"/>
      <p:bldP spid="5" grpId="0" animBg="1"/>
      <p:bldP spid="5" grpId="1" animBg="1"/>
      <p:bldP spid="18" grpId="0" animBg="1"/>
      <p:bldP spid="1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397" y="609600"/>
            <a:ext cx="10509161" cy="1320800"/>
          </a:xfrm>
        </p:spPr>
        <p:txBody>
          <a:bodyPr/>
          <a:lstStyle/>
          <a:p>
            <a:r>
              <a:rPr lang="fr-FR" dirty="0"/>
              <a:t>Chapitre </a:t>
            </a:r>
            <a:r>
              <a:rPr lang="fr-FR" dirty="0" smtClean="0"/>
              <a:t>12: Proportionnalité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</a:t>
            </a:fld>
            <a:endParaRPr lang="fr-FR"/>
          </a:p>
        </p:txBody>
      </p:sp>
      <p:pic>
        <p:nvPicPr>
          <p:cNvPr id="7" name="Picture 2" descr="https://pixabay.com/static/uploads/photo/2012/04/24/21/13/question-mark-40876_6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253" y="1930400"/>
            <a:ext cx="2133235" cy="316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884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III. Vitesse moyenne</a:t>
            </a:r>
            <a:endParaRPr lang="fr-FR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Espace réservé du contenu 8"/>
              <p:cNvSpPr>
                <a:spLocks noGrp="1"/>
              </p:cNvSpPr>
              <p:nvPr>
                <p:ph idx="1"/>
              </p:nvPr>
            </p:nvSpPr>
            <p:spPr>
              <a:xfrm>
                <a:off x="506499" y="1556610"/>
                <a:ext cx="8596668" cy="1909922"/>
              </a:xfrm>
            </p:spPr>
            <p:txBody>
              <a:bodyPr/>
              <a:lstStyle/>
              <a:p>
                <a:r>
                  <a:rPr lang="fr-FR" sz="2000" u="sng" dirty="0" smtClean="0"/>
                  <a:t>Exemple:</a:t>
                </a:r>
              </a:p>
              <a:p>
                <a:r>
                  <a:rPr lang="fr-FR" sz="2000" b="1" dirty="0" smtClean="0">
                    <a:solidFill>
                      <a:srgbClr val="0070C0"/>
                    </a:solidFill>
                  </a:rPr>
                  <a:t>Yacine </a:t>
                </a:r>
                <a:r>
                  <a:rPr lang="fr-FR" sz="2000" dirty="0" smtClean="0"/>
                  <a:t>effectue </a:t>
                </a:r>
                <a:r>
                  <a:rPr lang="fr-FR" sz="2000" dirty="0" smtClean="0"/>
                  <a:t>en vélo un trajet de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𝟑𝟎</m:t>
                    </m:r>
                    <m:r>
                      <a:rPr lang="fr-FR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𝒌𝒎</m:t>
                    </m:r>
                    <m:r>
                      <a:rPr lang="fr-FR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000" dirty="0" smtClean="0"/>
                  <a:t>en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fr-FR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𝒉</m:t>
                    </m:r>
                    <m:r>
                      <a:rPr lang="fr-FR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𝟏𝟓</m:t>
                    </m:r>
                    <m:r>
                      <m:rPr>
                        <m:sty m:val="p"/>
                      </m:rPr>
                      <a:rPr lang="fr-FR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min</m:t>
                    </m:r>
                  </m:oMath>
                </a14:m>
                <a:r>
                  <a:rPr lang="fr-FR" sz="2000" dirty="0" smtClean="0"/>
                  <a:t>.</a:t>
                </a:r>
                <a:br>
                  <a:rPr lang="fr-FR" sz="2000" dirty="0" smtClean="0"/>
                </a:br>
                <a:r>
                  <a:rPr lang="fr-FR" sz="2000" dirty="0" smtClean="0"/>
                  <a:t>Quelle a été sa vitesse moyenne ?</a:t>
                </a:r>
                <a:endParaRPr lang="fr-FR" dirty="0" smtClean="0"/>
              </a:p>
              <a:p>
                <a:endParaRPr lang="fr-FR" dirty="0" smtClean="0"/>
              </a:p>
            </p:txBody>
          </p:sp>
        </mc:Choice>
        <mc:Fallback>
          <p:sp>
            <p:nvSpPr>
              <p:cNvPr id="9" name="Espace réservé du contenu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6499" y="1556610"/>
                <a:ext cx="8596668" cy="1909922"/>
              </a:xfrm>
              <a:blipFill rotWithShape="0">
                <a:blip r:embed="rId2"/>
                <a:stretch>
                  <a:fillRect l="-284" t="-191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20</a:t>
            </a:fld>
            <a:endParaRPr lang="fr-FR"/>
          </a:p>
        </p:txBody>
      </p:sp>
      <p:cxnSp>
        <p:nvCxnSpPr>
          <p:cNvPr id="8" name="Connecteur droit 7"/>
          <p:cNvCxnSpPr/>
          <p:nvPr/>
        </p:nvCxnSpPr>
        <p:spPr>
          <a:xfrm>
            <a:off x="3275547" y="5805714"/>
            <a:ext cx="0" cy="528703"/>
          </a:xfrm>
          <a:prstGeom prst="line">
            <a:avLst/>
          </a:prstGeom>
          <a:ln w="38100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2917371" y="6406487"/>
            <a:ext cx="928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Départ</a:t>
            </a:r>
            <a:endParaRPr lang="fr-FR" b="1" dirty="0"/>
          </a:p>
        </p:txBody>
      </p:sp>
      <p:cxnSp>
        <p:nvCxnSpPr>
          <p:cNvPr id="25" name="Connecteur droit 24"/>
          <p:cNvCxnSpPr/>
          <p:nvPr/>
        </p:nvCxnSpPr>
        <p:spPr>
          <a:xfrm>
            <a:off x="9108317" y="3831772"/>
            <a:ext cx="0" cy="528703"/>
          </a:xfrm>
          <a:prstGeom prst="line">
            <a:avLst/>
          </a:prstGeom>
          <a:ln w="38100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8699243" y="4413542"/>
            <a:ext cx="1149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Arrivée</a:t>
            </a:r>
            <a:endParaRPr lang="fr-FR" b="1" dirty="0"/>
          </a:p>
        </p:txBody>
      </p:sp>
      <p:cxnSp>
        <p:nvCxnSpPr>
          <p:cNvPr id="27" name="Connecteur droit 26"/>
          <p:cNvCxnSpPr/>
          <p:nvPr/>
        </p:nvCxnSpPr>
        <p:spPr>
          <a:xfrm flipV="1">
            <a:off x="3275547" y="3831772"/>
            <a:ext cx="5827620" cy="1973944"/>
          </a:xfrm>
          <a:prstGeom prst="line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 rot="20373677">
            <a:off x="5486380" y="4999341"/>
            <a:ext cx="1078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30km</a:t>
            </a:r>
            <a:endParaRPr lang="fr-F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56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/>
      <p:bldP spid="26" grpId="0"/>
      <p:bldP spid="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III. Vitesse moyenne</a:t>
            </a:r>
            <a:endParaRPr lang="fr-FR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Espace réservé du contenu 8"/>
              <p:cNvSpPr>
                <a:spLocks noGrp="1"/>
              </p:cNvSpPr>
              <p:nvPr>
                <p:ph idx="1"/>
              </p:nvPr>
            </p:nvSpPr>
            <p:spPr>
              <a:xfrm>
                <a:off x="142567" y="1576210"/>
                <a:ext cx="10237702" cy="1909922"/>
              </a:xfrm>
            </p:spPr>
            <p:txBody>
              <a:bodyPr/>
              <a:lstStyle/>
              <a:p>
                <a:r>
                  <a:rPr lang="fr-FR" sz="2000" u="sng" dirty="0" smtClean="0"/>
                  <a:t>Exemple:</a:t>
                </a:r>
              </a:p>
              <a:p>
                <a:r>
                  <a:rPr lang="fr-FR" sz="2000" b="1" dirty="0" err="1" smtClean="0">
                    <a:solidFill>
                      <a:srgbClr val="0070C0"/>
                    </a:solidFill>
                  </a:rPr>
                  <a:t>Jahi</a:t>
                </a:r>
                <a:r>
                  <a:rPr lang="fr-FR" sz="2000" b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fr-FR" sz="2000" dirty="0" smtClean="0"/>
                  <a:t>a </a:t>
                </a:r>
                <a:r>
                  <a:rPr lang="fr-FR" sz="2000" dirty="0" smtClean="0"/>
                  <a:t>effectué le même trajet de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fr-FR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𝒌𝒎</m:t>
                    </m:r>
                  </m:oMath>
                </a14:m>
                <a:r>
                  <a:rPr lang="fr-FR" sz="2000" dirty="0" smtClean="0"/>
                  <a:t> à une vitesse moyenne de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𝟏𝟏𝟎</m:t>
                    </m:r>
                    <m:r>
                      <a:rPr lang="fr-FR" sz="20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𝒌𝒎</m:t>
                    </m:r>
                    <m:r>
                      <a:rPr lang="fr-FR" sz="20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fr-FR" sz="20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𝒉</m:t>
                    </m:r>
                  </m:oMath>
                </a14:m>
                <a:r>
                  <a:rPr lang="fr-FR" sz="2000" dirty="0" smtClean="0"/>
                  <a:t>.</a:t>
                </a:r>
                <a:br>
                  <a:rPr lang="fr-FR" sz="2000" dirty="0" smtClean="0"/>
                </a:br>
                <a:r>
                  <a:rPr lang="fr-FR" sz="2000" dirty="0" smtClean="0"/>
                  <a:t>Calculer la durée du parcours ?</a:t>
                </a:r>
                <a:endParaRPr lang="fr-FR" dirty="0" smtClean="0"/>
              </a:p>
              <a:p>
                <a:endParaRPr lang="fr-FR" dirty="0" smtClean="0"/>
              </a:p>
            </p:txBody>
          </p:sp>
        </mc:Choice>
        <mc:Fallback>
          <p:sp>
            <p:nvSpPr>
              <p:cNvPr id="9" name="Espace réservé du contenu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567" y="1576210"/>
                <a:ext cx="10237702" cy="1909922"/>
              </a:xfrm>
              <a:blipFill rotWithShape="0">
                <a:blip r:embed="rId2"/>
                <a:stretch>
                  <a:fillRect l="-238" t="-223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21</a:t>
            </a:fld>
            <a:endParaRPr lang="fr-FR"/>
          </a:p>
        </p:txBody>
      </p:sp>
      <p:cxnSp>
        <p:nvCxnSpPr>
          <p:cNvPr id="8" name="Connecteur droit 7"/>
          <p:cNvCxnSpPr/>
          <p:nvPr/>
        </p:nvCxnSpPr>
        <p:spPr>
          <a:xfrm>
            <a:off x="3275547" y="5805714"/>
            <a:ext cx="0" cy="528703"/>
          </a:xfrm>
          <a:prstGeom prst="line">
            <a:avLst/>
          </a:prstGeom>
          <a:ln w="38100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2917371" y="6406487"/>
            <a:ext cx="928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Départ</a:t>
            </a:r>
            <a:endParaRPr lang="fr-FR" b="1" dirty="0"/>
          </a:p>
        </p:txBody>
      </p:sp>
      <p:cxnSp>
        <p:nvCxnSpPr>
          <p:cNvPr id="25" name="Connecteur droit 24"/>
          <p:cNvCxnSpPr/>
          <p:nvPr/>
        </p:nvCxnSpPr>
        <p:spPr>
          <a:xfrm>
            <a:off x="9108317" y="3831772"/>
            <a:ext cx="0" cy="528703"/>
          </a:xfrm>
          <a:prstGeom prst="line">
            <a:avLst/>
          </a:prstGeom>
          <a:ln w="38100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8699243" y="4413542"/>
            <a:ext cx="1149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Arrivée</a:t>
            </a:r>
            <a:endParaRPr lang="fr-FR" b="1" dirty="0"/>
          </a:p>
        </p:txBody>
      </p:sp>
      <p:cxnSp>
        <p:nvCxnSpPr>
          <p:cNvPr id="27" name="Connecteur droit 26"/>
          <p:cNvCxnSpPr/>
          <p:nvPr/>
        </p:nvCxnSpPr>
        <p:spPr>
          <a:xfrm flipV="1">
            <a:off x="3275547" y="3831772"/>
            <a:ext cx="5827620" cy="1973944"/>
          </a:xfrm>
          <a:prstGeom prst="line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 rot="20373677">
            <a:off x="5486380" y="4999341"/>
            <a:ext cx="1078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30km</a:t>
            </a:r>
            <a:endParaRPr lang="fr-F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75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/>
      <p:bldP spid="26" grpId="0"/>
      <p:bldP spid="3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fr-FR" dirty="0" smtClean="0"/>
              <a:t>Exercices 30 &amp; 42 page 280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201" y="660400"/>
            <a:ext cx="5385707" cy="627508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2072" y="660400"/>
            <a:ext cx="5237594" cy="2849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05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 ( </a:t>
            </a:r>
            <a:r>
              <a:rPr lang="fr-FR" dirty="0" err="1" smtClean="0"/>
              <a:t>Plickers</a:t>
            </a:r>
            <a:r>
              <a:rPr lang="fr-FR" dirty="0" smtClean="0"/>
              <a:t> )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sz="1600" b="1" dirty="0"/>
          </a:p>
          <a:p>
            <a:pPr lvl="2"/>
            <a:endParaRPr lang="fr-FR" sz="1800" dirty="0" smtClean="0"/>
          </a:p>
          <a:p>
            <a:pPr lvl="2"/>
            <a:endParaRPr lang="fr-FR" sz="1800" dirty="0" smtClean="0"/>
          </a:p>
          <a:p>
            <a:pPr lvl="2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23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1128" y="1665097"/>
            <a:ext cx="4810125" cy="4619625"/>
          </a:xfrm>
          <a:prstGeom prst="rect">
            <a:avLst/>
          </a:prstGeom>
        </p:spPr>
      </p:pic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20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2160589"/>
                <a:ext cx="9626726" cy="3880773"/>
              </a:xfrm>
            </p:spPr>
            <p:txBody>
              <a:bodyPr/>
              <a:lstStyle/>
              <a:p>
                <a:r>
                  <a:rPr lang="fr-FR" sz="2800" dirty="0" smtClean="0"/>
                  <a:t>Question 1:</a:t>
                </a:r>
                <a:br>
                  <a:rPr lang="fr-FR" sz="2800" dirty="0" smtClean="0"/>
                </a:br>
                <a:r>
                  <a:rPr lang="fr-FR" sz="2800" dirty="0" smtClean="0"/>
                  <a:t>Si le tableau est un tableau de proportionnalité,</a:t>
                </a:r>
                <a:br>
                  <a:rPr lang="fr-FR" sz="2800" dirty="0" smtClean="0"/>
                </a:br>
                <a:r>
                  <a:rPr lang="fr-FR" sz="2800" dirty="0" smtClean="0"/>
                  <a:t>alors </a:t>
                </a:r>
                <a14:m>
                  <m:oMath xmlns:m="http://schemas.openxmlformats.org/officeDocument/2006/math">
                    <m:r>
                      <a:rPr lang="fr-FR" sz="2800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fr-FR" sz="2800" dirty="0" smtClean="0"/>
                  <a:t> vérifie l’égalité… </a:t>
                </a:r>
                <a:endParaRPr lang="fr-FR" sz="1600" b="1" dirty="0" smtClean="0"/>
              </a:p>
              <a:p>
                <a:pPr lvl="2"/>
                <a:endParaRPr lang="fr-FR" sz="1800" dirty="0" smtClean="0"/>
              </a:p>
              <a:p>
                <a:pPr lvl="2"/>
                <a:endParaRPr lang="fr-FR" sz="1800" dirty="0" smtClean="0"/>
              </a:p>
              <a:p>
                <a:pPr lvl="2"/>
                <a:endParaRPr lang="fr-FR" dirty="0" smtClean="0"/>
              </a:p>
              <a:p>
                <a:pPr lvl="1"/>
                <a:endParaRPr lang="fr-F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2160589"/>
                <a:ext cx="9626726" cy="3880773"/>
              </a:xfrm>
              <a:blipFill rotWithShape="0">
                <a:blip r:embed="rId2"/>
                <a:stretch>
                  <a:fillRect l="-760" t="-14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24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72044550"/>
                  </p:ext>
                </p:extLst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𝟗</m:t>
                                </m:r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𝟒𝟓𝟎</m:t>
                                </m:r>
                              </m:oMath>
                            </m:oMathPara>
                          </a14:m>
                          <a:endParaRPr lang="fr-FR" sz="24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𝟑𝟎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𝟐𝟕𝟎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𝟏𝟓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𝟐𝟕𝟎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72044550"/>
                  </p:ext>
                </p:extLst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53" t="-61029" r="-300000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508" t="-61029" r="-200761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000" t="-61029" r="-100253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au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08301485"/>
                  </p:ext>
                </p:extLst>
              </p:nvPr>
            </p:nvGraphicFramePr>
            <p:xfrm>
              <a:off x="6279994" y="927388"/>
              <a:ext cx="2209800" cy="1418302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104900"/>
                    <a:gridCol w="1104900"/>
                  </a:tblGrid>
                  <a:tr h="709151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𝟏𝟓</m:t>
                                </m:r>
                              </m:oMath>
                            </m:oMathPara>
                          </a14:m>
                          <a:endParaRPr lang="fr-FR" sz="4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𝟑𝟎</m:t>
                                </m:r>
                              </m:oMath>
                            </m:oMathPara>
                          </a14:m>
                          <a:endParaRPr lang="fr-FR" sz="4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09151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𝟗</m:t>
                                </m:r>
                              </m:oMath>
                            </m:oMathPara>
                          </a14:m>
                          <a:endParaRPr lang="fr-FR" sz="4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fr-FR" sz="4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au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08301485"/>
                  </p:ext>
                </p:extLst>
              </p:nvPr>
            </p:nvGraphicFramePr>
            <p:xfrm>
              <a:off x="6279994" y="927388"/>
              <a:ext cx="2209800" cy="1418302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104900"/>
                    <a:gridCol w="1104900"/>
                  </a:tblGrid>
                  <a:tr h="709151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549" t="-855" r="-100549" b="-1008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101105" t="-855" r="-1105" b="-100855"/>
                          </a:stretch>
                        </a:blipFill>
                      </a:tcPr>
                    </a:tc>
                  </a:tr>
                  <a:tr h="709151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549" t="-101724" r="-100549" b="-17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101105" t="-101724" r="-1105" b="-172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45839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FR" sz="2800" dirty="0" smtClean="0"/>
                  <a:t>Question 2:</a:t>
                </a:r>
                <a:br>
                  <a:rPr lang="fr-FR" sz="2800" dirty="0" smtClean="0"/>
                </a:b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𝟔𝟎</m:t>
                    </m:r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1" dirty="0" err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𝒌𝒎</m:t>
                    </m:r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28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𝒉</m:t>
                        </m:r>
                      </m:e>
                      <m:sup>
                        <m:r>
                          <a:rPr lang="en-US" sz="28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=…</m:t>
                    </m:r>
                  </m:oMath>
                </a14:m>
                <a:endParaRPr lang="fr-FR" sz="1600" b="1" dirty="0"/>
              </a:p>
              <a:p>
                <a:pPr lvl="2"/>
                <a:endParaRPr lang="fr-FR" sz="1800" dirty="0" smtClean="0"/>
              </a:p>
              <a:p>
                <a:pPr lvl="2"/>
                <a:endParaRPr lang="fr-FR" sz="1800" dirty="0" smtClean="0"/>
              </a:p>
              <a:p>
                <a:pPr lvl="2"/>
                <a:endParaRPr lang="fr-FR" dirty="0" smtClean="0"/>
              </a:p>
              <a:p>
                <a:pPr lvl="1"/>
                <a:endParaRPr lang="fr-F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51" t="-14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25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96834584"/>
                  </p:ext>
                </p:extLst>
              </p:nvPr>
            </p:nvGraphicFramePr>
            <p:xfrm>
              <a:off x="1146003" y="3480178"/>
              <a:ext cx="9622080" cy="2124148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5520"/>
                    <a:gridCol w="2405520"/>
                    <a:gridCol w="2405520"/>
                    <a:gridCol w="2405520"/>
                  </a:tblGrid>
                  <a:tr h="47767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64647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𝟔𝟎𝟎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24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𝒉</m:t>
                                    </m:r>
                                  </m:e>
                                  <m:sup>
                                    <m:r>
                                      <a:rPr lang="en-US" sz="24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4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𝟏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𝟐𝟓𝟎𝟎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24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𝒔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4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𝟏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𝒌𝒎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2400" b="1" i="1" dirty="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dirty="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𝒎𝒊𝒏</m:t>
                                    </m:r>
                                  </m:e>
                                  <m:sup>
                                    <m:r>
                                      <a:rPr lang="en-US" sz="2400" b="1" i="1" dirty="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400" b="1" i="1" dirty="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𝟏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96834584"/>
                  </p:ext>
                </p:extLst>
              </p:nvPr>
            </p:nvGraphicFramePr>
            <p:xfrm>
              <a:off x="1146003" y="3480178"/>
              <a:ext cx="9622080" cy="2124148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5520"/>
                    <a:gridCol w="2405520"/>
                    <a:gridCol w="2405520"/>
                    <a:gridCol w="2405520"/>
                  </a:tblGrid>
                  <a:tr h="47767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646475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53" t="-31734" r="-300506" b="-7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253" t="-31734" r="-200506" b="-7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253" t="-31734" r="-100506" b="-7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57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391" y="1503494"/>
            <a:ext cx="10513180" cy="3880773"/>
          </a:xfrm>
        </p:spPr>
        <p:txBody>
          <a:bodyPr/>
          <a:lstStyle/>
          <a:p>
            <a:r>
              <a:rPr lang="fr-FR" sz="2800" dirty="0" smtClean="0"/>
              <a:t>Question </a:t>
            </a:r>
            <a:r>
              <a:rPr lang="fr-FR" sz="2800" dirty="0" smtClean="0"/>
              <a:t>3: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fr-FR" sz="2400" dirty="0" smtClean="0"/>
              <a:t>Un </a:t>
            </a:r>
            <a:r>
              <a:rPr lang="fr-FR" sz="2400" b="1" dirty="0" smtClean="0">
                <a:solidFill>
                  <a:srgbClr val="FF0000"/>
                </a:solidFill>
              </a:rPr>
              <a:t>train</a:t>
            </a:r>
            <a:r>
              <a:rPr lang="fr-FR" sz="2400" dirty="0" smtClean="0"/>
              <a:t> part de Lyon vers Paris </a:t>
            </a:r>
            <a:r>
              <a:rPr lang="en-US" sz="2400" dirty="0"/>
              <a:t>à</a:t>
            </a:r>
            <a:r>
              <a:rPr lang="fr-FR" sz="2400" dirty="0" smtClean="0"/>
              <a:t> </a:t>
            </a:r>
            <a:r>
              <a:rPr lang="fr-FR" sz="2400" dirty="0" smtClean="0"/>
              <a:t>12h00 en roulant à 200km/h</a:t>
            </a:r>
            <a:br>
              <a:rPr lang="fr-FR" sz="2400" dirty="0" smtClean="0"/>
            </a:br>
            <a:r>
              <a:rPr lang="fr-FR" sz="2400" dirty="0" smtClean="0"/>
              <a:t>Un second </a:t>
            </a:r>
            <a:r>
              <a:rPr lang="fr-FR" sz="2400" b="1" dirty="0" smtClean="0">
                <a:solidFill>
                  <a:srgbClr val="0070C0"/>
                </a:solidFill>
              </a:rPr>
              <a:t>train</a:t>
            </a:r>
            <a:r>
              <a:rPr lang="fr-FR" sz="2400" dirty="0" smtClean="0">
                <a:solidFill>
                  <a:srgbClr val="0070C0"/>
                </a:solidFill>
              </a:rPr>
              <a:t> </a:t>
            </a:r>
            <a:r>
              <a:rPr lang="fr-FR" sz="2400" dirty="0" smtClean="0"/>
              <a:t>part de Paris vers Lyon </a:t>
            </a:r>
            <a:r>
              <a:rPr lang="fr-FR" sz="2400" dirty="0" smtClean="0"/>
              <a:t>à </a:t>
            </a:r>
            <a:r>
              <a:rPr lang="fr-FR" sz="2400" dirty="0" smtClean="0"/>
              <a:t>12h45 en roulant à 210 km/h.</a:t>
            </a:r>
            <a:br>
              <a:rPr lang="fr-FR" sz="2400" dirty="0" smtClean="0"/>
            </a:br>
            <a:r>
              <a:rPr lang="fr-FR" sz="2400" dirty="0" smtClean="0"/>
              <a:t>Lorsqu’ils se croisent lequel est le plus proche de Lyon ?</a:t>
            </a:r>
            <a:endParaRPr lang="fr-FR" sz="1600" dirty="0" smtClean="0"/>
          </a:p>
          <a:p>
            <a:pPr lvl="2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26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94845563"/>
                  </p:ext>
                </p:extLst>
              </p:nvPr>
            </p:nvGraphicFramePr>
            <p:xfrm>
              <a:off x="677335" y="4173740"/>
              <a:ext cx="10636660" cy="1249715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659165"/>
                    <a:gridCol w="2659165"/>
                    <a:gridCol w="2659165"/>
                    <a:gridCol w="2659165"/>
                  </a:tblGrid>
                  <a:tr h="3048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925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i="0" dirty="0" smtClean="0">
                              <a:solidFill>
                                <a:srgbClr val="FF0000"/>
                              </a:solidFill>
                              <a:latin typeface="+mj-lt"/>
                            </a:rPr>
                            <a:t>1er train</a:t>
                          </a:r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i="0" noProof="0" dirty="0" smtClean="0">
                              <a:solidFill>
                                <a:srgbClr val="00B050"/>
                              </a:solidFill>
                              <a:latin typeface="+mj-lt"/>
                            </a:rPr>
                            <a:t>Trop compliqué</a:t>
                          </a:r>
                          <a:endParaRPr lang="fr-FR" sz="2400" b="1" noProof="0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i="0" dirty="0" smtClean="0">
                              <a:solidFill>
                                <a:srgbClr val="0070C0"/>
                              </a:solidFill>
                              <a:latin typeface="+mj-lt"/>
                            </a:rPr>
                            <a:t>2ème train</a:t>
                          </a:r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400" b="1" i="0" dirty="0" smtClean="0">
                                    <a:solidFill>
                                      <a:srgbClr val="FFC000"/>
                                    </a:solidFill>
                                  </a:rPr>
                                  <m:t>Les</m:t>
                                </m:r>
                                <m:r>
                                  <m:rPr>
                                    <m:nor/>
                                  </m:rPr>
                                  <a:rPr lang="en-US" sz="2400" b="1" i="0" dirty="0" smtClean="0">
                                    <a:solidFill>
                                      <a:srgbClr val="FFC000"/>
                                    </a:solidFill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2400" b="1" i="0" dirty="0" smtClean="0">
                                    <a:solidFill>
                                      <a:srgbClr val="FFC000"/>
                                    </a:solidFill>
                                  </a:rPr>
                                  <m:t>deux</m:t>
                                </m:r>
                              </m:oMath>
                            </m:oMathPara>
                          </a14:m>
                          <a:endParaRPr lang="fr-FR" sz="2400" b="1" dirty="0" smtClean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94845563"/>
                  </p:ext>
                </p:extLst>
              </p:nvPr>
            </p:nvGraphicFramePr>
            <p:xfrm>
              <a:off x="677335" y="4173740"/>
              <a:ext cx="10636660" cy="1249715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659165"/>
                    <a:gridCol w="2659165"/>
                    <a:gridCol w="2659165"/>
                    <a:gridCol w="2659165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925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i="0" dirty="0" smtClean="0">
                              <a:solidFill>
                                <a:srgbClr val="FF0000"/>
                              </a:solidFill>
                              <a:latin typeface="+mj-lt"/>
                            </a:rPr>
                            <a:t>1er train</a:t>
                          </a:r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i="0" noProof="0" dirty="0" smtClean="0">
                              <a:solidFill>
                                <a:srgbClr val="00B050"/>
                              </a:solidFill>
                              <a:latin typeface="+mj-lt"/>
                            </a:rPr>
                            <a:t>Trop compliqué</a:t>
                          </a:r>
                          <a:endParaRPr lang="fr-FR" sz="2400" b="1" noProof="0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i="0" dirty="0" smtClean="0">
                              <a:solidFill>
                                <a:srgbClr val="0070C0"/>
                              </a:solidFill>
                              <a:latin typeface="+mj-lt"/>
                            </a:rPr>
                            <a:t>2ème train</a:t>
                          </a:r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300459" t="-62595" r="-688" b="-152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95596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394714" cy="1320800"/>
          </a:xfrm>
        </p:spPr>
        <p:txBody>
          <a:bodyPr/>
          <a:lstStyle/>
          <a:p>
            <a:r>
              <a:rPr lang="fr-FR" dirty="0" smtClean="0"/>
              <a:t>C’est fini…</a:t>
            </a:r>
            <a:endParaRPr lang="fr-FR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865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 ( </a:t>
            </a:r>
            <a:r>
              <a:rPr lang="fr-FR" dirty="0" err="1" smtClean="0"/>
              <a:t>Plickers</a:t>
            </a:r>
            <a:r>
              <a:rPr lang="fr-FR" dirty="0" smtClean="0"/>
              <a:t> )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sz="1600" b="1" dirty="0"/>
          </a:p>
          <a:p>
            <a:pPr lvl="2"/>
            <a:endParaRPr lang="fr-FR" sz="1800" dirty="0" smtClean="0"/>
          </a:p>
          <a:p>
            <a:pPr lvl="2"/>
            <a:endParaRPr lang="fr-FR" sz="1800" dirty="0" smtClean="0"/>
          </a:p>
          <a:p>
            <a:pPr lvl="2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3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1128" y="1665097"/>
            <a:ext cx="4810125" cy="4619625"/>
          </a:xfrm>
          <a:prstGeom prst="rect">
            <a:avLst/>
          </a:prstGeom>
        </p:spPr>
      </p:pic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074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 ( rappels )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</p:spPr>
            <p:txBody>
              <a:bodyPr/>
              <a:lstStyle/>
              <a:p>
                <a:r>
                  <a:rPr lang="fr-FR" sz="2800" dirty="0" smtClean="0"/>
                  <a:t>Question 1:</a:t>
                </a:r>
                <a:br>
                  <a:rPr lang="fr-FR" sz="2800" dirty="0" smtClean="0"/>
                </a:br>
                <a:r>
                  <a:rPr lang="fr-FR" sz="2800" dirty="0" smtClean="0"/>
                  <a:t>Pour faire un gâteau, il faut </a:t>
                </a:r>
                <a14:m>
                  <m:oMath xmlns:m="http://schemas.openxmlformats.org/officeDocument/2006/math">
                    <m:r>
                      <a:rPr lang="fr-FR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fr-FR" sz="2800" dirty="0" smtClean="0"/>
                  <a:t> œufs et </a:t>
                </a:r>
                <a14:m>
                  <m:oMath xmlns:m="http://schemas.openxmlformats.org/officeDocument/2006/math">
                    <m:r>
                      <a:rPr lang="fr-FR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𝟖𝟎</m:t>
                    </m:r>
                    <m:r>
                      <a:rPr lang="fr-FR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𝒈</m:t>
                    </m:r>
                  </m:oMath>
                </a14:m>
                <a:r>
                  <a:rPr lang="fr-FR" sz="2800" dirty="0" smtClean="0"/>
                  <a:t> de farine</a:t>
                </a:r>
                <a:br>
                  <a:rPr lang="fr-FR" sz="2800" dirty="0" smtClean="0"/>
                </a:br>
                <a:r>
                  <a:rPr lang="fr-FR" sz="2800" dirty="0" smtClean="0"/>
                  <a:t>Pour </a:t>
                </a:r>
                <a14:m>
                  <m:oMath xmlns:m="http://schemas.openxmlformats.org/officeDocument/2006/math">
                    <m:r>
                      <a:rPr lang="fr-FR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fr-FR" sz="2800" dirty="0" smtClean="0"/>
                  <a:t> gâteaux il faut…</a:t>
                </a:r>
                <a:endParaRPr lang="fr-FR" sz="1800" dirty="0" smtClean="0"/>
              </a:p>
              <a:p>
                <a:pPr lvl="2"/>
                <a:endParaRPr lang="fr-FR" sz="1800" dirty="0" smtClean="0"/>
              </a:p>
              <a:p>
                <a:pPr lvl="2"/>
                <a:endParaRPr lang="fr-FR" dirty="0" smtClean="0"/>
              </a:p>
              <a:p>
                <a:pPr lvl="1"/>
                <a:endParaRPr lang="fr-F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  <a:blipFill rotWithShape="0">
                <a:blip r:embed="rId2"/>
                <a:stretch>
                  <a:fillRect l="-786" t="-14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4</a:t>
            </a:fld>
            <a:endParaRPr lang="fr-FR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2479306"/>
              </p:ext>
            </p:extLst>
          </p:nvPr>
        </p:nvGraphicFramePr>
        <p:xfrm>
          <a:off x="1146003" y="3938695"/>
          <a:ext cx="9608432" cy="1280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02108"/>
                <a:gridCol w="2402108"/>
                <a:gridCol w="2402108"/>
                <a:gridCol w="24021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A</a:t>
                      </a:r>
                      <a:endParaRPr lang="fr-FR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B</a:t>
                      </a:r>
                      <a:endParaRPr lang="fr-FR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C</a:t>
                      </a:r>
                      <a:endParaRPr lang="fr-FR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D</a:t>
                      </a:r>
                      <a:endParaRPr lang="fr-FR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solidFill>
                            <a:srgbClr val="FF0000"/>
                          </a:solidFill>
                        </a:rPr>
                        <a:t>80g de farine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solidFill>
                            <a:srgbClr val="00B050"/>
                          </a:solidFill>
                        </a:rPr>
                        <a:t>240g</a:t>
                      </a:r>
                      <a:r>
                        <a:rPr lang="fr-FR" sz="2400" b="1" baseline="0" dirty="0" smtClean="0">
                          <a:solidFill>
                            <a:srgbClr val="00B050"/>
                          </a:solidFill>
                        </a:rPr>
                        <a:t> de farine</a:t>
                      </a:r>
                      <a:endParaRPr lang="fr-FR" sz="24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solidFill>
                            <a:srgbClr val="0070C0"/>
                          </a:solidFill>
                        </a:rPr>
                        <a:t>300g</a:t>
                      </a:r>
                      <a:r>
                        <a:rPr lang="fr-FR" sz="2400" b="1" baseline="0" dirty="0" smtClean="0">
                          <a:solidFill>
                            <a:srgbClr val="0070C0"/>
                          </a:solidFill>
                        </a:rPr>
                        <a:t> de farine</a:t>
                      </a:r>
                      <a:endParaRPr lang="fr-FR" sz="24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solidFill>
                            <a:srgbClr val="FFC000"/>
                          </a:solidFill>
                        </a:rPr>
                        <a:t>Aucune de ces propositions</a:t>
                      </a:r>
                      <a:endParaRPr lang="fr-FR" sz="2400" b="1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492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 ( rappels )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FR" sz="2800" dirty="0" smtClean="0"/>
                  <a:t>Question 2:</a:t>
                </a:r>
                <a:br>
                  <a:rPr lang="fr-FR" sz="2800" dirty="0" smtClean="0"/>
                </a:br>
                <a:r>
                  <a:rPr lang="fr-FR" sz="2800" dirty="0"/>
                  <a:t>Si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fr-FR" sz="2800" dirty="0" smtClean="0"/>
                  <a:t> œufs coutent </a:t>
                </a:r>
                <a14:m>
                  <m:oMath xmlns:m="http://schemas.openxmlformats.org/officeDocument/2006/math">
                    <m:r>
                      <a:rPr lang="fr-FR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fr-FR" sz="2800" dirty="0" smtClean="0"/>
                  <a:t>€, combien coutent </a:t>
                </a:r>
                <a14:m>
                  <m:oMath xmlns:m="http://schemas.openxmlformats.org/officeDocument/2006/math">
                    <m:r>
                      <a:rPr lang="fr-FR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𝟖</m:t>
                    </m:r>
                  </m:oMath>
                </a14:m>
                <a:r>
                  <a:rPr lang="fr-FR" sz="2800" dirty="0" smtClean="0"/>
                  <a:t> œufs</a:t>
                </a:r>
                <a:endParaRPr lang="fr-FR" sz="1600" b="1" dirty="0"/>
              </a:p>
              <a:p>
                <a:pPr lvl="2"/>
                <a:endParaRPr lang="fr-FR" sz="1800" dirty="0"/>
              </a:p>
              <a:p>
                <a:pPr lvl="2"/>
                <a:endParaRPr lang="fr-FR" sz="1800" dirty="0" smtClean="0"/>
              </a:p>
              <a:p>
                <a:pPr lvl="2"/>
                <a:endParaRPr lang="fr-FR" sz="1800" dirty="0" smtClean="0"/>
              </a:p>
              <a:p>
                <a:pPr lvl="2"/>
                <a:endParaRPr lang="fr-FR" dirty="0" smtClean="0"/>
              </a:p>
              <a:p>
                <a:pPr lvl="1"/>
                <a:endParaRPr lang="fr-F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51" t="-14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5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74537891"/>
                  </p:ext>
                </p:extLst>
              </p:nvPr>
            </p:nvGraphicFramePr>
            <p:xfrm>
              <a:off x="1146003" y="3480178"/>
              <a:ext cx="9622080" cy="1344205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5520"/>
                    <a:gridCol w="2405520"/>
                    <a:gridCol w="2405520"/>
                    <a:gridCol w="2405520"/>
                  </a:tblGrid>
                  <a:tr h="38223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8700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𝟎𝟎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€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𝟓𝟎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€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𝟎𝟎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€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74537891"/>
                  </p:ext>
                </p:extLst>
              </p:nvPr>
            </p:nvGraphicFramePr>
            <p:xfrm>
              <a:off x="1146003" y="3480178"/>
              <a:ext cx="9622080" cy="1344205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5520"/>
                    <a:gridCol w="2405520"/>
                    <a:gridCol w="2405520"/>
                    <a:gridCol w="2405520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87005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53" t="-56849" r="-300506" b="-116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253" t="-56849" r="-200506" b="-116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253" t="-56849" r="-100506" b="-116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058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 ( rappels )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2160589"/>
                <a:ext cx="9094464" cy="3880773"/>
              </a:xfrm>
            </p:spPr>
            <p:txBody>
              <a:bodyPr/>
              <a:lstStyle/>
              <a:p>
                <a:r>
                  <a:rPr lang="fr-FR" sz="2800" dirty="0" smtClean="0"/>
                  <a:t>Question 3:</a:t>
                </a:r>
                <a:br>
                  <a:rPr lang="fr-FR" sz="2800" dirty="0" smtClean="0"/>
                </a:br>
                <a:r>
                  <a:rPr lang="fr-FR" sz="2800" dirty="0" smtClean="0"/>
                  <a:t>Un magasin affiche </a:t>
                </a:r>
                <a14:m>
                  <m:oMath xmlns:m="http://schemas.openxmlformats.org/officeDocument/2006/math">
                    <m:r>
                      <a:rPr lang="fr-FR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fr-FR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€</m:t>
                    </m:r>
                  </m:oMath>
                </a14:m>
                <a:r>
                  <a:rPr lang="fr-FR" sz="2800" dirty="0" smtClean="0"/>
                  <a:t> les </a:t>
                </a:r>
                <a:r>
                  <a:rPr lang="fr-FR" sz="2800" b="1" dirty="0" smtClean="0">
                    <a:solidFill>
                      <a:srgbClr val="0070C0"/>
                    </a:solidFill>
                  </a:rPr>
                  <a:t>4</a:t>
                </a:r>
                <a:r>
                  <a:rPr lang="fr-FR" sz="2800" dirty="0" smtClean="0"/>
                  <a:t> œufs, </a:t>
                </a:r>
                <a14:m>
                  <m:oMath xmlns:m="http://schemas.openxmlformats.org/officeDocument/2006/math">
                    <m:r>
                      <a:rPr lang="fr-FR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fr-FR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€</m:t>
                    </m:r>
                  </m:oMath>
                </a14:m>
                <a:r>
                  <a:rPr lang="fr-FR" sz="2800" dirty="0" smtClean="0"/>
                  <a:t> les </a:t>
                </a:r>
                <a14:m>
                  <m:oMath xmlns:m="http://schemas.openxmlformats.org/officeDocument/2006/math">
                    <m:r>
                      <a:rPr lang="fr-FR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𝟏𝟎</m:t>
                    </m:r>
                  </m:oMath>
                </a14:m>
                <a:r>
                  <a:rPr lang="fr-FR" sz="2800" dirty="0" smtClean="0"/>
                  <a:t>.</a:t>
                </a:r>
                <a:br>
                  <a:rPr lang="fr-FR" sz="2800" dirty="0" smtClean="0"/>
                </a:br>
                <a:r>
                  <a:rPr lang="fr-FR" sz="2800" dirty="0" smtClean="0"/>
                  <a:t>Quel est le prix d’un œuf ?</a:t>
                </a:r>
                <a:endParaRPr lang="fr-FR" sz="1800" dirty="0" smtClean="0"/>
              </a:p>
              <a:p>
                <a:pPr lvl="2"/>
                <a:endParaRPr lang="fr-FR" dirty="0" smtClean="0"/>
              </a:p>
              <a:p>
                <a:pPr lvl="1"/>
                <a:endParaRPr lang="fr-F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2160589"/>
                <a:ext cx="9094464" cy="3880773"/>
              </a:xfrm>
              <a:blipFill rotWithShape="0">
                <a:blip r:embed="rId2"/>
                <a:stretch>
                  <a:fillRect l="-804" t="-14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6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09741506"/>
                  </p:ext>
                </p:extLst>
              </p:nvPr>
            </p:nvGraphicFramePr>
            <p:xfrm>
              <a:off x="1173299" y="3665740"/>
              <a:ext cx="10140696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535174"/>
                    <a:gridCol w="2535174"/>
                    <a:gridCol w="2535174"/>
                    <a:gridCol w="2535174"/>
                  </a:tblGrid>
                  <a:tr h="3048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9251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4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24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𝟐𝟎</m:t>
                              </m:r>
                            </m:oMath>
                          </a14:m>
                          <a:r>
                            <a:rPr lang="fr-FR" sz="2400" b="1" dirty="0" smtClean="0">
                              <a:solidFill>
                                <a:srgbClr val="FF0000"/>
                              </a:solidFill>
                            </a:rPr>
                            <a:t>€</a:t>
                          </a:r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𝟐𝟓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€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𝟑𝟎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€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09741506"/>
                  </p:ext>
                </p:extLst>
              </p:nvPr>
            </p:nvGraphicFramePr>
            <p:xfrm>
              <a:off x="1173299" y="3665740"/>
              <a:ext cx="10140696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535174"/>
                    <a:gridCol w="2535174"/>
                    <a:gridCol w="2535174"/>
                    <a:gridCol w="2535174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40" t="-61029" r="-300721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240" t="-61029" r="-200721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240" t="-61029" r="-100721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081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 ( rappels )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800" dirty="0" smtClean="0"/>
              <a:t>Question 4:</a:t>
            </a:r>
            <a:br>
              <a:rPr lang="fr-FR" sz="2800" dirty="0" smtClean="0"/>
            </a:br>
            <a:r>
              <a:rPr lang="fr-FR" sz="2800" dirty="0" smtClean="0"/>
              <a:t>Laquelle de ces situations est une situation de proportionnalité… </a:t>
            </a:r>
            <a:endParaRPr lang="fr-FR" sz="1600" dirty="0" smtClean="0"/>
          </a:p>
          <a:p>
            <a:pPr lvl="2"/>
            <a:endParaRPr lang="fr-FR" sz="1800" dirty="0" smtClean="0"/>
          </a:p>
          <a:p>
            <a:pPr lvl="2"/>
            <a:endParaRPr lang="fr-FR" sz="1800" dirty="0" smtClean="0"/>
          </a:p>
          <a:p>
            <a:pPr lvl="2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7</a:t>
            </a:fld>
            <a:endParaRPr lang="fr-FR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096506"/>
              </p:ext>
            </p:extLst>
          </p:nvPr>
        </p:nvGraphicFramePr>
        <p:xfrm>
          <a:off x="1146001" y="3938695"/>
          <a:ext cx="9321832" cy="2072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30458"/>
                <a:gridCol w="2330458"/>
                <a:gridCol w="2330458"/>
                <a:gridCol w="2330458"/>
              </a:tblGrid>
              <a:tr h="373998">
                <a:tc>
                  <a:txBody>
                    <a:bodyPr/>
                    <a:lstStyle/>
                    <a:p>
                      <a:pPr algn="ctr"/>
                      <a:r>
                        <a:rPr lang="fr-FR" sz="2400" noProof="0" dirty="0" smtClean="0"/>
                        <a:t>A</a:t>
                      </a:r>
                      <a:endParaRPr lang="fr-FR" sz="2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noProof="0" dirty="0" smtClean="0"/>
                        <a:t>B</a:t>
                      </a:r>
                      <a:endParaRPr lang="fr-FR" sz="2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noProof="0" dirty="0" smtClean="0"/>
                        <a:t>C</a:t>
                      </a:r>
                      <a:endParaRPr lang="fr-FR" sz="2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noProof="0" dirty="0" smtClean="0"/>
                        <a:t>D</a:t>
                      </a:r>
                      <a:endParaRPr lang="fr-FR" sz="2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b="1" i="0" noProof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Un magazine mensuel</a:t>
                      </a:r>
                      <a:r>
                        <a:rPr lang="fr-FR" sz="2000" b="1" i="0" baseline="0" noProof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 coute 7€, et l’abonnement annuel 50€.</a:t>
                      </a:r>
                      <a:endParaRPr lang="fr-FR" sz="2000" b="1" noProof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i="0" noProof="0" dirty="0" smtClean="0">
                          <a:solidFill>
                            <a:srgbClr val="00B050"/>
                          </a:solidFill>
                          <a:latin typeface="+mj-lt"/>
                        </a:rPr>
                        <a:t>5€</a:t>
                      </a:r>
                      <a:r>
                        <a:rPr lang="fr-FR" sz="2000" b="1" i="0" baseline="0" noProof="0" dirty="0" smtClean="0">
                          <a:solidFill>
                            <a:srgbClr val="00B050"/>
                          </a:solidFill>
                          <a:latin typeface="+mj-lt"/>
                        </a:rPr>
                        <a:t> l’entrée,</a:t>
                      </a:r>
                      <a:br>
                        <a:rPr lang="fr-FR" sz="2000" b="1" i="0" baseline="0" noProof="0" dirty="0" smtClean="0">
                          <a:solidFill>
                            <a:srgbClr val="00B050"/>
                          </a:solidFill>
                          <a:latin typeface="+mj-lt"/>
                        </a:rPr>
                      </a:br>
                      <a:r>
                        <a:rPr lang="fr-FR" sz="2000" b="1" i="0" baseline="0" noProof="0" dirty="0" smtClean="0">
                          <a:solidFill>
                            <a:srgbClr val="00B050"/>
                          </a:solidFill>
                          <a:latin typeface="+mj-lt"/>
                        </a:rPr>
                        <a:t>la cinquième place offerte.</a:t>
                      </a:r>
                      <a:endParaRPr lang="fr-FR" sz="2000" b="1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i="0" kern="1200" noProof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1€ l′abonnement annuel, puis 1euro la séance.</a:t>
                      </a:r>
                      <a:endParaRPr lang="fr-FR" sz="2000" b="1" noProof="0" dirty="0" smtClean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i="0" kern="1200" noProof="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4€ le menu, 12€</a:t>
                      </a:r>
                      <a:r>
                        <a:rPr lang="fr-FR" sz="2000" b="1" i="0" kern="1200" baseline="0" noProof="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 les trois menus.</a:t>
                      </a:r>
                      <a:endParaRPr lang="fr-FR" sz="2400" b="1" noProof="0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000" b="1" noProof="0" dirty="0" smtClean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1989" y="4792649"/>
            <a:ext cx="232828" cy="20321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7751" y="5095068"/>
            <a:ext cx="232828" cy="203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385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 ( rappels )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FR" sz="2800" dirty="0" smtClean="0"/>
                  <a:t>Question 5:</a:t>
                </a:r>
                <a:br>
                  <a:rPr lang="fr-FR" sz="2800" dirty="0" smtClean="0"/>
                </a:br>
                <a:r>
                  <a:rPr lang="fr-FR" sz="2800" dirty="0" smtClean="0"/>
                  <a:t>Quelles sont les coordonnées</a:t>
                </a:r>
                <a:br>
                  <a:rPr lang="fr-FR" sz="2800" dirty="0" smtClean="0"/>
                </a:br>
                <a:r>
                  <a:rPr lang="fr-FR" sz="2800" dirty="0" smtClean="0"/>
                  <a:t>du point </a:t>
                </a:r>
                <a14:m>
                  <m:oMath xmlns:m="http://schemas.openxmlformats.org/officeDocument/2006/math">
                    <m:r>
                      <a:rPr lang="fr-FR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fr-FR" sz="2800" dirty="0" smtClean="0"/>
                  <a:t> ?</a:t>
                </a:r>
                <a:endParaRPr lang="fr-FR" sz="1600" dirty="0" smtClean="0"/>
              </a:p>
              <a:p>
                <a:pPr lvl="2"/>
                <a:endParaRPr lang="fr-FR" sz="1800" dirty="0" smtClean="0"/>
              </a:p>
              <a:p>
                <a:pPr lvl="2"/>
                <a:endParaRPr lang="fr-FR" sz="1800" dirty="0" smtClean="0"/>
              </a:p>
              <a:p>
                <a:pPr lvl="2"/>
                <a:endParaRPr lang="fr-FR" dirty="0" smtClean="0"/>
              </a:p>
              <a:p>
                <a:pPr lvl="1"/>
                <a:endParaRPr lang="fr-F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51" t="-14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8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84786025"/>
                  </p:ext>
                </p:extLst>
              </p:nvPr>
            </p:nvGraphicFramePr>
            <p:xfrm>
              <a:off x="1146001" y="3938695"/>
              <a:ext cx="9321832" cy="9144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330458"/>
                    <a:gridCol w="2330458"/>
                    <a:gridCol w="2330458"/>
                    <a:gridCol w="2330458"/>
                  </a:tblGrid>
                  <a:tr h="3739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fr-FR" sz="24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fr-FR" sz="24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𝟎𝟔</m:t>
                                </m:r>
                                <m:r>
                                  <a:rPr lang="en-US" sz="2000" b="1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000" b="1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𝟐𝟒</m:t>
                                </m:r>
                                <m:r>
                                  <a:rPr lang="en-US" sz="2000" b="1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000" b="1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𝟐𝟖</m:t>
                                </m:r>
                                <m:r>
                                  <a:rPr lang="en-US" sz="2000" b="1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000" b="1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𝟕𝟐</m:t>
                                </m:r>
                                <m:r>
                                  <a:rPr lang="en-US" sz="2000" b="1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000" b="1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𝟎𝟐</m:t>
                                </m:r>
                              </m:oMath>
                            </m:oMathPara>
                          </a14:m>
                          <a:endParaRPr lang="fr-FR" sz="2000" b="1" dirty="0" smtClean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84786025"/>
                  </p:ext>
                </p:extLst>
              </p:nvPr>
            </p:nvGraphicFramePr>
            <p:xfrm>
              <a:off x="1146001" y="3938695"/>
              <a:ext cx="9321832" cy="9144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330458"/>
                    <a:gridCol w="2330458"/>
                    <a:gridCol w="2330458"/>
                    <a:gridCol w="2330458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61" t="-112000" r="-300261" b="-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261" t="-112000" r="-200261" b="-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785" t="-112000" r="-100785" b="-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300000" t="-112000" r="-522" b="-2000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787" y="682873"/>
            <a:ext cx="3557113" cy="3140728"/>
          </a:xfrm>
          <a:prstGeom prst="rect">
            <a:avLst/>
          </a:prstGeom>
        </p:spPr>
      </p:pic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766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I. Proportionnalité et produit en croix</a:t>
            </a:r>
            <a:endParaRPr lang="fr-FR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Espace réservé du contenu 8"/>
              <p:cNvSpPr>
                <a:spLocks noGrp="1"/>
              </p:cNvSpPr>
              <p:nvPr>
                <p:ph idx="1"/>
              </p:nvPr>
            </p:nvSpPr>
            <p:spPr>
              <a:xfrm>
                <a:off x="506499" y="1556609"/>
                <a:ext cx="8596668" cy="3880773"/>
              </a:xfrm>
            </p:spPr>
            <p:txBody>
              <a:bodyPr/>
              <a:lstStyle/>
              <a:p>
                <a:r>
                  <a:rPr lang="fr-FR" sz="2000" u="sng" dirty="0" smtClean="0"/>
                  <a:t>Propriétés:</a:t>
                </a:r>
                <a:r>
                  <a:rPr lang="fr-FR" sz="2000" u="sng" dirty="0"/>
                  <a:t/>
                </a:r>
                <a:br>
                  <a:rPr lang="fr-FR" sz="2000" u="sng" dirty="0"/>
                </a:b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fr-FR" dirty="0"/>
                  <a:t>,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fr-FR" dirty="0"/>
                  <a:t>,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2400" b="1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dirty="0"/>
                  <a:t>et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𝒅</m:t>
                    </m:r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dirty="0"/>
                  <a:t>désignant des nombres relatifs </a:t>
                </a:r>
                <a:r>
                  <a:rPr lang="fr-FR" dirty="0" smtClean="0"/>
                  <a:t>quelconques</a:t>
                </a:r>
              </a:p>
              <a:p>
                <a:endParaRPr lang="fr-FR" dirty="0"/>
              </a:p>
              <a:p>
                <a:r>
                  <a:rPr lang="fr-FR" dirty="0" smtClean="0"/>
                  <a:t>Si ce tableau est un tableau de proportionnalité,</a:t>
                </a:r>
                <a:br>
                  <a:rPr lang="fr-FR" dirty="0" smtClean="0"/>
                </a:br>
                <a:r>
                  <a:rPr lang="fr-FR" dirty="0" smtClean="0"/>
                  <a:t>alors,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𝒅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400" b="1" dirty="0">
                    <a:solidFill>
                      <a:srgbClr val="FFC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endParaRPr lang="fr-FR" sz="2400" dirty="0" smtClean="0"/>
              </a:p>
              <a:p>
                <a:endParaRPr lang="fr-FR" sz="2400" dirty="0"/>
              </a:p>
              <a:p>
                <a:r>
                  <a:rPr lang="fr-FR" dirty="0" smtClean="0"/>
                  <a:t>Si</a:t>
                </a:r>
                <a:r>
                  <a:rPr lang="fr-FR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𝒅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400" b="1" dirty="0">
                    <a:solidFill>
                      <a:srgbClr val="FFC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2400" b="0" i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r>
                  <a:rPr lang="fr-FR" dirty="0" smtClean="0"/>
                  <a:t>alors, ce tableau est un tableau de proportionnalité</a:t>
                </a:r>
              </a:p>
            </p:txBody>
          </p:sp>
        </mc:Choice>
        <mc:Fallback xmlns="">
          <p:sp>
            <p:nvSpPr>
              <p:cNvPr id="9" name="Espace réservé du contenu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6499" y="1556609"/>
                <a:ext cx="8596668" cy="3880773"/>
              </a:xfrm>
              <a:blipFill rotWithShape="0">
                <a:blip r:embed="rId2"/>
                <a:stretch>
                  <a:fillRect l="-284" t="-94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9</a:t>
            </a:fld>
            <a:endParaRPr lang="fr-FR"/>
          </a:p>
        </p:txBody>
      </p:sp>
      <p:grpSp>
        <p:nvGrpSpPr>
          <p:cNvPr id="21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22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3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au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4972819"/>
                  </p:ext>
                </p:extLst>
              </p:nvPr>
            </p:nvGraphicFramePr>
            <p:xfrm>
              <a:off x="7485763" y="3056464"/>
              <a:ext cx="2209800" cy="1418302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104900"/>
                    <a:gridCol w="1104900"/>
                  </a:tblGrid>
                  <a:tr h="709151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oMath>
                            </m:oMathPara>
                          </a14:m>
                          <a:endParaRPr lang="fr-FR" sz="4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</m:oMath>
                            </m:oMathPara>
                          </a14:m>
                          <a:endParaRPr lang="fr-FR" sz="4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09151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oMath>
                            </m:oMathPara>
                          </a14:m>
                          <a:endParaRPr lang="fr-FR" sz="4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𝒅</m:t>
                                </m:r>
                              </m:oMath>
                            </m:oMathPara>
                          </a14:m>
                          <a:endParaRPr lang="fr-FR" sz="4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au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4972819"/>
                  </p:ext>
                </p:extLst>
              </p:nvPr>
            </p:nvGraphicFramePr>
            <p:xfrm>
              <a:off x="7485763" y="3056464"/>
              <a:ext cx="2209800" cy="1418302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104900"/>
                    <a:gridCol w="1104900"/>
                  </a:tblGrid>
                  <a:tr h="709151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549" t="-855" r="-101099" b="-1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00549" t="-855" r="-1099" b="-101709"/>
                          </a:stretch>
                        </a:blipFill>
                      </a:tcPr>
                    </a:tc>
                  </a:tr>
                  <a:tr h="709151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549" t="-100855" r="-101099" b="-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00549" t="-100855" r="-1099" b="-170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19" name="Tableau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005170"/>
              </p:ext>
            </p:extLst>
          </p:nvPr>
        </p:nvGraphicFramePr>
        <p:xfrm>
          <a:off x="7485763" y="4891679"/>
          <a:ext cx="2209800" cy="141830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04900"/>
                <a:gridCol w="1104900"/>
              </a:tblGrid>
              <a:tr h="709151">
                <a:tc>
                  <a:txBody>
                    <a:bodyPr/>
                    <a:lstStyle/>
                    <a:p>
                      <a:pPr algn="r"/>
                      <a:endParaRPr lang="fr-FR" sz="4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sz="4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151">
                <a:tc>
                  <a:txBody>
                    <a:bodyPr/>
                    <a:lstStyle/>
                    <a:p>
                      <a:pPr algn="r"/>
                      <a:endParaRPr lang="fr-FR" sz="4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sz="4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141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607</Words>
  <Application>Microsoft Office PowerPoint</Application>
  <PresentationFormat>Grand écran</PresentationFormat>
  <Paragraphs>247</Paragraphs>
  <Slides>27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Cambria Math</vt:lpstr>
      <vt:lpstr>Trebuchet MS</vt:lpstr>
      <vt:lpstr>Wingdings 3</vt:lpstr>
      <vt:lpstr>Facet</vt:lpstr>
      <vt:lpstr>Quatrième Chapitre 12:  Proportionnalité</vt:lpstr>
      <vt:lpstr>Chapitre 12: Proportionnalité</vt:lpstr>
      <vt:lpstr>Calcul mental ( Plickers )</vt:lpstr>
      <vt:lpstr>Calcul mental ( rappels )</vt:lpstr>
      <vt:lpstr>Calcul mental ( rappels )</vt:lpstr>
      <vt:lpstr>Calcul mental ( rappels )</vt:lpstr>
      <vt:lpstr>Calcul mental ( rappels )</vt:lpstr>
      <vt:lpstr>Calcul mental ( rappels )</vt:lpstr>
      <vt:lpstr>I. Proportionnalité et produit en croix</vt:lpstr>
      <vt:lpstr>I. Proportionnalité et produit en croix</vt:lpstr>
      <vt:lpstr>II. Proportionnalité et représentation graphique</vt:lpstr>
      <vt:lpstr>II. Proportionnalité et représentation graphique</vt:lpstr>
      <vt:lpstr>Exercice 1:</vt:lpstr>
      <vt:lpstr>Exercice 2</vt:lpstr>
      <vt:lpstr>Exercice 3</vt:lpstr>
      <vt:lpstr>III. Vitesse moyenne</vt:lpstr>
      <vt:lpstr>III. Vitesse moyenne</vt:lpstr>
      <vt:lpstr>III. Vitesse moyenne</vt:lpstr>
      <vt:lpstr>III. Vitesse moyenne</vt:lpstr>
      <vt:lpstr>III. Vitesse moyenne</vt:lpstr>
      <vt:lpstr>III. Vitesse moyenne</vt:lpstr>
      <vt:lpstr>Exercices 30 &amp; 42 page 280</vt:lpstr>
      <vt:lpstr>Calcul mental ( Plickers )</vt:lpstr>
      <vt:lpstr>Calcul mental</vt:lpstr>
      <vt:lpstr>Calcul mental</vt:lpstr>
      <vt:lpstr>Calcul mental</vt:lpstr>
      <vt:lpstr>C’est fini…</vt:lpstr>
    </vt:vector>
  </TitlesOfParts>
  <Company>Amadeus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Seconde</dc:title>
  <dc:creator>Jean-Louis FELT</dc:creator>
  <cp:lastModifiedBy>Jean-Louis FELT</cp:lastModifiedBy>
  <cp:revision>758</cp:revision>
  <dcterms:created xsi:type="dcterms:W3CDTF">2015-08-30T19:31:28Z</dcterms:created>
  <dcterms:modified xsi:type="dcterms:W3CDTF">2019-04-25T20:30:32Z</dcterms:modified>
</cp:coreProperties>
</file>