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3" r:id="rId4"/>
    <p:sldId id="286" r:id="rId5"/>
    <p:sldId id="277" r:id="rId6"/>
    <p:sldId id="278" r:id="rId7"/>
    <p:sldId id="279" r:id="rId8"/>
    <p:sldId id="276" r:id="rId9"/>
    <p:sldId id="281" r:id="rId10"/>
    <p:sldId id="283" r:id="rId11"/>
    <p:sldId id="285" r:id="rId12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4BC9"/>
    <a:srgbClr val="FAA3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828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143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826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191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980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024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743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039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791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20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200" dirty="0" smtClean="0"/>
              <a:t>Patrons et volumes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verres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pic>
        <p:nvPicPr>
          <p:cNvPr id="1026" name="Picture 2" descr="http://www.rueducommerce.fr/guides-dachat/wp-content/uploads/2014/07/verre20-350x3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179" y="3073914"/>
            <a:ext cx="2306711" cy="230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grandstitres.com/wp-content/uploads/2015/01/Jus-Orange-Grands-Titr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83" y="2786893"/>
            <a:ext cx="4662185" cy="262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60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283" y="2120556"/>
            <a:ext cx="8596668" cy="564768"/>
          </a:xfrm>
        </p:spPr>
        <p:txBody>
          <a:bodyPr/>
          <a:lstStyle/>
          <a:p>
            <a:r>
              <a:rPr lang="fr-FR" dirty="0" smtClean="0"/>
              <a:t>Le verre à moitié plein…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sp>
        <p:nvSpPr>
          <p:cNvPr id="4" name="Isosceles Triangle 3"/>
          <p:cNvSpPr/>
          <p:nvPr/>
        </p:nvSpPr>
        <p:spPr>
          <a:xfrm rot="10800000">
            <a:off x="2943371" y="2694987"/>
            <a:ext cx="990600" cy="17018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2943370" y="4396787"/>
            <a:ext cx="955041" cy="87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9"/>
          <p:cNvSpPr/>
          <p:nvPr/>
        </p:nvSpPr>
        <p:spPr>
          <a:xfrm rot="10800000">
            <a:off x="5654502" y="2676621"/>
            <a:ext cx="990600" cy="17018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>
            <a:off x="5654501" y="4378421"/>
            <a:ext cx="955041" cy="87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>
          <a:xfrm rot="10800000">
            <a:off x="5876010" y="3433019"/>
            <a:ext cx="542926" cy="94539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Isosceles Triangle 12"/>
          <p:cNvSpPr/>
          <p:nvPr/>
        </p:nvSpPr>
        <p:spPr>
          <a:xfrm rot="10800000">
            <a:off x="6968952" y="2685372"/>
            <a:ext cx="990600" cy="170180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6968951" y="4387172"/>
            <a:ext cx="955041" cy="874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 rot="10800000">
            <a:off x="7190460" y="3441770"/>
            <a:ext cx="542926" cy="945396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2943370" y="2694987"/>
            <a:ext cx="990600" cy="1701800"/>
          </a:xfrm>
          <a:prstGeom prst="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/>
              <p:cNvSpPr txBox="1">
                <a:spLocks/>
              </p:cNvSpPr>
              <p:nvPr/>
            </p:nvSpPr>
            <p:spPr>
              <a:xfrm>
                <a:off x="508283" y="4852429"/>
                <a:ext cx="8596668" cy="10619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dirty="0" smtClean="0">
                    <a:solidFill>
                      <a:srgbClr val="FF0000"/>
                    </a:solidFill>
                  </a:rPr>
                  <a:t>Hauteur du verre </a:t>
                </a:r>
                <a14:m>
                  <m:oMath xmlns:m="http://schemas.openxmlformats.org/officeDocument/2006/math">
                    <m:r>
                      <a:rPr lang="fr-FR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fr-FR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fr-FR" sz="2400" dirty="0" smtClean="0">
                  <a:solidFill>
                    <a:srgbClr val="FF0000"/>
                  </a:solidFill>
                </a:endParaRPr>
              </a:p>
              <a:p>
                <a:r>
                  <a:rPr lang="fr-FR" dirty="0" smtClean="0">
                    <a:solidFill>
                      <a:srgbClr val="0070C0"/>
                    </a:solidFill>
                  </a:rPr>
                  <a:t>Rayon du cercle </a:t>
                </a:r>
                <a14:m>
                  <m:oMath xmlns:m="http://schemas.openxmlformats.org/officeDocument/2006/math">
                    <m:r>
                      <a:rPr lang="fr-FR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r>
                      <a:rPr lang="fr-FR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fr-FR" sz="2400" dirty="0" smtClean="0">
                  <a:solidFill>
                    <a:srgbClr val="0070C0"/>
                  </a:solidFill>
                </a:endParaRPr>
              </a:p>
              <a:p>
                <a:endParaRPr lang="fr-FR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1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83" y="4852429"/>
                <a:ext cx="8596668" cy="1061932"/>
              </a:xfrm>
              <a:prstGeom prst="rect">
                <a:avLst/>
              </a:prstGeom>
              <a:blipFill rotWithShape="0">
                <a:blip r:embed="rId3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H="1" flipV="1">
            <a:off x="4223885" y="2659120"/>
            <a:ext cx="30231" cy="1785881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46089" y="3291665"/>
                <a:ext cx="1066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fr-F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089" y="3291665"/>
                <a:ext cx="106680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7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/>
          <p:cNvCxnSpPr/>
          <p:nvPr/>
        </p:nvCxnSpPr>
        <p:spPr>
          <a:xfrm flipH="1" flipV="1">
            <a:off x="5377960" y="3409939"/>
            <a:ext cx="15117" cy="1035062"/>
          </a:xfrm>
          <a:prstGeom prst="straightConnector1">
            <a:avLst/>
          </a:prstGeom>
          <a:ln w="38100">
            <a:solidFill>
              <a:srgbClr val="FFC00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678497" y="3614353"/>
                <a:ext cx="1066800" cy="7911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r-FR" sz="24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497" y="3614353"/>
                <a:ext cx="1066800" cy="79117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 flipV="1">
            <a:off x="5654501" y="2676525"/>
            <a:ext cx="498649" cy="6334"/>
          </a:xfrm>
          <a:prstGeom prst="straightConnector1">
            <a:avLst/>
          </a:prstGeom>
          <a:ln w="38100">
            <a:solidFill>
              <a:srgbClr val="0070C0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40227" y="2221197"/>
                <a:ext cx="1066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fr-FR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0227" y="2221197"/>
                <a:ext cx="106680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4" name="Straight Connector 1023"/>
          <p:cNvCxnSpPr>
            <a:stCxn id="12" idx="0"/>
          </p:cNvCxnSpPr>
          <p:nvPr/>
        </p:nvCxnSpPr>
        <p:spPr>
          <a:xfrm flipH="1" flipV="1">
            <a:off x="6147472" y="2057401"/>
            <a:ext cx="1" cy="2321014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87819" y="4987339"/>
            <a:ext cx="5643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Quelle est la proportion entre le verre plein, et le verre « à moitié plein » ?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8786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10" grpId="0" animBg="1"/>
      <p:bldP spid="12" grpId="0" animBg="1"/>
      <p:bldP spid="13" grpId="0" animBg="1"/>
      <p:bldP spid="15" grpId="0" animBg="1"/>
      <p:bldP spid="16" grpId="0" animBg="1"/>
      <p:bldP spid="17" grpId="0" uiExpand="1" build="p"/>
      <p:bldP spid="9" grpId="0"/>
      <p:bldP spid="23" grpId="0"/>
      <p:bldP spid="27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 et volumes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Objectifs:</a:t>
            </a:r>
          </a:p>
          <a:p>
            <a:pPr lvl="1"/>
            <a:r>
              <a:rPr lang="fr-FR" sz="1800" dirty="0" smtClean="0"/>
              <a:t>Patron.</a:t>
            </a:r>
          </a:p>
          <a:p>
            <a:pPr lvl="1"/>
            <a:r>
              <a:rPr lang="fr-FR" sz="1800" dirty="0" smtClean="0"/>
              <a:t>Calcul de distance.</a:t>
            </a:r>
          </a:p>
          <a:p>
            <a:pPr lvl="1"/>
            <a:r>
              <a:rPr lang="fr-FR" sz="1800" dirty="0" smtClean="0"/>
              <a:t>Optimisation.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1003"/>
            <a:ext cx="8596668" cy="4840359"/>
          </a:xfrm>
        </p:spPr>
        <p:txBody>
          <a:bodyPr/>
          <a:lstStyle/>
          <a:p>
            <a:pPr marL="457200" lvl="1" indent="0">
              <a:buNone/>
            </a:pPr>
            <a:endParaRPr lang="fr-FR" sz="2000" u="sng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944" y="1270000"/>
            <a:ext cx="8591242" cy="401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3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05" y="1131442"/>
            <a:ext cx="4534533" cy="36485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816100" y="459536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12 cm</a:t>
            </a:r>
            <a:endParaRPr lang="fr-FR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4089400" y="419858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5 cm</a:t>
            </a:r>
            <a:endParaRPr lang="fr-FR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4622800" y="258640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7 cm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47106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429691" y="2571615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287728" y="2571615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429691" y="2132073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2429691" y="3223576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990150" y="2571615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727269" y="2571456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6001948" y="1549968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6859985" y="1549968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6001948" y="1110426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6001948" y="2201929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5562407" y="1549968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6001948" y="460029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2536325" y="4992598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3394362" y="4992598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2536325" y="4553056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2536325" y="5644559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 rot="5400000">
            <a:off x="1991276" y="4446145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3833903" y="4992439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7230245" y="4165284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8088282" y="4165284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7230245" y="3725742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7230245" y="4817245"/>
            <a:ext cx="858037" cy="439542"/>
          </a:xfrm>
          <a:prstGeom prst="rect">
            <a:avLst/>
          </a:prstGeom>
          <a:solidFill>
            <a:srgbClr val="934BC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 rot="5400000">
            <a:off x="6685196" y="3618831"/>
            <a:ext cx="439541" cy="65055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7230245" y="3073080"/>
            <a:ext cx="858037" cy="650556"/>
          </a:xfrm>
          <a:prstGeom prst="rect">
            <a:avLst/>
          </a:prstGeom>
          <a:solidFill>
            <a:srgbClr val="FAA3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9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674" y="2791402"/>
            <a:ext cx="5682270" cy="31186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605" y="1131442"/>
            <a:ext cx="4534533" cy="36485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62999" y="5544952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5594152" y="2504236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65754" y="331019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7791364" y="328479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1" name="TextBox 10"/>
          <p:cNvSpPr txBox="1"/>
          <p:nvPr/>
        </p:nvSpPr>
        <p:spPr>
          <a:xfrm>
            <a:off x="7787928" y="2611802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5531252" y="510945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8449292" y="330588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74692" y="5083554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7813328" y="5116440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26969" y="57911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5228" y="578482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5829300" y="3606800"/>
            <a:ext cx="2794000" cy="152400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26"/>
          <p:cNvCxnSpPr/>
          <p:nvPr/>
        </p:nvCxnSpPr>
        <p:spPr>
          <a:xfrm>
            <a:off x="5829300" y="3654125"/>
            <a:ext cx="1968841" cy="220990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37"/>
          <p:cNvCxnSpPr/>
          <p:nvPr/>
        </p:nvCxnSpPr>
        <p:spPr>
          <a:xfrm flipV="1">
            <a:off x="1819275" y="3778250"/>
            <a:ext cx="2647950" cy="628650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34"/>
          <p:cNvCxnSpPr/>
          <p:nvPr/>
        </p:nvCxnSpPr>
        <p:spPr>
          <a:xfrm>
            <a:off x="666750" y="2168525"/>
            <a:ext cx="1123950" cy="222885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77334" y="2184761"/>
            <a:ext cx="3119966" cy="1536339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803650" y="3714750"/>
            <a:ext cx="723900" cy="9525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79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327" y="1381718"/>
            <a:ext cx="5346977" cy="483642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1006" y="1089848"/>
            <a:ext cx="4534533" cy="36485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Patrons: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16887" y="6039524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4395799" y="367593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60868" y="1118507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6087134" y="46718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1" name="TextBox 10"/>
          <p:cNvSpPr txBox="1"/>
          <p:nvPr/>
        </p:nvSpPr>
        <p:spPr>
          <a:xfrm>
            <a:off x="6084244" y="3697843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9667216" y="46718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9458107" y="3631168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</a:t>
            </a:r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7782740" y="3678172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17" name="TextBox 16"/>
          <p:cNvSpPr txBox="1"/>
          <p:nvPr/>
        </p:nvSpPr>
        <p:spPr>
          <a:xfrm>
            <a:off x="7504160" y="4725021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01658" y="5969105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9" name="TextBox 18"/>
          <p:cNvSpPr txBox="1"/>
          <p:nvPr/>
        </p:nvSpPr>
        <p:spPr>
          <a:xfrm>
            <a:off x="9715500" y="5942065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20" name="TextBox 19"/>
          <p:cNvSpPr txBox="1"/>
          <p:nvPr/>
        </p:nvSpPr>
        <p:spPr>
          <a:xfrm>
            <a:off x="6106473" y="1989448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66530" y="1989448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H</a:t>
            </a:r>
            <a:endParaRPr lang="fr-FR" dirty="0"/>
          </a:p>
        </p:txBody>
      </p:sp>
      <p:sp>
        <p:nvSpPr>
          <p:cNvPr id="22" name="TextBox 21"/>
          <p:cNvSpPr txBox="1"/>
          <p:nvPr/>
        </p:nvSpPr>
        <p:spPr>
          <a:xfrm>
            <a:off x="7755907" y="1117864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sp>
        <p:nvSpPr>
          <p:cNvPr id="23" name="TextBox 22"/>
          <p:cNvSpPr txBox="1"/>
          <p:nvPr/>
        </p:nvSpPr>
        <p:spPr>
          <a:xfrm>
            <a:off x="4338872" y="4673170"/>
            <a:ext cx="586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4495800" y="4000500"/>
            <a:ext cx="3314700" cy="7143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848600" y="4057650"/>
            <a:ext cx="1828800" cy="20859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95300" y="1933575"/>
            <a:ext cx="3314700" cy="2095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628775" y="3752850"/>
            <a:ext cx="2647950" cy="628650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76250" y="2143125"/>
            <a:ext cx="1123950" cy="222885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838575" y="1952625"/>
            <a:ext cx="466725" cy="18192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85775" y="2152650"/>
            <a:ext cx="733425" cy="133350"/>
          </a:xfrm>
          <a:prstGeom prst="line">
            <a:avLst/>
          </a:prstGeom>
          <a:ln w="5715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219200" y="2286000"/>
            <a:ext cx="3057525" cy="1476375"/>
          </a:xfrm>
          <a:prstGeom prst="line">
            <a:avLst/>
          </a:prstGeom>
          <a:ln w="57150">
            <a:solidFill>
              <a:srgbClr val="FFFF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00800" y="1457325"/>
            <a:ext cx="1419225" cy="2552700"/>
          </a:xfrm>
          <a:prstGeom prst="line">
            <a:avLst/>
          </a:prstGeom>
          <a:ln w="57150">
            <a:solidFill>
              <a:srgbClr val="FF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73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 smtClean="0"/>
              <a:t> cas: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63232" y="1346720"/>
            <a:ext cx="10655667" cy="505976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752600" y="3276600"/>
            <a:ext cx="6286500" cy="25781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6172200" y="3276600"/>
            <a:ext cx="0" cy="25781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66850" y="287638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12" name="TextBox 11"/>
          <p:cNvSpPr txBox="1"/>
          <p:nvPr/>
        </p:nvSpPr>
        <p:spPr>
          <a:xfrm>
            <a:off x="6172200" y="2852020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8132049" y="291448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endParaRPr lang="fr-FR" dirty="0"/>
          </a:p>
        </p:txBody>
      </p:sp>
      <p:sp>
        <p:nvSpPr>
          <p:cNvPr id="14" name="TextBox 13"/>
          <p:cNvSpPr txBox="1"/>
          <p:nvPr/>
        </p:nvSpPr>
        <p:spPr>
          <a:xfrm>
            <a:off x="8114747" y="583548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15" name="TextBox 14"/>
          <p:cNvSpPr txBox="1"/>
          <p:nvPr/>
        </p:nvSpPr>
        <p:spPr>
          <a:xfrm>
            <a:off x="6072716" y="5909948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</a:t>
            </a:r>
            <a:endParaRPr lang="fr-FR" dirty="0"/>
          </a:p>
        </p:txBody>
      </p:sp>
      <p:sp>
        <p:nvSpPr>
          <p:cNvPr id="16" name="TextBox 15"/>
          <p:cNvSpPr txBox="1"/>
          <p:nvPr/>
        </p:nvSpPr>
        <p:spPr>
          <a:xfrm>
            <a:off x="1479550" y="5880113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</a:t>
            </a:r>
            <a:endParaRPr lang="fr-FR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752600" y="3276600"/>
            <a:ext cx="6286500" cy="257810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724346" y="3031206"/>
                <a:ext cx="2637551" cy="195963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BG</a:t>
                </a:r>
                <a:r>
                  <a:rPr lang="fr-FR" baseline="30000" dirty="0" smtClean="0"/>
                  <a:t>2</a:t>
                </a:r>
                <a:r>
                  <a:rPr lang="fr-FR" dirty="0" smtClean="0"/>
                  <a:t> = 17</a:t>
                </a:r>
                <a:r>
                  <a:rPr lang="fr-FR" baseline="30000" dirty="0"/>
                  <a:t>2</a:t>
                </a:r>
                <a:r>
                  <a:rPr lang="fr-FR" dirty="0" smtClean="0"/>
                  <a:t> + 7</a:t>
                </a:r>
                <a:r>
                  <a:rPr lang="fr-FR" baseline="30000" dirty="0" smtClean="0"/>
                  <a:t>2</a:t>
                </a:r>
              </a:p>
              <a:p>
                <a:endParaRPr lang="fr-FR" baseline="30000" dirty="0"/>
              </a:p>
              <a:p>
                <a:r>
                  <a:rPr lang="fr-FR" dirty="0" smtClean="0"/>
                  <a:t>BG</a:t>
                </a:r>
                <a:r>
                  <a:rPr lang="fr-FR" baseline="30000" dirty="0"/>
                  <a:t>2</a:t>
                </a:r>
                <a:r>
                  <a:rPr lang="fr-FR" dirty="0" smtClean="0"/>
                  <a:t> = 289 + 49</a:t>
                </a:r>
              </a:p>
              <a:p>
                <a:endParaRPr lang="fr-FR" dirty="0"/>
              </a:p>
              <a:p>
                <a:r>
                  <a:rPr lang="fr-FR" dirty="0" smtClean="0"/>
                  <a:t>BG</a:t>
                </a:r>
                <a:r>
                  <a:rPr lang="fr-FR" baseline="30000" dirty="0"/>
                  <a:t>2</a:t>
                </a:r>
                <a:r>
                  <a:rPr lang="fr-FR" dirty="0" smtClean="0"/>
                  <a:t> = 338</a:t>
                </a:r>
              </a:p>
              <a:p>
                <a:endParaRPr lang="fr-FR" dirty="0"/>
              </a:p>
              <a:p>
                <a:r>
                  <a:rPr lang="fr-FR" dirty="0" smtClean="0"/>
                  <a:t>BG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338</m:t>
                        </m:r>
                      </m:e>
                    </m:rad>
                  </m:oMath>
                </a14:m>
                <a:endParaRPr lang="fr-FR" dirty="0" smtClean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4346" y="3031206"/>
                <a:ext cx="2637551" cy="1959639"/>
              </a:xfrm>
              <a:prstGeom prst="rect">
                <a:avLst/>
              </a:prstGeom>
              <a:blipFill rotWithShape="0">
                <a:blip r:embed="rId5"/>
                <a:stretch>
                  <a:fillRect l="-1609" t="-1543" b="-370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70766" y="520297"/>
            <a:ext cx="3448050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54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3" grpId="0"/>
      <p:bldP spid="14" grpId="0"/>
      <p:bldP spid="15" grpId="0"/>
      <p:bldP spid="16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2</a:t>
            </a:r>
            <a:r>
              <a:rPr lang="fr-FR" baseline="30000" dirty="0" smtClean="0">
                <a:solidFill>
                  <a:srgbClr val="FF0000"/>
                </a:solidFill>
              </a:rPr>
              <a:t>ème</a:t>
            </a:r>
            <a:r>
              <a:rPr lang="fr-FR" dirty="0" smtClean="0"/>
              <a:t> et 3</a:t>
            </a:r>
            <a:r>
              <a:rPr lang="fr-FR" baseline="30000" dirty="0" smtClean="0"/>
              <a:t>ème</a:t>
            </a:r>
            <a:r>
              <a:rPr lang="fr-FR" dirty="0" smtClean="0"/>
              <a:t> cas: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92" y="1930400"/>
            <a:ext cx="8088952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127</Words>
  <Application>Microsoft Office PowerPoint</Application>
  <PresentationFormat>Grand écran</PresentationFormat>
  <Paragraphs>70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Trebuchet MS</vt:lpstr>
      <vt:lpstr>Wingdings 3</vt:lpstr>
      <vt:lpstr>Facet</vt:lpstr>
      <vt:lpstr>Troisième Patrons et volumes</vt:lpstr>
      <vt:lpstr>Patrons et volumes</vt:lpstr>
      <vt:lpstr>Activité:</vt:lpstr>
      <vt:lpstr>Patrons:</vt:lpstr>
      <vt:lpstr>Patrons:</vt:lpstr>
      <vt:lpstr>Patrons:</vt:lpstr>
      <vt:lpstr>Patrons:</vt:lpstr>
      <vt:lpstr>1ER cas:</vt:lpstr>
      <vt:lpstr>2ème et 3ème cas:</vt:lpstr>
      <vt:lpstr>Les verres</vt:lpstr>
      <vt:lpstr>Présentation PowerPoint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195</cp:revision>
  <cp:lastPrinted>2015-09-21T20:46:19Z</cp:lastPrinted>
  <dcterms:created xsi:type="dcterms:W3CDTF">2015-08-30T19:31:28Z</dcterms:created>
  <dcterms:modified xsi:type="dcterms:W3CDTF">2018-02-06T20:52:56Z</dcterms:modified>
</cp:coreProperties>
</file>