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64" r:id="rId2"/>
    <p:sldId id="365" r:id="rId3"/>
    <p:sldId id="257" r:id="rId4"/>
    <p:sldId id="259" r:id="rId5"/>
    <p:sldId id="292" r:id="rId6"/>
    <p:sldId id="358" r:id="rId7"/>
    <p:sldId id="359" r:id="rId8"/>
    <p:sldId id="339" r:id="rId9"/>
    <p:sldId id="360" r:id="rId10"/>
    <p:sldId id="362" r:id="rId11"/>
    <p:sldId id="338" r:id="rId12"/>
    <p:sldId id="335" r:id="rId13"/>
    <p:sldId id="363" r:id="rId14"/>
    <p:sldId id="357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70C0"/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8B9A7-7E01-455D-A064-AE8E51C23560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2D046-054C-497B-97C4-EB59B04601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669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2D046-054C-497B-97C4-EB59B04601E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54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2D046-054C-497B-97C4-EB59B04601E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069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986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0594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06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6683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39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549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477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58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5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09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00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77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91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57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41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36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89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63A13-85C4-47B2-9484-216BD9FEB385}" type="datetimeFigureOut">
              <a:rPr lang="fr-FR" smtClean="0"/>
              <a:t>24/02/2019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67366-62C5-41E4-A9AA-063ACD1064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397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0.png"/><Relationship Id="rId4" Type="http://schemas.openxmlformats.org/officeDocument/2006/relationships/image" Target="../media/image13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3" Type="http://schemas.openxmlformats.org/officeDocument/2006/relationships/image" Target="../media/image8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0.png"/><Relationship Id="rId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872488"/>
              </p:ext>
            </p:extLst>
          </p:nvPr>
        </p:nvGraphicFramePr>
        <p:xfrm>
          <a:off x="1924908" y="1016230"/>
          <a:ext cx="5925756" cy="445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3813"/>
                <a:gridCol w="493813"/>
                <a:gridCol w="493813"/>
                <a:gridCol w="493813"/>
                <a:gridCol w="493813"/>
                <a:gridCol w="493813"/>
                <a:gridCol w="493813"/>
                <a:gridCol w="493813"/>
                <a:gridCol w="493813"/>
                <a:gridCol w="493813"/>
                <a:gridCol w="493813"/>
                <a:gridCol w="493813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702011" y="502510"/>
            <a:ext cx="465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Former un rectangle avec …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924908" y="1016230"/>
            <a:ext cx="5925756" cy="367727"/>
          </a:xfrm>
          <a:prstGeom prst="rect">
            <a:avLst/>
          </a:prstGeom>
          <a:solidFill>
            <a:srgbClr val="FF0000">
              <a:alpha val="30196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/>
              <p:cNvSpPr txBox="1"/>
              <p:nvPr/>
            </p:nvSpPr>
            <p:spPr>
              <a:xfrm>
                <a:off x="442097" y="1016230"/>
                <a:ext cx="148281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7" name="ZoneText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97" y="1016230"/>
                <a:ext cx="1482811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1924908" y="1016230"/>
            <a:ext cx="2951892" cy="738429"/>
          </a:xfrm>
          <a:prstGeom prst="rect">
            <a:avLst/>
          </a:prstGeom>
          <a:solidFill>
            <a:srgbClr val="FF0000">
              <a:alpha val="30196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ZoneTexte 8"/>
              <p:cNvSpPr txBox="1"/>
              <p:nvPr/>
            </p:nvSpPr>
            <p:spPr>
              <a:xfrm>
                <a:off x="442096" y="1383840"/>
                <a:ext cx="148281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9" name="ZoneText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96" y="1383840"/>
                <a:ext cx="1482811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1924907" y="1016231"/>
            <a:ext cx="1960603" cy="1117370"/>
          </a:xfrm>
          <a:prstGeom prst="rect">
            <a:avLst/>
          </a:prstGeom>
          <a:solidFill>
            <a:srgbClr val="FF0000">
              <a:alpha val="30196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ZoneTexte 10"/>
              <p:cNvSpPr txBox="1"/>
              <p:nvPr/>
            </p:nvSpPr>
            <p:spPr>
              <a:xfrm>
                <a:off x="442096" y="1751449"/>
                <a:ext cx="148281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96" y="1751449"/>
                <a:ext cx="1482811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1924906" y="1009312"/>
            <a:ext cx="1482812" cy="1484274"/>
          </a:xfrm>
          <a:prstGeom prst="rect">
            <a:avLst/>
          </a:prstGeom>
          <a:solidFill>
            <a:srgbClr val="FF0000">
              <a:alpha val="30196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ZoneTexte 12"/>
              <p:cNvSpPr txBox="1"/>
              <p:nvPr/>
            </p:nvSpPr>
            <p:spPr>
              <a:xfrm>
                <a:off x="442096" y="2138994"/>
                <a:ext cx="148281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96" y="2138994"/>
                <a:ext cx="1482811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1924906" y="1009311"/>
            <a:ext cx="983052" cy="2211684"/>
          </a:xfrm>
          <a:prstGeom prst="rect">
            <a:avLst/>
          </a:prstGeom>
          <a:solidFill>
            <a:srgbClr val="FF0000">
              <a:alpha val="30196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ZoneTexte 14"/>
              <p:cNvSpPr txBox="1"/>
              <p:nvPr/>
            </p:nvSpPr>
            <p:spPr>
              <a:xfrm>
                <a:off x="442094" y="2493469"/>
                <a:ext cx="148281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94" y="2493469"/>
                <a:ext cx="1482811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1929025" y="1009957"/>
            <a:ext cx="492899" cy="4438551"/>
          </a:xfrm>
          <a:prstGeom prst="rect">
            <a:avLst/>
          </a:prstGeom>
          <a:solidFill>
            <a:srgbClr val="FF0000">
              <a:alpha val="30196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ZoneTexte 16"/>
              <p:cNvSpPr txBox="1"/>
              <p:nvPr/>
            </p:nvSpPr>
            <p:spPr>
              <a:xfrm>
                <a:off x="450331" y="2856744"/>
                <a:ext cx="148281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r-FR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fr-FR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31" y="2856744"/>
                <a:ext cx="1482811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3953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6" grpId="1" animBg="1"/>
      <p:bldP spid="7" grpId="0"/>
      <p:bldP spid="8" grpId="0" animBg="1"/>
      <p:bldP spid="8" grpId="1" animBg="1"/>
      <p:bldP spid="9" grpId="0"/>
      <p:bldP spid="10" grpId="0" animBg="1"/>
      <p:bldP spid="10" grpId="1" animBg="1"/>
      <p:bldP spid="11" grpId="0"/>
      <p:bldP spid="12" grpId="0" animBg="1"/>
      <p:bldP spid="12" grpId="1" animBg="1"/>
      <p:bldP spid="13" grpId="0"/>
      <p:bldP spid="14" grpId="0" animBg="1"/>
      <p:bldP spid="14" grpId="1" animBg="1"/>
      <p:bldP spid="15" grpId="0"/>
      <p:bldP spid="16" grpId="0" animBg="1"/>
      <p:bldP spid="16" grpId="1" animBg="1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10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47 et 48 page 136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949" y="1419023"/>
            <a:ext cx="7124871" cy="3294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61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III. Fraction irréductible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06499" y="1542541"/>
            <a:ext cx="10157208" cy="3878275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Définition:</a:t>
            </a:r>
          </a:p>
          <a:p>
            <a:r>
              <a:rPr lang="fr-FR" sz="2000" dirty="0" smtClean="0"/>
              <a:t>Une fraction est dite </a:t>
            </a:r>
            <a:r>
              <a:rPr lang="fr-FR" sz="2000" b="1" dirty="0" smtClean="0">
                <a:solidFill>
                  <a:schemeClr val="accent2"/>
                </a:solidFill>
              </a:rPr>
              <a:t>irréductible</a:t>
            </a:r>
            <a:r>
              <a:rPr lang="fr-FR" sz="2000" dirty="0" smtClean="0"/>
              <a:t> lorsque…</a:t>
            </a:r>
          </a:p>
          <a:p>
            <a:r>
              <a:rPr lang="fr-FR" sz="2000" dirty="0" smtClean="0"/>
              <a:t>le </a:t>
            </a:r>
            <a:r>
              <a:rPr lang="fr-FR" sz="2000" b="1" dirty="0" smtClean="0">
                <a:solidFill>
                  <a:srgbClr val="0070C0"/>
                </a:solidFill>
              </a:rPr>
              <a:t>numérateur</a:t>
            </a:r>
            <a:r>
              <a:rPr lang="fr-FR" sz="2000" dirty="0" smtClean="0">
                <a:solidFill>
                  <a:srgbClr val="0070C0"/>
                </a:solidFill>
              </a:rPr>
              <a:t> </a:t>
            </a:r>
            <a:r>
              <a:rPr lang="fr-FR" sz="2000" dirty="0" smtClean="0"/>
              <a:t>et le </a:t>
            </a:r>
            <a:r>
              <a:rPr lang="fr-FR" sz="2000" b="1" dirty="0" smtClean="0">
                <a:solidFill>
                  <a:srgbClr val="FF0000"/>
                </a:solidFill>
              </a:rPr>
              <a:t>dénominateur</a:t>
            </a:r>
            <a:r>
              <a:rPr lang="fr-FR" sz="2000" dirty="0" smtClean="0">
                <a:solidFill>
                  <a:srgbClr val="FF0000"/>
                </a:solidFill>
              </a:rPr>
              <a:t> </a:t>
            </a:r>
            <a:r>
              <a:rPr lang="fr-FR" sz="2000" dirty="0" smtClean="0"/>
              <a:t>n’ont </a:t>
            </a:r>
            <a:r>
              <a:rPr lang="fr-FR" sz="2000" b="1" dirty="0" smtClean="0">
                <a:solidFill>
                  <a:srgbClr val="FFC000"/>
                </a:solidFill>
              </a:rPr>
              <a:t>pas de diviseur commun </a:t>
            </a:r>
            <a:r>
              <a:rPr lang="fr-FR" sz="2000" dirty="0" smtClean="0"/>
              <a:t>autre que 1.</a:t>
            </a:r>
            <a:r>
              <a:rPr lang="en-US" sz="2000" dirty="0" smtClean="0"/>
              <a:t> </a:t>
            </a:r>
            <a:endParaRPr lang="fr-FR" sz="2000" dirty="0" smtClean="0"/>
          </a:p>
          <a:p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11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1954848" y="3490442"/>
                <a:ext cx="631066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𝟒𝟎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4848" y="3490442"/>
                <a:ext cx="631066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2459864" y="3486060"/>
                <a:ext cx="2318198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9864" y="3486060"/>
                <a:ext cx="2318198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ZoneTexte 13"/>
              <p:cNvSpPr txBox="1"/>
              <p:nvPr/>
            </p:nvSpPr>
            <p:spPr>
              <a:xfrm>
                <a:off x="4665329" y="3481678"/>
                <a:ext cx="1774108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ZoneText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5329" y="3481678"/>
                <a:ext cx="1774108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/>
              <p:cNvSpPr txBox="1"/>
              <p:nvPr/>
            </p:nvSpPr>
            <p:spPr>
              <a:xfrm>
                <a:off x="6315412" y="3481678"/>
                <a:ext cx="767968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ZoneText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412" y="3481678"/>
                <a:ext cx="767968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583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2" grpId="0"/>
      <p:bldP spid="13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12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980" y="18200"/>
            <a:ext cx="9094464" cy="1320800"/>
          </a:xfrm>
        </p:spPr>
        <p:txBody>
          <a:bodyPr/>
          <a:lstStyle/>
          <a:p>
            <a:r>
              <a:rPr lang="fr-FR" dirty="0" smtClean="0"/>
              <a:t>Exercices 56 et 57 page 137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1151" y="897924"/>
            <a:ext cx="7171333" cy="4617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1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13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200"/>
            <a:ext cx="9094464" cy="1320800"/>
          </a:xfrm>
        </p:spPr>
        <p:txBody>
          <a:bodyPr/>
          <a:lstStyle/>
          <a:p>
            <a:r>
              <a:rPr lang="fr-FR" dirty="0" smtClean="0"/>
              <a:t>Exercices 82 et 83 p 140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709" y="1126610"/>
            <a:ext cx="4762886" cy="413299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4546" y="1126610"/>
            <a:ext cx="4457574" cy="245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4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C’est fini </a:t>
            </a:r>
            <a:r>
              <a:rPr lang="fr-FR" smtClean="0">
                <a:sym typeface="Wingdings" panose="05000000000000000000" pitchFamily="2" charset="2"/>
              </a:rPr>
              <a:t>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58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838948"/>
              </p:ext>
            </p:extLst>
          </p:nvPr>
        </p:nvGraphicFramePr>
        <p:xfrm>
          <a:off x="4190314" y="1060713"/>
          <a:ext cx="5686860" cy="445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3905"/>
                <a:gridCol w="473905"/>
                <a:gridCol w="473905"/>
                <a:gridCol w="473905"/>
                <a:gridCol w="473905"/>
                <a:gridCol w="473905"/>
                <a:gridCol w="473905"/>
                <a:gridCol w="473905"/>
                <a:gridCol w="473905"/>
                <a:gridCol w="473905"/>
                <a:gridCol w="473905"/>
                <a:gridCol w="473905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5055286" y="568413"/>
            <a:ext cx="465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Former un rectangle avec …</a:t>
            </a:r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11165"/>
              </p:ext>
            </p:extLst>
          </p:nvPr>
        </p:nvGraphicFramePr>
        <p:xfrm>
          <a:off x="227913" y="85353"/>
          <a:ext cx="319079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2568"/>
                <a:gridCol w="2478222"/>
              </a:tblGrid>
              <a:tr h="286528"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Nombre de configuration</a:t>
                      </a:r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3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5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6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7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8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9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10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11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12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13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14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15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16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17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18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19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  <a:tr h="286528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281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2580" y="2404534"/>
            <a:ext cx="8591423" cy="1646302"/>
          </a:xfrm>
        </p:spPr>
        <p:txBody>
          <a:bodyPr/>
          <a:lstStyle/>
          <a:p>
            <a:r>
              <a:rPr lang="fr-FR" dirty="0" smtClean="0"/>
              <a:t>Troisième</a:t>
            </a:r>
            <a:br>
              <a:rPr lang="fr-FR" dirty="0" smtClean="0"/>
            </a:br>
            <a:r>
              <a:rPr lang="fr-FR" sz="3600" dirty="0" smtClean="0"/>
              <a:t>Chapitre 7: </a:t>
            </a:r>
            <a:br>
              <a:rPr lang="fr-FR" sz="3600" dirty="0" smtClean="0"/>
            </a:br>
            <a:r>
              <a:rPr lang="fr-FR" sz="3600" dirty="0" smtClean="0"/>
              <a:t>Les Nombres Premiers</a:t>
            </a:r>
            <a:endParaRPr lang="fr-F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24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7" y="609600"/>
            <a:ext cx="10509161" cy="1320800"/>
          </a:xfrm>
        </p:spPr>
        <p:txBody>
          <a:bodyPr/>
          <a:lstStyle/>
          <a:p>
            <a:r>
              <a:rPr lang="fr-FR" dirty="0" smtClean="0"/>
              <a:t>Chapitre 7: </a:t>
            </a:r>
            <a:r>
              <a:rPr lang="fr-FR" dirty="0"/>
              <a:t>Les Nombres Premiers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pic>
        <p:nvPicPr>
          <p:cNvPr id="7" name="Picture 2" descr="https://pixabay.com/static/uploads/photo/2012/04/24/21/13/question-mark-40876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53" y="1930400"/>
            <a:ext cx="2133235" cy="31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I. Nombres premiers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518787" y="1501204"/>
            <a:ext cx="8998700" cy="2126610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Définition:</a:t>
            </a:r>
          </a:p>
          <a:p>
            <a:r>
              <a:rPr lang="fr-FR" sz="2000" dirty="0" smtClean="0"/>
              <a:t>Un </a:t>
            </a:r>
            <a:r>
              <a:rPr lang="fr-FR" sz="2000" b="1" dirty="0" smtClean="0">
                <a:solidFill>
                  <a:srgbClr val="0070C0"/>
                </a:solidFill>
              </a:rPr>
              <a:t>nombre premier </a:t>
            </a:r>
            <a:r>
              <a:rPr lang="fr-FR" sz="2000" dirty="0" smtClean="0"/>
              <a:t>est un </a:t>
            </a:r>
            <a:r>
              <a:rPr lang="fr-FR" sz="2000" b="1" dirty="0" smtClean="0">
                <a:solidFill>
                  <a:srgbClr val="FF0000"/>
                </a:solidFill>
              </a:rPr>
              <a:t>nombre entier </a:t>
            </a:r>
            <a:r>
              <a:rPr lang="fr-FR" sz="2000" dirty="0" smtClean="0"/>
              <a:t>qui n’a que </a:t>
            </a:r>
            <a:r>
              <a:rPr lang="fr-FR" sz="2000" b="1" dirty="0" smtClean="0">
                <a:solidFill>
                  <a:srgbClr val="00B050"/>
                </a:solidFill>
              </a:rPr>
              <a:t>deux diviseurs</a:t>
            </a:r>
            <a:r>
              <a:rPr lang="fr-FR" sz="2000" dirty="0" smtClean="0"/>
              <a:t>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 smtClean="0"/>
          </a:p>
          <a:p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grpSp>
        <p:nvGrpSpPr>
          <p:cNvPr id="8" name="Group 20"/>
          <p:cNvGrpSpPr/>
          <p:nvPr/>
        </p:nvGrpSpPr>
        <p:grpSpPr>
          <a:xfrm>
            <a:off x="8932332" y="402033"/>
            <a:ext cx="2263566" cy="1634331"/>
            <a:chOff x="7010436" y="978297"/>
            <a:chExt cx="2263566" cy="1634331"/>
          </a:xfrm>
        </p:grpSpPr>
        <p:sp>
          <p:nvSpPr>
            <p:cNvPr id="10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ZoneTexte 2"/>
          <p:cNvSpPr txBox="1"/>
          <p:nvPr/>
        </p:nvSpPr>
        <p:spPr>
          <a:xfrm>
            <a:off x="3716837" y="2364454"/>
            <a:ext cx="2176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1 et lui-même.</a:t>
            </a:r>
            <a:endParaRPr lang="fr-FR" sz="2000" dirty="0"/>
          </a:p>
        </p:txBody>
      </p:sp>
      <p:sp>
        <p:nvSpPr>
          <p:cNvPr id="5" name="ZoneTexte 4"/>
          <p:cNvSpPr txBox="1"/>
          <p:nvPr/>
        </p:nvSpPr>
        <p:spPr>
          <a:xfrm>
            <a:off x="677335" y="2983374"/>
            <a:ext cx="10359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2    3    4    5    6    7    8    9    10    11    12    13    14    15    16    17    18    19</a:t>
            </a:r>
            <a:endParaRPr lang="fr-FR" sz="20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677334" y="3627813"/>
            <a:ext cx="10359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20    21    22    23    24    25    26    27    28    29    </a:t>
            </a:r>
            <a:r>
              <a:rPr lang="en-US" sz="2000" b="1" dirty="0"/>
              <a:t>3</a:t>
            </a:r>
            <a:r>
              <a:rPr lang="en-US" sz="2000" b="1" dirty="0" smtClean="0"/>
              <a:t>0    31    </a:t>
            </a:r>
            <a:r>
              <a:rPr lang="en-US" sz="2000" b="1" dirty="0"/>
              <a:t>3</a:t>
            </a:r>
            <a:r>
              <a:rPr lang="en-US" sz="2000" b="1" dirty="0" smtClean="0"/>
              <a:t>2    33    34    35</a:t>
            </a:r>
            <a:endParaRPr lang="fr-FR" sz="20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677334" y="4272252"/>
            <a:ext cx="10359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36    </a:t>
            </a:r>
            <a:r>
              <a:rPr lang="en-US" sz="2000" b="1" dirty="0"/>
              <a:t>3</a:t>
            </a:r>
            <a:r>
              <a:rPr lang="en-US" sz="2000" b="1" dirty="0" smtClean="0"/>
              <a:t>7    </a:t>
            </a:r>
            <a:r>
              <a:rPr lang="en-US" sz="2000" b="1" dirty="0"/>
              <a:t>3</a:t>
            </a:r>
            <a:r>
              <a:rPr lang="en-US" sz="2000" b="1" dirty="0" smtClean="0"/>
              <a:t>8    </a:t>
            </a:r>
            <a:r>
              <a:rPr lang="en-US" sz="2000" b="1" dirty="0"/>
              <a:t>3</a:t>
            </a:r>
            <a:r>
              <a:rPr lang="en-US" sz="2000" b="1" dirty="0" smtClean="0"/>
              <a:t>9    40    </a:t>
            </a:r>
            <a:r>
              <a:rPr lang="en-US" sz="2000" b="1" dirty="0"/>
              <a:t>4</a:t>
            </a:r>
            <a:r>
              <a:rPr lang="en-US" sz="2000" b="1" dirty="0" smtClean="0"/>
              <a:t>1    42    </a:t>
            </a:r>
            <a:r>
              <a:rPr lang="en-US" sz="2000" b="1" dirty="0"/>
              <a:t>4</a:t>
            </a:r>
            <a:r>
              <a:rPr lang="en-US" sz="2000" b="1" dirty="0" smtClean="0"/>
              <a:t>3    </a:t>
            </a:r>
            <a:r>
              <a:rPr lang="en-US" sz="2000" b="1" dirty="0"/>
              <a:t>4</a:t>
            </a:r>
            <a:r>
              <a:rPr lang="en-US" sz="2000" b="1" dirty="0" smtClean="0"/>
              <a:t>4    45    46    47    48    49    50    51</a:t>
            </a:r>
            <a:endParaRPr lang="fr-FR" sz="2000" b="1" dirty="0"/>
          </a:p>
        </p:txBody>
      </p:sp>
      <p:sp>
        <p:nvSpPr>
          <p:cNvPr id="6" name="Ellipse 5"/>
          <p:cNvSpPr/>
          <p:nvPr/>
        </p:nvSpPr>
        <p:spPr>
          <a:xfrm>
            <a:off x="594028" y="2930874"/>
            <a:ext cx="485174" cy="524374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1079202" y="2938916"/>
            <a:ext cx="485174" cy="524374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1966243" y="2923504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853284" y="2923504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4918915" y="2910625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6115635" y="2897746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8541174" y="2885143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2451417" y="3531202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6115635" y="3553795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7319091" y="3540917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1321789" y="4199627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3691502" y="4177034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4906428" y="4186748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/>
          <p:cNvSpPr/>
          <p:nvPr/>
        </p:nvSpPr>
        <p:spPr>
          <a:xfrm>
            <a:off x="7314778" y="4199847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/>
          <p:cNvSpPr/>
          <p:nvPr/>
        </p:nvSpPr>
        <p:spPr>
          <a:xfrm>
            <a:off x="9762850" y="2876709"/>
            <a:ext cx="485174" cy="555198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919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3" grpId="0"/>
      <p:bldP spid="5" grpId="0"/>
      <p:bldP spid="12" grpId="0"/>
      <p:bldP spid="13" grpId="0"/>
      <p:bldP spid="6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Exercices 35 page 135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080" y="1270000"/>
            <a:ext cx="5979673" cy="428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28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fr-FR" dirty="0" smtClean="0"/>
              <a:t>Exercices </a:t>
            </a:r>
            <a:r>
              <a:rPr lang="fr-FR" dirty="0" smtClean="0"/>
              <a:t>page </a:t>
            </a:r>
            <a:r>
              <a:rPr lang="fr-FR" dirty="0" smtClean="0"/>
              <a:t>135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763" y="683851"/>
            <a:ext cx="6117512" cy="127389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1573" y="2132442"/>
            <a:ext cx="5721665" cy="134392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153" y="3743196"/>
            <a:ext cx="5155728" cy="206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94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II. Décomposition en produit de facteurs premiers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grpSp>
        <p:nvGrpSpPr>
          <p:cNvPr id="5" name="Group 20"/>
          <p:cNvGrpSpPr/>
          <p:nvPr/>
        </p:nvGrpSpPr>
        <p:grpSpPr>
          <a:xfrm>
            <a:off x="9249426" y="417270"/>
            <a:ext cx="2263566" cy="1634331"/>
            <a:chOff x="7010436" y="978297"/>
            <a:chExt cx="2263566" cy="1634331"/>
          </a:xfrm>
        </p:grpSpPr>
        <p:sp>
          <p:nvSpPr>
            <p:cNvPr id="6" name="Oval 21"/>
            <p:cNvSpPr/>
            <p:nvPr/>
          </p:nvSpPr>
          <p:spPr>
            <a:xfrm>
              <a:off x="7010436" y="978297"/>
              <a:ext cx="2263566" cy="163433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8" name="Picture 2" descr="Résultat de recherche d'images pour &quot;ecrire&quot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6682" y="1209676"/>
              <a:ext cx="1524000" cy="117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652758" y="1859271"/>
            <a:ext cx="8596668" cy="2004391"/>
          </a:xfrm>
        </p:spPr>
        <p:txBody>
          <a:bodyPr>
            <a:normAutofit/>
          </a:bodyPr>
          <a:lstStyle/>
          <a:p>
            <a:r>
              <a:rPr lang="fr-FR" sz="2000" u="sng" dirty="0" smtClean="0"/>
              <a:t>Propriété:</a:t>
            </a:r>
          </a:p>
          <a:p>
            <a:r>
              <a:rPr lang="fr-FR" sz="2000" dirty="0" smtClean="0"/>
              <a:t>Un </a:t>
            </a:r>
            <a:r>
              <a:rPr lang="fr-FR" sz="2000" b="1" dirty="0" smtClean="0">
                <a:solidFill>
                  <a:srgbClr val="FF0000"/>
                </a:solidFill>
              </a:rPr>
              <a:t>nombre entier </a:t>
            </a:r>
            <a:r>
              <a:rPr lang="fr-FR" sz="2000" dirty="0" smtClean="0"/>
              <a:t>supérieur ou égal à 2 se </a:t>
            </a:r>
            <a:r>
              <a:rPr lang="fr-FR" sz="2000" b="1" dirty="0" smtClean="0">
                <a:solidFill>
                  <a:srgbClr val="00B050"/>
                </a:solidFill>
              </a:rPr>
              <a:t>décompose</a:t>
            </a:r>
            <a:r>
              <a:rPr lang="fr-FR" sz="2000" dirty="0" smtClean="0"/>
              <a:t> en </a:t>
            </a:r>
            <a:br>
              <a:rPr lang="fr-FR" sz="2000" dirty="0" smtClean="0"/>
            </a:br>
            <a:r>
              <a:rPr lang="fr-FR" sz="2000" dirty="0" smtClean="0"/>
              <a:t>un </a:t>
            </a:r>
            <a:r>
              <a:rPr lang="fr-FR" sz="2000" b="1" dirty="0" smtClean="0">
                <a:solidFill>
                  <a:srgbClr val="0070C0"/>
                </a:solidFill>
              </a:rPr>
              <a:t>unique produit </a:t>
            </a:r>
            <a:r>
              <a:rPr lang="fr-FR" sz="2000" dirty="0" smtClean="0"/>
              <a:t>de </a:t>
            </a:r>
            <a:r>
              <a:rPr lang="fr-FR" sz="2000" b="1" dirty="0" smtClean="0">
                <a:solidFill>
                  <a:srgbClr val="FFC000"/>
                </a:solidFill>
              </a:rPr>
              <a:t>facteurs premiers</a:t>
            </a:r>
            <a:r>
              <a:rPr lang="fr-FR" sz="2000" dirty="0" smtClean="0"/>
              <a:t>.</a:t>
            </a:r>
            <a:endParaRPr lang="fr-FR" dirty="0" smtClean="0"/>
          </a:p>
          <a:p>
            <a:endParaRPr lang="fr-FR" sz="2000" dirty="0" smtClean="0"/>
          </a:p>
          <a:p>
            <a:r>
              <a:rPr lang="fr-FR" sz="2000" dirty="0" smtClean="0"/>
              <a:t>Exemple:</a:t>
            </a:r>
          </a:p>
          <a:p>
            <a:endParaRPr lang="fr-FR" sz="2000" dirty="0" smtClean="0"/>
          </a:p>
          <a:p>
            <a:endParaRPr lang="fr-FR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oneTexte 9"/>
              <p:cNvSpPr txBox="1"/>
              <p:nvPr/>
            </p:nvSpPr>
            <p:spPr>
              <a:xfrm>
                <a:off x="1197735" y="3953811"/>
                <a:ext cx="7984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𝟏𝟒𝟎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735" y="3953811"/>
                <a:ext cx="798490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52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/>
              <p:cNvSpPr txBox="1"/>
              <p:nvPr/>
            </p:nvSpPr>
            <p:spPr>
              <a:xfrm>
                <a:off x="1815921" y="3953812"/>
                <a:ext cx="186743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4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𝟕𝟎</m:t>
                      </m:r>
                    </m:oMath>
                  </m:oMathPara>
                </a14:m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ZoneText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5921" y="3953812"/>
                <a:ext cx="1867436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ZoneTexte 11"/>
              <p:cNvSpPr txBox="1"/>
              <p:nvPr/>
            </p:nvSpPr>
            <p:spPr>
              <a:xfrm>
                <a:off x="3083656" y="3953811"/>
                <a:ext cx="205501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𝟑𝟓</m:t>
                    </m:r>
                  </m:oMath>
                </a14:m>
                <a:r>
                  <a:rPr lang="fr-FR" sz="2400" b="1" dirty="0" smtClean="0">
                    <a:solidFill>
                      <a:srgbClr val="0070C0"/>
                    </a:solidFill>
                  </a:rPr>
                  <a:t> </a:t>
                </a:r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ZoneText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3656" y="3953811"/>
                <a:ext cx="2055014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/>
              <p:cNvSpPr txBox="1"/>
              <p:nvPr/>
            </p:nvSpPr>
            <p:spPr>
              <a:xfrm>
                <a:off x="4951091" y="3953811"/>
                <a:ext cx="246713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</m:oMath>
                </a14:m>
                <a:r>
                  <a:rPr lang="fr-FR" sz="2400" b="1" dirty="0" smtClean="0">
                    <a:solidFill>
                      <a:srgbClr val="0070C0"/>
                    </a:solidFill>
                  </a:rPr>
                  <a:t> </a:t>
                </a:r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1091" y="3953811"/>
                <a:ext cx="2467139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lèche courbée vers le haut 14"/>
          <p:cNvSpPr/>
          <p:nvPr/>
        </p:nvSpPr>
        <p:spPr>
          <a:xfrm>
            <a:off x="1481070" y="4415476"/>
            <a:ext cx="1236372" cy="41410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Flèche courbée vers le haut 15"/>
          <p:cNvSpPr/>
          <p:nvPr/>
        </p:nvSpPr>
        <p:spPr>
          <a:xfrm flipV="1">
            <a:off x="2981806" y="3492145"/>
            <a:ext cx="1542664" cy="46166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Flèche courbée vers le haut 16"/>
          <p:cNvSpPr/>
          <p:nvPr/>
        </p:nvSpPr>
        <p:spPr>
          <a:xfrm>
            <a:off x="4683436" y="4415476"/>
            <a:ext cx="2155245" cy="41410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ZoneTexte 17"/>
              <p:cNvSpPr txBox="1"/>
              <p:nvPr/>
            </p:nvSpPr>
            <p:spPr>
              <a:xfrm>
                <a:off x="7106336" y="3953811"/>
                <a:ext cx="246713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²×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</m:oMath>
                </a14:m>
                <a:r>
                  <a:rPr lang="fr-FR" sz="2400" b="1" dirty="0" smtClean="0">
                    <a:solidFill>
                      <a:srgbClr val="0070C0"/>
                    </a:solidFill>
                  </a:rPr>
                  <a:t> </a:t>
                </a:r>
                <a:endParaRPr lang="fr-FR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6336" y="3953811"/>
                <a:ext cx="2467139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750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11" grpId="0"/>
      <p:bldP spid="12" grpId="0"/>
      <p:bldP spid="13" grpId="0"/>
      <p:bldP spid="15" grpId="0" animBg="1"/>
      <p:bldP spid="16" grpId="0" animBg="1"/>
      <p:bldP spid="17" grpId="0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9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94464" cy="1320800"/>
          </a:xfrm>
        </p:spPr>
        <p:txBody>
          <a:bodyPr/>
          <a:lstStyle/>
          <a:p>
            <a:r>
              <a:rPr lang="fr-FR" dirty="0" smtClean="0"/>
              <a:t>Exercices 42 et 43 page 136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8673" y="1650172"/>
            <a:ext cx="6627689" cy="3630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37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274</Words>
  <Application>Microsoft Office PowerPoint</Application>
  <PresentationFormat>Grand écran</PresentationFormat>
  <Paragraphs>77</Paragraphs>
  <Slides>14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Trebuchet MS</vt:lpstr>
      <vt:lpstr>Wingdings</vt:lpstr>
      <vt:lpstr>Wingdings 3</vt:lpstr>
      <vt:lpstr>Facette</vt:lpstr>
      <vt:lpstr>Présentation PowerPoint</vt:lpstr>
      <vt:lpstr>Présentation PowerPoint</vt:lpstr>
      <vt:lpstr>Troisième Chapitre 7:  Les Nombres Premiers</vt:lpstr>
      <vt:lpstr>Chapitre 7: Les Nombres Premiers</vt:lpstr>
      <vt:lpstr>I. Nombres premiers</vt:lpstr>
      <vt:lpstr>Exercices 35 page 135</vt:lpstr>
      <vt:lpstr>Exercices page 135</vt:lpstr>
      <vt:lpstr>II. Décomposition en produit de facteurs premiers</vt:lpstr>
      <vt:lpstr>Exercices 42 et 43 page 136</vt:lpstr>
      <vt:lpstr>Exercices 47 et 48 page 136</vt:lpstr>
      <vt:lpstr>III. Fraction irréductible</vt:lpstr>
      <vt:lpstr>Exercices 56 et 57 page 137</vt:lpstr>
      <vt:lpstr>Exercices 82 et 83 p 140</vt:lpstr>
      <vt:lpstr>C’est fini 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1: Nombres décimaux</dc:title>
  <dc:creator>Jean-Louis FELT</dc:creator>
  <cp:lastModifiedBy>Jean-Louis FELT</cp:lastModifiedBy>
  <cp:revision>206</cp:revision>
  <dcterms:created xsi:type="dcterms:W3CDTF">2016-06-28T13:11:46Z</dcterms:created>
  <dcterms:modified xsi:type="dcterms:W3CDTF">2019-02-24T20:34:14Z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7c0897cf-bb46-40ff-9db8-098bfa59a0d0</vt:lpwstr>
  </property>
  <property fmtid="{D5CDD505-2E9C-101B-9397-08002B2CF9AE}" pid="3" name="OriginatingUser">
    <vt:lpwstr>jfelt</vt:lpwstr>
  </property>
  <property fmtid="{D5CDD505-2E9C-101B-9397-08002B2CF9AE}" pid="4" name="CLASSIFICATION">
    <vt:lpwstr>RESTRICTED</vt:lpwstr>
  </property>
</Properties>
</file>