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63" r:id="rId4"/>
    <p:sldId id="372" r:id="rId5"/>
    <p:sldId id="373" r:id="rId6"/>
    <p:sldId id="374" r:id="rId7"/>
    <p:sldId id="367" r:id="rId8"/>
    <p:sldId id="379" r:id="rId9"/>
    <p:sldId id="376" r:id="rId10"/>
    <p:sldId id="377" r:id="rId11"/>
    <p:sldId id="378" r:id="rId12"/>
    <p:sldId id="368" r:id="rId13"/>
    <p:sldId id="369" r:id="rId14"/>
    <p:sldId id="370" r:id="rId15"/>
    <p:sldId id="380" r:id="rId16"/>
    <p:sldId id="35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8B9A7-7E01-455D-A064-AE8E51C23560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D046-054C-497B-97C4-EB59B0460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66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23/01/2018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br>
              <a:rPr lang="fr-FR" dirty="0" smtClean="0"/>
            </a:br>
            <a:r>
              <a:rPr lang="fr-FR" sz="3600" dirty="0" smtClean="0"/>
              <a:t>Chapitre 6: </a:t>
            </a:r>
            <a:br>
              <a:rPr lang="fr-FR" sz="3600" dirty="0" smtClean="0"/>
            </a:br>
            <a:r>
              <a:rPr lang="fr-FR" sz="3600" dirty="0" smtClean="0"/>
              <a:t>Triangles semblables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Longueurs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53296" y="1247261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 (réciproque):</a:t>
            </a:r>
          </a:p>
          <a:p>
            <a:r>
              <a:rPr lang="fr-FR" sz="2000" dirty="0" smtClean="0"/>
              <a:t>Si deux </a:t>
            </a:r>
            <a:r>
              <a:rPr lang="fr-FR" sz="2000" b="1" dirty="0">
                <a:solidFill>
                  <a:srgbClr val="0070C0"/>
                </a:solidFill>
              </a:rPr>
              <a:t>triangles sont semblables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alors les </a:t>
            </a:r>
            <a:r>
              <a:rPr lang="fr-FR" sz="2000" b="1" dirty="0" smtClean="0">
                <a:solidFill>
                  <a:srgbClr val="0070C0"/>
                </a:solidFill>
              </a:rPr>
              <a:t>longueurs de leurs </a:t>
            </a:r>
            <a:r>
              <a:rPr lang="fr-FR" sz="2000" b="1" dirty="0">
                <a:solidFill>
                  <a:srgbClr val="0070C0"/>
                </a:solidFill>
              </a:rPr>
              <a:t>côtés sont deux à deux </a:t>
            </a:r>
            <a:r>
              <a:rPr lang="fr-FR" sz="2000" b="1" dirty="0" smtClean="0">
                <a:solidFill>
                  <a:srgbClr val="0070C0"/>
                </a:solidFill>
              </a:rPr>
              <a:t>proportionnelles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Si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</a:rPr>
              <a:t>alors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sp>
        <p:nvSpPr>
          <p:cNvPr id="31" name="Rounded Rectangle 2"/>
          <p:cNvSpPr/>
          <p:nvPr/>
        </p:nvSpPr>
        <p:spPr>
          <a:xfrm>
            <a:off x="1591036" y="2281096"/>
            <a:ext cx="7812044" cy="3929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les </a:t>
            </a:r>
            <a:r>
              <a:rPr lang="fr-FR" sz="2000" b="1" dirty="0">
                <a:solidFill>
                  <a:schemeClr val="tx1"/>
                </a:solidFill>
              </a:rPr>
              <a:t>longueurs de leurs côtés sont deux à deux </a:t>
            </a:r>
            <a:r>
              <a:rPr lang="fr-FR" sz="2000" b="1" dirty="0" smtClean="0">
                <a:solidFill>
                  <a:schemeClr val="tx1"/>
                </a:solidFill>
              </a:rPr>
              <a:t>proportionnelles.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1236300" y="1678963"/>
            <a:ext cx="4029120" cy="4294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tx1"/>
                </a:solidFill>
              </a:rPr>
              <a:t>deux </a:t>
            </a:r>
            <a:r>
              <a:rPr lang="fr-FR" sz="2000" b="1" dirty="0">
                <a:solidFill>
                  <a:schemeClr val="tx1"/>
                </a:solidFill>
              </a:rPr>
              <a:t>triangles sont </a:t>
            </a:r>
            <a:r>
              <a:rPr lang="fr-FR" sz="2000" b="1" dirty="0" smtClean="0">
                <a:solidFill>
                  <a:schemeClr val="tx1"/>
                </a:solidFill>
              </a:rPr>
              <a:t>semblables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706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289 0.156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2526 0.329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"/>
          <p:cNvGrpSpPr/>
          <p:nvPr/>
        </p:nvGrpSpPr>
        <p:grpSpPr>
          <a:xfrm>
            <a:off x="9398040" y="296069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Longueurs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53296" y="1247261"/>
            <a:ext cx="9627024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 (réciproque):</a:t>
            </a:r>
          </a:p>
          <a:p>
            <a:r>
              <a:rPr lang="fr-FR" sz="2000" dirty="0" smtClean="0"/>
              <a:t>Si les longueurs des côtés de deux triangles sont deux à deux proportionnelles,</a:t>
            </a:r>
            <a:br>
              <a:rPr lang="fr-FR" sz="2000" dirty="0" smtClean="0"/>
            </a:br>
            <a:r>
              <a:rPr lang="fr-FR" sz="2000" dirty="0" smtClean="0"/>
              <a:t>alors ces </a:t>
            </a:r>
            <a:r>
              <a:rPr lang="fr-FR" sz="2000" b="1" dirty="0" smtClean="0">
                <a:solidFill>
                  <a:srgbClr val="0070C0"/>
                </a:solidFill>
              </a:rPr>
              <a:t>triangles sont semblables</a:t>
            </a:r>
            <a:r>
              <a:rPr lang="fr-FR" sz="2000" dirty="0" smtClean="0"/>
              <a:t>.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6322082" y="3649752"/>
            <a:ext cx="2005764" cy="99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Propriété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(réciproque)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785233" y="3754604"/>
                <a:ext cx="2449333" cy="783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𝑫𝑭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233" y="3754604"/>
                <a:ext cx="2449333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1894416" y="4831299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16" y="4831299"/>
                <a:ext cx="59242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1199026" y="2934423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26" y="2934423"/>
                <a:ext cx="59242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344350" y="3989832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0" y="3989832"/>
                <a:ext cx="59242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2486484" y="5760624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484" y="5760624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e 6"/>
          <p:cNvGrpSpPr/>
          <p:nvPr/>
        </p:nvGrpSpPr>
        <p:grpSpPr>
          <a:xfrm>
            <a:off x="574575" y="3229704"/>
            <a:ext cx="1957579" cy="1395486"/>
            <a:chOff x="574575" y="3229704"/>
            <a:chExt cx="1957579" cy="1395486"/>
          </a:xfrm>
        </p:grpSpPr>
        <p:cxnSp>
          <p:nvCxnSpPr>
            <p:cNvPr id="6" name="Connecteur droit 5"/>
            <p:cNvCxnSpPr/>
            <p:nvPr/>
          </p:nvCxnSpPr>
          <p:spPr>
            <a:xfrm rot="1790811">
              <a:off x="574575" y="4458310"/>
              <a:ext cx="17469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1790811">
              <a:off x="1200726" y="3667824"/>
              <a:ext cx="1331428" cy="95736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1790811" flipH="1">
              <a:off x="902021" y="3229704"/>
              <a:ext cx="401739" cy="95736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/>
          <p:cNvGrpSpPr/>
          <p:nvPr/>
        </p:nvGrpSpPr>
        <p:grpSpPr>
          <a:xfrm>
            <a:off x="2211325" y="3204188"/>
            <a:ext cx="2159130" cy="2756577"/>
            <a:chOff x="2211325" y="3204188"/>
            <a:chExt cx="2159130" cy="2756577"/>
          </a:xfrm>
        </p:grpSpPr>
        <p:cxnSp>
          <p:nvCxnSpPr>
            <p:cNvPr id="59" name="Connecteur droit 58"/>
            <p:cNvCxnSpPr/>
            <p:nvPr/>
          </p:nvCxnSpPr>
          <p:spPr>
            <a:xfrm rot="13976694">
              <a:off x="2374478" y="4471735"/>
              <a:ext cx="253509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rot="13976694">
              <a:off x="1939906" y="3955077"/>
              <a:ext cx="1932161" cy="138932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13976694" flipH="1">
              <a:off x="3384291" y="4974602"/>
              <a:ext cx="583001" cy="1389326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4293995" y="5337015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95" y="5337015"/>
                <a:ext cx="59242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/>
              <p:cNvSpPr txBox="1"/>
              <p:nvPr/>
            </p:nvSpPr>
            <p:spPr>
              <a:xfrm>
                <a:off x="2668017" y="2944286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3" name="ZoneText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17" y="2944286"/>
                <a:ext cx="592428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8380595" y="3722103"/>
                <a:ext cx="3399925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i="0" dirty="0" smtClean="0">
                    <a:latin typeface="+mj-lt"/>
                  </a:rPr>
                  <a:t>Les triangles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i="0" dirty="0" smtClean="0">
                    <a:latin typeface="+mj-lt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𝑫𝑬𝑭</m:t>
                    </m:r>
                    <m:r>
                      <a:rPr lang="fr-FR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i="0" dirty="0" smtClean="0">
                    <a:latin typeface="+mj-lt"/>
                  </a:rPr>
                  <a:t>sont </a:t>
                </a:r>
                <a:r>
                  <a:rPr lang="fr-FR" sz="2400" b="1" i="0" dirty="0" smtClean="0">
                    <a:latin typeface="+mj-lt"/>
                  </a:rPr>
                  <a:t>semblables</a:t>
                </a:r>
                <a:r>
                  <a:rPr lang="fr-FR" sz="2400" i="0" dirty="0" smtClean="0">
                    <a:latin typeface="+mj-lt"/>
                  </a:rPr>
                  <a:t>.</a:t>
                </a:r>
                <a:endParaRPr lang="fr-FR" sz="2400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595" y="3722103"/>
                <a:ext cx="3399925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2679" t="-5072" b="-1521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2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4" grpId="0" animBg="1"/>
      <p:bldP spid="25" grpId="0" animBg="1"/>
      <p:bldP spid="42" grpId="0"/>
      <p:bldP spid="43" grpId="0"/>
      <p:bldP spid="44" grpId="0"/>
      <p:bldP spid="46" grpId="0"/>
      <p:bldP spid="62" grpId="0"/>
      <p:bldP spid="63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31 page 514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71" y="1270000"/>
            <a:ext cx="7764686" cy="39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36 page 515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703" y="1228290"/>
            <a:ext cx="5818816" cy="205044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61E259-A82A-4652-B66A-7488AC197EC8}" type="slidenum">
              <a:rPr lang="fr-FR" smtClean="0"/>
              <a:pPr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947234" y="4065761"/>
                <a:ext cx="2729482" cy="783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𝑫𝑭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34" y="4065761"/>
                <a:ext cx="2729482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488879" y="4507183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879" y="4507183"/>
                <a:ext cx="59242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637536" y="3645663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36" y="3645663"/>
                <a:ext cx="59242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194006" y="5529791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006" y="5529791"/>
                <a:ext cx="59242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518952" y="319839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952" y="3198391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3"/>
          <p:cNvGrpSpPr/>
          <p:nvPr/>
        </p:nvGrpSpPr>
        <p:grpSpPr>
          <a:xfrm rot="1790811">
            <a:off x="1893749" y="4027175"/>
            <a:ext cx="2162374" cy="1363410"/>
            <a:chOff x="254551" y="3361416"/>
            <a:chExt cx="2162374" cy="1363410"/>
          </a:xfrm>
        </p:grpSpPr>
        <p:sp>
          <p:nvSpPr>
            <p:cNvPr id="15" name="Secteurs 14"/>
            <p:cNvSpPr/>
            <p:nvPr/>
          </p:nvSpPr>
          <p:spPr>
            <a:xfrm>
              <a:off x="254551" y="4318783"/>
              <a:ext cx="415473" cy="406043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Secteurs 15"/>
            <p:cNvSpPr/>
            <p:nvPr/>
          </p:nvSpPr>
          <p:spPr>
            <a:xfrm>
              <a:off x="670024" y="3361416"/>
              <a:ext cx="415473" cy="406043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Secteurs 16"/>
            <p:cNvSpPr/>
            <p:nvPr/>
          </p:nvSpPr>
          <p:spPr>
            <a:xfrm>
              <a:off x="2001452" y="4318782"/>
              <a:ext cx="415473" cy="406043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462287" y="4521803"/>
              <a:ext cx="17469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877760" y="3564437"/>
              <a:ext cx="1331428" cy="95736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>
              <a:off x="462288" y="3564436"/>
              <a:ext cx="401739" cy="95736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6309227" y="5518142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27" y="5518142"/>
                <a:ext cx="59242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619077" y="589514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077" y="5895141"/>
                <a:ext cx="592428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e 22"/>
          <p:cNvGrpSpPr/>
          <p:nvPr/>
        </p:nvGrpSpPr>
        <p:grpSpPr>
          <a:xfrm rot="13976694">
            <a:off x="3608739" y="3997162"/>
            <a:ext cx="3138025" cy="1978573"/>
            <a:chOff x="254551" y="3361416"/>
            <a:chExt cx="2162374" cy="1363410"/>
          </a:xfrm>
        </p:grpSpPr>
        <p:sp>
          <p:nvSpPr>
            <p:cNvPr id="24" name="Secteurs 23"/>
            <p:cNvSpPr/>
            <p:nvPr/>
          </p:nvSpPr>
          <p:spPr>
            <a:xfrm>
              <a:off x="254551" y="4318783"/>
              <a:ext cx="415473" cy="406043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Secteurs 24"/>
            <p:cNvSpPr/>
            <p:nvPr/>
          </p:nvSpPr>
          <p:spPr>
            <a:xfrm>
              <a:off x="670024" y="3361416"/>
              <a:ext cx="415473" cy="406043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6" name="Secteurs 25"/>
            <p:cNvSpPr/>
            <p:nvPr/>
          </p:nvSpPr>
          <p:spPr>
            <a:xfrm>
              <a:off x="2001452" y="4318782"/>
              <a:ext cx="415473" cy="406043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462287" y="4521803"/>
              <a:ext cx="17469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877760" y="3564437"/>
              <a:ext cx="1331428" cy="95736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462288" y="3564436"/>
              <a:ext cx="401739" cy="95736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46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8" y="143608"/>
            <a:ext cx="9094464" cy="1320800"/>
          </a:xfrm>
        </p:spPr>
        <p:txBody>
          <a:bodyPr/>
          <a:lstStyle/>
          <a:p>
            <a:r>
              <a:rPr lang="fr-FR" dirty="0" smtClean="0"/>
              <a:t>Exercices 61 page 519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55" y="804008"/>
            <a:ext cx="5255499" cy="57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8" y="143608"/>
            <a:ext cx="9094464" cy="1320800"/>
          </a:xfrm>
        </p:spPr>
        <p:txBody>
          <a:bodyPr/>
          <a:lstStyle/>
          <a:p>
            <a:r>
              <a:rPr lang="fr-FR" dirty="0" smtClean="0"/>
              <a:t>Exercices 69 page 520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679" y="835946"/>
            <a:ext cx="4748856" cy="17907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37" y="835946"/>
            <a:ext cx="43815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C’est fini </a:t>
            </a:r>
            <a:r>
              <a:rPr lang="fr-FR" smtClean="0">
                <a:sym typeface="Wingdings" panose="05000000000000000000" pitchFamily="2" charset="2"/>
              </a:rPr>
              <a:t>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6: </a:t>
            </a:r>
            <a:r>
              <a:rPr lang="fr-FR" dirty="0"/>
              <a:t>Triangles </a:t>
            </a:r>
            <a:r>
              <a:rPr lang="fr-FR" dirty="0" smtClean="0"/>
              <a:t>semblables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Angles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787" y="1501203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Définition:</a:t>
            </a:r>
          </a:p>
          <a:p>
            <a:r>
              <a:rPr lang="fr-FR" sz="2000" dirty="0" smtClean="0"/>
              <a:t>Des </a:t>
            </a:r>
            <a:r>
              <a:rPr lang="fr-FR" sz="2000" b="1" dirty="0" smtClean="0">
                <a:solidFill>
                  <a:srgbClr val="0070C0"/>
                </a:solidFill>
              </a:rPr>
              <a:t>triangles semblables </a:t>
            </a:r>
            <a:r>
              <a:rPr lang="fr-FR" sz="2000" dirty="0" smtClean="0"/>
              <a:t>sont des triangles qui ont leurs angles deux à deux de même mesure.</a:t>
            </a:r>
          </a:p>
          <a:p>
            <a:endParaRPr lang="en-US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1445378" y="2879843"/>
            <a:ext cx="5182239" cy="3267483"/>
            <a:chOff x="2644220" y="3420044"/>
            <a:chExt cx="4144909" cy="2613430"/>
          </a:xfrm>
        </p:grpSpPr>
        <p:sp>
          <p:nvSpPr>
            <p:cNvPr id="13" name="Secteurs 12"/>
            <p:cNvSpPr/>
            <p:nvPr/>
          </p:nvSpPr>
          <p:spPr>
            <a:xfrm>
              <a:off x="2644220" y="5255157"/>
              <a:ext cx="796393" cy="778317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Secteurs 13"/>
            <p:cNvSpPr/>
            <p:nvPr/>
          </p:nvSpPr>
          <p:spPr>
            <a:xfrm>
              <a:off x="3440613" y="3420044"/>
              <a:ext cx="796393" cy="778317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Secteurs 14"/>
            <p:cNvSpPr/>
            <p:nvPr/>
          </p:nvSpPr>
          <p:spPr>
            <a:xfrm>
              <a:off x="5992736" y="5255156"/>
              <a:ext cx="796393" cy="778317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Triangle isocèle 18"/>
            <p:cNvSpPr/>
            <p:nvPr/>
          </p:nvSpPr>
          <p:spPr>
            <a:xfrm>
              <a:off x="3042417" y="3776879"/>
              <a:ext cx="3425781" cy="1867437"/>
            </a:xfrm>
            <a:prstGeom prst="triangle">
              <a:avLst>
                <a:gd name="adj" fmla="val 2276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 rot="5553819">
            <a:off x="6487457" y="3173514"/>
            <a:ext cx="3319287" cy="2092862"/>
            <a:chOff x="2644220" y="3420044"/>
            <a:chExt cx="4144909" cy="2613430"/>
          </a:xfrm>
        </p:grpSpPr>
        <p:sp>
          <p:nvSpPr>
            <p:cNvPr id="27" name="Secteurs 26"/>
            <p:cNvSpPr/>
            <p:nvPr/>
          </p:nvSpPr>
          <p:spPr>
            <a:xfrm>
              <a:off x="2644220" y="5255157"/>
              <a:ext cx="796393" cy="778317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" name="Secteurs 27"/>
            <p:cNvSpPr/>
            <p:nvPr/>
          </p:nvSpPr>
          <p:spPr>
            <a:xfrm>
              <a:off x="3440613" y="3420044"/>
              <a:ext cx="796393" cy="778317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" name="Secteurs 28"/>
            <p:cNvSpPr/>
            <p:nvPr/>
          </p:nvSpPr>
          <p:spPr>
            <a:xfrm>
              <a:off x="5992736" y="5255156"/>
              <a:ext cx="796393" cy="778317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" name="Triangle isocèle 29"/>
            <p:cNvSpPr/>
            <p:nvPr/>
          </p:nvSpPr>
          <p:spPr>
            <a:xfrm>
              <a:off x="3042417" y="3776879"/>
              <a:ext cx="3425781" cy="1867437"/>
            </a:xfrm>
            <a:prstGeom prst="triangle">
              <a:avLst>
                <a:gd name="adj" fmla="val 2276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 rot="20684382" flipV="1">
            <a:off x="302878" y="3579241"/>
            <a:ext cx="1931282" cy="1165201"/>
            <a:chOff x="2644220" y="3420044"/>
            <a:chExt cx="4144909" cy="2613430"/>
          </a:xfrm>
        </p:grpSpPr>
        <p:sp>
          <p:nvSpPr>
            <p:cNvPr id="32" name="Secteurs 31"/>
            <p:cNvSpPr/>
            <p:nvPr/>
          </p:nvSpPr>
          <p:spPr>
            <a:xfrm>
              <a:off x="2644220" y="5255157"/>
              <a:ext cx="796393" cy="778317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3" name="Secteurs 32"/>
            <p:cNvSpPr/>
            <p:nvPr/>
          </p:nvSpPr>
          <p:spPr>
            <a:xfrm>
              <a:off x="3440613" y="3420044"/>
              <a:ext cx="796393" cy="778317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4" name="Secteurs 33"/>
            <p:cNvSpPr/>
            <p:nvPr/>
          </p:nvSpPr>
          <p:spPr>
            <a:xfrm>
              <a:off x="5992736" y="5255156"/>
              <a:ext cx="796393" cy="778317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5" name="Triangle isocèle 34"/>
            <p:cNvSpPr/>
            <p:nvPr/>
          </p:nvSpPr>
          <p:spPr>
            <a:xfrm>
              <a:off x="3042417" y="3776879"/>
              <a:ext cx="3425781" cy="1867437"/>
            </a:xfrm>
            <a:prstGeom prst="triangle">
              <a:avLst>
                <a:gd name="adj" fmla="val 2276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 rot="4479874" flipV="1">
            <a:off x="3941399" y="3086626"/>
            <a:ext cx="3020508" cy="1904477"/>
            <a:chOff x="2644220" y="3420044"/>
            <a:chExt cx="4144909" cy="2613430"/>
          </a:xfrm>
        </p:grpSpPr>
        <p:sp>
          <p:nvSpPr>
            <p:cNvPr id="37" name="Secteurs 36"/>
            <p:cNvSpPr/>
            <p:nvPr/>
          </p:nvSpPr>
          <p:spPr>
            <a:xfrm>
              <a:off x="2644220" y="5255157"/>
              <a:ext cx="796393" cy="778317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8" name="Secteurs 37"/>
            <p:cNvSpPr/>
            <p:nvPr/>
          </p:nvSpPr>
          <p:spPr>
            <a:xfrm>
              <a:off x="3440613" y="3420044"/>
              <a:ext cx="796393" cy="778317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9" name="Secteurs 38"/>
            <p:cNvSpPr/>
            <p:nvPr/>
          </p:nvSpPr>
          <p:spPr>
            <a:xfrm>
              <a:off x="5992736" y="5255156"/>
              <a:ext cx="796393" cy="778317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0" name="Triangle isocèle 39"/>
            <p:cNvSpPr/>
            <p:nvPr/>
          </p:nvSpPr>
          <p:spPr>
            <a:xfrm>
              <a:off x="3042417" y="3776879"/>
              <a:ext cx="3425781" cy="1867437"/>
            </a:xfrm>
            <a:prstGeom prst="triangle">
              <a:avLst>
                <a:gd name="adj" fmla="val 2276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0793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Angles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18787" y="1501203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 (réciproque):</a:t>
            </a:r>
          </a:p>
          <a:p>
            <a:r>
              <a:rPr lang="fr-FR" sz="2000" dirty="0" smtClean="0"/>
              <a:t>Si deux triangles sont </a:t>
            </a:r>
            <a:r>
              <a:rPr lang="fr-FR" sz="2000" b="1" dirty="0" smtClean="0">
                <a:solidFill>
                  <a:srgbClr val="0070C0"/>
                </a:solidFill>
              </a:rPr>
              <a:t>semblables 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b="1" dirty="0" smtClean="0">
                <a:solidFill>
                  <a:srgbClr val="0070C0"/>
                </a:solidFill>
              </a:rPr>
              <a:t/>
            </a:r>
            <a:br>
              <a:rPr lang="fr-FR" sz="2000" b="1" dirty="0" smtClean="0">
                <a:solidFill>
                  <a:srgbClr val="0070C0"/>
                </a:solidFill>
              </a:rPr>
            </a:br>
            <a:r>
              <a:rPr lang="fr-FR" sz="2000" dirty="0" smtClean="0"/>
              <a:t>alors leurs </a:t>
            </a:r>
            <a:r>
              <a:rPr lang="fr-FR" sz="2000" b="1" dirty="0" smtClean="0">
                <a:solidFill>
                  <a:srgbClr val="0070C0"/>
                </a:solidFill>
              </a:rPr>
              <a:t>angles sont deux à deux de même mesure</a:t>
            </a:r>
            <a:r>
              <a:rPr lang="fr-FR" sz="2000" dirty="0" smtClean="0"/>
              <a:t>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alors</a:t>
            </a:r>
            <a:endParaRPr lang="fr-FR" sz="2000" dirty="0" smtClean="0"/>
          </a:p>
          <a:p>
            <a:endParaRPr lang="en-US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sp>
        <p:nvSpPr>
          <p:cNvPr id="22" name="Rounded Rectangle 2"/>
          <p:cNvSpPr/>
          <p:nvPr/>
        </p:nvSpPr>
        <p:spPr>
          <a:xfrm>
            <a:off x="1560556" y="2546271"/>
            <a:ext cx="5966146" cy="3929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</a:rPr>
              <a:t>leurs </a:t>
            </a:r>
            <a:r>
              <a:rPr lang="fr-FR" sz="2000" b="1" dirty="0">
                <a:solidFill>
                  <a:schemeClr val="tx1"/>
                </a:solidFill>
              </a:rPr>
              <a:t>angles sont deux à deux de même mesure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190580" y="1915160"/>
            <a:ext cx="4059600" cy="43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tx1"/>
                </a:solidFill>
              </a:rPr>
              <a:t>deux </a:t>
            </a:r>
            <a:r>
              <a:rPr lang="fr-FR" sz="2000" dirty="0">
                <a:solidFill>
                  <a:schemeClr val="tx1"/>
                </a:solidFill>
              </a:rPr>
              <a:t>triangles sont </a:t>
            </a:r>
            <a:r>
              <a:rPr lang="fr-FR" sz="2000" b="1" dirty="0" smtClean="0">
                <a:solidFill>
                  <a:schemeClr val="tx1"/>
                </a:solidFill>
              </a:rPr>
              <a:t>semblables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004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02657 0.189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2969 0.360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2" grpId="0" animBg="1"/>
      <p:bldP spid="22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Angles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53296" y="1247261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 (réciproque):</a:t>
            </a:r>
          </a:p>
          <a:p>
            <a:r>
              <a:rPr lang="fr-FR" sz="2000" dirty="0" smtClean="0"/>
              <a:t>Si deux triangles ont </a:t>
            </a:r>
            <a:r>
              <a:rPr lang="fr-FR" sz="2000" b="1" dirty="0" smtClean="0">
                <a:solidFill>
                  <a:srgbClr val="0070C0"/>
                </a:solidFill>
              </a:rPr>
              <a:t>des angles deux à deux de même mesure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alors ces </a:t>
            </a:r>
            <a:r>
              <a:rPr lang="fr-FR" sz="2000" b="1" dirty="0" smtClean="0">
                <a:solidFill>
                  <a:srgbClr val="0070C0"/>
                </a:solidFill>
              </a:rPr>
              <a:t>triangles sont semblables</a:t>
            </a:r>
            <a:r>
              <a:rPr lang="fr-FR" sz="2000" dirty="0" smtClean="0"/>
              <a:t>.</a:t>
            </a:r>
            <a:endParaRPr lang="en-US" sz="2000" dirty="0"/>
          </a:p>
          <a:p>
            <a:endParaRPr lang="en-US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e 11"/>
          <p:cNvGrpSpPr/>
          <p:nvPr/>
        </p:nvGrpSpPr>
        <p:grpSpPr>
          <a:xfrm>
            <a:off x="-243354" y="3667141"/>
            <a:ext cx="4360661" cy="2749465"/>
            <a:chOff x="2644220" y="3420044"/>
            <a:chExt cx="4144909" cy="2613430"/>
          </a:xfrm>
        </p:grpSpPr>
        <p:sp>
          <p:nvSpPr>
            <p:cNvPr id="13" name="Secteurs 12"/>
            <p:cNvSpPr/>
            <p:nvPr/>
          </p:nvSpPr>
          <p:spPr>
            <a:xfrm>
              <a:off x="2644220" y="5255157"/>
              <a:ext cx="796393" cy="778317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Secteurs 13"/>
            <p:cNvSpPr/>
            <p:nvPr/>
          </p:nvSpPr>
          <p:spPr>
            <a:xfrm>
              <a:off x="3440613" y="3420044"/>
              <a:ext cx="796393" cy="778317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Secteurs 14"/>
            <p:cNvSpPr/>
            <p:nvPr/>
          </p:nvSpPr>
          <p:spPr>
            <a:xfrm>
              <a:off x="5992736" y="5255156"/>
              <a:ext cx="796393" cy="778317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Triangle isocèle 15"/>
            <p:cNvSpPr/>
            <p:nvPr/>
          </p:nvSpPr>
          <p:spPr>
            <a:xfrm>
              <a:off x="3042417" y="3776879"/>
              <a:ext cx="3425781" cy="1867437"/>
            </a:xfrm>
            <a:prstGeom prst="triangle">
              <a:avLst>
                <a:gd name="adj" fmla="val 2276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 rot="5553819">
            <a:off x="3087093" y="3489218"/>
            <a:ext cx="2690249" cy="1696244"/>
            <a:chOff x="2644220" y="3420044"/>
            <a:chExt cx="4144909" cy="2613430"/>
          </a:xfrm>
        </p:grpSpPr>
        <p:sp>
          <p:nvSpPr>
            <p:cNvPr id="18" name="Secteurs 17"/>
            <p:cNvSpPr/>
            <p:nvPr/>
          </p:nvSpPr>
          <p:spPr>
            <a:xfrm>
              <a:off x="2644220" y="5255157"/>
              <a:ext cx="796393" cy="778317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Secteurs 18"/>
            <p:cNvSpPr/>
            <p:nvPr/>
          </p:nvSpPr>
          <p:spPr>
            <a:xfrm>
              <a:off x="3440613" y="3420044"/>
              <a:ext cx="796393" cy="778317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Secteurs 19"/>
            <p:cNvSpPr/>
            <p:nvPr/>
          </p:nvSpPr>
          <p:spPr>
            <a:xfrm>
              <a:off x="5992736" y="5255156"/>
              <a:ext cx="796393" cy="778317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Triangle isocèle 22"/>
            <p:cNvSpPr/>
            <p:nvPr/>
          </p:nvSpPr>
          <p:spPr>
            <a:xfrm>
              <a:off x="3042417" y="3776879"/>
              <a:ext cx="3425781" cy="1867437"/>
            </a:xfrm>
            <a:prstGeom prst="triangle">
              <a:avLst>
                <a:gd name="adj" fmla="val 2276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Flèche droite 23"/>
          <p:cNvSpPr/>
          <p:nvPr/>
        </p:nvSpPr>
        <p:spPr>
          <a:xfrm>
            <a:off x="5403762" y="4173533"/>
            <a:ext cx="2005764" cy="99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Propriété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(réciproque)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7533997" y="4193873"/>
                <a:ext cx="4254143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Les triangles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𝑷𝑵𝑳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𝑱𝑼𝑳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sont semblables</a:t>
                </a:r>
                <a:endParaRPr lang="fr-FR" sz="240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997" y="4193873"/>
                <a:ext cx="4254143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143" t="-5072" r="-3571" b="-1521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96434" y="3485626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34" y="3485626"/>
                <a:ext cx="5924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7332" y="601716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" y="6017161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3490210" y="6120990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210" y="6120990"/>
                <a:ext cx="59242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3475700" y="2801480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700" y="2801480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5013496" y="342811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496" y="3428111"/>
                <a:ext cx="59242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3750627" y="5126801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627" y="5126801"/>
                <a:ext cx="592428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4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Angles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53296" y="1247261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Vocabulaire</a:t>
            </a:r>
          </a:p>
          <a:p>
            <a:r>
              <a:rPr lang="en-US" sz="2000" dirty="0" smtClean="0"/>
              <a:t>Homologues</a:t>
            </a:r>
            <a:endParaRPr lang="en-US" sz="2000" dirty="0"/>
          </a:p>
          <a:p>
            <a:endParaRPr lang="en-US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e 11"/>
          <p:cNvGrpSpPr/>
          <p:nvPr/>
        </p:nvGrpSpPr>
        <p:grpSpPr>
          <a:xfrm>
            <a:off x="1110662" y="2856188"/>
            <a:ext cx="4360661" cy="2749465"/>
            <a:chOff x="2644220" y="3420044"/>
            <a:chExt cx="4144909" cy="2613430"/>
          </a:xfrm>
        </p:grpSpPr>
        <p:sp>
          <p:nvSpPr>
            <p:cNvPr id="13" name="Secteurs 12"/>
            <p:cNvSpPr/>
            <p:nvPr/>
          </p:nvSpPr>
          <p:spPr>
            <a:xfrm>
              <a:off x="2644220" y="5255157"/>
              <a:ext cx="796393" cy="778317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Secteurs 13"/>
            <p:cNvSpPr/>
            <p:nvPr/>
          </p:nvSpPr>
          <p:spPr>
            <a:xfrm>
              <a:off x="3440613" y="3420044"/>
              <a:ext cx="796393" cy="778317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Secteurs 14"/>
            <p:cNvSpPr/>
            <p:nvPr/>
          </p:nvSpPr>
          <p:spPr>
            <a:xfrm>
              <a:off x="5992736" y="5255156"/>
              <a:ext cx="796393" cy="778317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Triangle isocèle 15"/>
            <p:cNvSpPr/>
            <p:nvPr/>
          </p:nvSpPr>
          <p:spPr>
            <a:xfrm>
              <a:off x="3042417" y="3776879"/>
              <a:ext cx="3425781" cy="1867437"/>
            </a:xfrm>
            <a:prstGeom prst="triangle">
              <a:avLst>
                <a:gd name="adj" fmla="val 2276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 rot="5553819">
            <a:off x="6140294" y="2966402"/>
            <a:ext cx="2690249" cy="1696244"/>
            <a:chOff x="2644220" y="3420044"/>
            <a:chExt cx="4144909" cy="2613430"/>
          </a:xfrm>
        </p:grpSpPr>
        <p:sp>
          <p:nvSpPr>
            <p:cNvPr id="18" name="Secteurs 17"/>
            <p:cNvSpPr/>
            <p:nvPr/>
          </p:nvSpPr>
          <p:spPr>
            <a:xfrm>
              <a:off x="2644220" y="5255157"/>
              <a:ext cx="796393" cy="778317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Secteurs 18"/>
            <p:cNvSpPr/>
            <p:nvPr/>
          </p:nvSpPr>
          <p:spPr>
            <a:xfrm>
              <a:off x="3440613" y="3420044"/>
              <a:ext cx="796393" cy="778317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Secteurs 19"/>
            <p:cNvSpPr/>
            <p:nvPr/>
          </p:nvSpPr>
          <p:spPr>
            <a:xfrm>
              <a:off x="5992736" y="5255156"/>
              <a:ext cx="796393" cy="778317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Triangle isocèle 22"/>
            <p:cNvSpPr/>
            <p:nvPr/>
          </p:nvSpPr>
          <p:spPr>
            <a:xfrm>
              <a:off x="3042417" y="3776879"/>
              <a:ext cx="3425781" cy="1867437"/>
            </a:xfrm>
            <a:prstGeom prst="triangle">
              <a:avLst>
                <a:gd name="adj" fmla="val 22768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950450" y="2674673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450" y="2674673"/>
                <a:ext cx="59242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411348" y="5206208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348" y="5206208"/>
                <a:ext cx="5924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844226" y="5310037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26" y="5310037"/>
                <a:ext cx="59242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528901" y="2278664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901" y="2278664"/>
                <a:ext cx="59242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066697" y="2905295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697" y="2905295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6803828" y="4603985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828" y="4603985"/>
                <a:ext cx="59242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99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15 page 513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17" y="1270000"/>
            <a:ext cx="5979136" cy="50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20 page 513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7" y="-13459"/>
            <a:ext cx="7177495" cy="62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Longueurs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53296" y="1247261"/>
            <a:ext cx="8998700" cy="46461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Propriété:</a:t>
            </a:r>
          </a:p>
          <a:p>
            <a:r>
              <a:rPr lang="fr-FR" sz="2000" dirty="0" smtClean="0"/>
              <a:t>Si deux </a:t>
            </a:r>
            <a:r>
              <a:rPr lang="fr-FR" sz="2000" b="1" dirty="0">
                <a:solidFill>
                  <a:srgbClr val="0070C0"/>
                </a:solidFill>
              </a:rPr>
              <a:t>triangles sont semblables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alors les </a:t>
            </a:r>
            <a:r>
              <a:rPr lang="fr-FR" sz="2000" b="1" dirty="0" smtClean="0">
                <a:solidFill>
                  <a:srgbClr val="0070C0"/>
                </a:solidFill>
              </a:rPr>
              <a:t>longueurs de leurs côtés sont</a:t>
            </a:r>
            <a:r>
              <a:rPr lang="fr-FR" sz="2000" dirty="0" smtClean="0"/>
              <a:t>…</a:t>
            </a:r>
            <a:endParaRPr lang="en-US" sz="2000" dirty="0"/>
          </a:p>
          <a:p>
            <a:endParaRPr lang="en-US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Flèche droite 23"/>
          <p:cNvSpPr/>
          <p:nvPr/>
        </p:nvSpPr>
        <p:spPr>
          <a:xfrm>
            <a:off x="4532574" y="3493077"/>
            <a:ext cx="2005764" cy="99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Propriété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6901655" y="3555559"/>
                <a:ext cx="2729482" cy="783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𝑫𝑬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𝑬𝑭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𝑫𝑭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655" y="3555559"/>
                <a:ext cx="2729482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5486650" y="2291491"/>
            <a:ext cx="39948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deux à deux proportionnelles</a:t>
            </a:r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1894416" y="4831299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416" y="4831299"/>
                <a:ext cx="59242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1199026" y="2934423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26" y="2934423"/>
                <a:ext cx="59242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344350" y="3989832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0" y="3989832"/>
                <a:ext cx="59242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2486484" y="5760624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484" y="5760624"/>
                <a:ext cx="592428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e 53"/>
          <p:cNvGrpSpPr/>
          <p:nvPr/>
        </p:nvGrpSpPr>
        <p:grpSpPr>
          <a:xfrm rot="1790811">
            <a:off x="605071" y="3361416"/>
            <a:ext cx="2162374" cy="1363410"/>
            <a:chOff x="254551" y="3361416"/>
            <a:chExt cx="2162374" cy="1363410"/>
          </a:xfrm>
        </p:grpSpPr>
        <p:sp>
          <p:nvSpPr>
            <p:cNvPr id="33" name="Secteurs 32"/>
            <p:cNvSpPr/>
            <p:nvPr/>
          </p:nvSpPr>
          <p:spPr>
            <a:xfrm>
              <a:off x="254551" y="4318783"/>
              <a:ext cx="415473" cy="406043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4" name="Secteurs 33"/>
            <p:cNvSpPr/>
            <p:nvPr/>
          </p:nvSpPr>
          <p:spPr>
            <a:xfrm>
              <a:off x="670024" y="3361416"/>
              <a:ext cx="415473" cy="406043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5" name="Secteurs 34"/>
            <p:cNvSpPr/>
            <p:nvPr/>
          </p:nvSpPr>
          <p:spPr>
            <a:xfrm>
              <a:off x="2001452" y="4318782"/>
              <a:ext cx="415473" cy="406043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6" name="Connecteur droit 5"/>
            <p:cNvCxnSpPr/>
            <p:nvPr/>
          </p:nvCxnSpPr>
          <p:spPr>
            <a:xfrm>
              <a:off x="462287" y="4521803"/>
              <a:ext cx="17469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877760" y="3564437"/>
              <a:ext cx="1331428" cy="95736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H="1">
              <a:off x="462288" y="3564436"/>
              <a:ext cx="401739" cy="95736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 rot="13976694">
            <a:off x="1518633" y="3901038"/>
            <a:ext cx="3138025" cy="1978573"/>
            <a:chOff x="254551" y="3361416"/>
            <a:chExt cx="2162374" cy="1363410"/>
          </a:xfrm>
        </p:grpSpPr>
        <p:sp>
          <p:nvSpPr>
            <p:cNvPr id="56" name="Secteurs 55"/>
            <p:cNvSpPr/>
            <p:nvPr/>
          </p:nvSpPr>
          <p:spPr>
            <a:xfrm>
              <a:off x="254551" y="4318783"/>
              <a:ext cx="415473" cy="406043"/>
            </a:xfrm>
            <a:prstGeom prst="pie">
              <a:avLst>
                <a:gd name="adj1" fmla="val 17571353"/>
                <a:gd name="adj2" fmla="val 21599562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7" name="Secteurs 56"/>
            <p:cNvSpPr/>
            <p:nvPr/>
          </p:nvSpPr>
          <p:spPr>
            <a:xfrm>
              <a:off x="670024" y="3361416"/>
              <a:ext cx="415473" cy="406043"/>
            </a:xfrm>
            <a:prstGeom prst="pie">
              <a:avLst>
                <a:gd name="adj1" fmla="val 2166350"/>
                <a:gd name="adj2" fmla="val 698540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8" name="Secteurs 57"/>
            <p:cNvSpPr/>
            <p:nvPr/>
          </p:nvSpPr>
          <p:spPr>
            <a:xfrm>
              <a:off x="2001452" y="4318782"/>
              <a:ext cx="415473" cy="406043"/>
            </a:xfrm>
            <a:prstGeom prst="pie">
              <a:avLst>
                <a:gd name="adj1" fmla="val 10783456"/>
                <a:gd name="adj2" fmla="val 132222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59" name="Connecteur droit 58"/>
            <p:cNvCxnSpPr/>
            <p:nvPr/>
          </p:nvCxnSpPr>
          <p:spPr>
            <a:xfrm>
              <a:off x="462287" y="4521803"/>
              <a:ext cx="17469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877760" y="3564437"/>
              <a:ext cx="1331428" cy="95736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H="1">
              <a:off x="462288" y="3564436"/>
              <a:ext cx="401739" cy="957367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4293995" y="5337015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95" y="5337015"/>
                <a:ext cx="59242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/>
              <p:cNvSpPr txBox="1"/>
              <p:nvPr/>
            </p:nvSpPr>
            <p:spPr>
              <a:xfrm>
                <a:off x="2668017" y="2944286"/>
                <a:ext cx="5924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3" name="ZoneText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17" y="2944286"/>
                <a:ext cx="592428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0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4" grpId="0" animBg="1"/>
      <p:bldP spid="25" grpId="0" animBg="1"/>
      <p:bldP spid="3" grpId="0" animBg="1"/>
      <p:bldP spid="42" grpId="0"/>
      <p:bldP spid="43" grpId="0"/>
      <p:bldP spid="44" grpId="0"/>
      <p:bldP spid="46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234</Words>
  <Application>Microsoft Office PowerPoint</Application>
  <PresentationFormat>Grand écran</PresentationFormat>
  <Paragraphs>94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Trebuchet MS</vt:lpstr>
      <vt:lpstr>Wingdings</vt:lpstr>
      <vt:lpstr>Wingdings 3</vt:lpstr>
      <vt:lpstr>Facette</vt:lpstr>
      <vt:lpstr>Troisième Chapitre 6:  Triangles semblables</vt:lpstr>
      <vt:lpstr>Chapitre 6: Triangles semblables</vt:lpstr>
      <vt:lpstr>I. Angles</vt:lpstr>
      <vt:lpstr>I. Angles</vt:lpstr>
      <vt:lpstr>I. Angles</vt:lpstr>
      <vt:lpstr>I. Angles</vt:lpstr>
      <vt:lpstr>Exercices 15 page 513</vt:lpstr>
      <vt:lpstr>Exercices 20 page 513</vt:lpstr>
      <vt:lpstr>II. Longueurs</vt:lpstr>
      <vt:lpstr>II. Longueurs</vt:lpstr>
      <vt:lpstr>II. Longueurs</vt:lpstr>
      <vt:lpstr>Exercices 31 page 514</vt:lpstr>
      <vt:lpstr>Exercices 36 page 515</vt:lpstr>
      <vt:lpstr>Exercices 61 page 519</vt:lpstr>
      <vt:lpstr>Exercices 69 page 520</vt:lpstr>
      <vt:lpstr>C’est fini 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230</cp:revision>
  <dcterms:created xsi:type="dcterms:W3CDTF">2016-06-28T13:11:46Z</dcterms:created>
  <dcterms:modified xsi:type="dcterms:W3CDTF">2018-01-23T20:19:14Z</dcterms:modified>
</cp:coreProperties>
</file>