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9" r:id="rId3"/>
    <p:sldId id="292" r:id="rId4"/>
    <p:sldId id="316" r:id="rId5"/>
    <p:sldId id="337" r:id="rId6"/>
    <p:sldId id="31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40" r:id="rId15"/>
    <p:sldId id="33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B9A7-7E01-455D-A064-AE8E51C23560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2D046-054C-497B-97C4-EB59B04601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66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br>
              <a:rPr lang="fr-FR" dirty="0" smtClean="0"/>
            </a:br>
            <a:r>
              <a:rPr lang="fr-FR" sz="3600" dirty="0" smtClean="0"/>
              <a:t>Chapitre 3: </a:t>
            </a:r>
            <a:br>
              <a:rPr lang="fr-FR" sz="3600" dirty="0" smtClean="0"/>
            </a:br>
            <a:r>
              <a:rPr lang="fr-FR" sz="3600" dirty="0" smtClean="0"/>
              <a:t>Les fonctions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Une courbe: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308" y="1865532"/>
            <a:ext cx="5299925" cy="44882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56402" y="4603649"/>
            <a:ext cx="223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70C0"/>
                </a:solidFill>
              </a:rPr>
              <a:t>Axe des abscisses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061057" y="1199193"/>
            <a:ext cx="1487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Axe des ordonnées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026900" y="2152113"/>
                <a:ext cx="22349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A chaque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 est associé 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900" y="2152113"/>
                <a:ext cx="2234936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725" t="-3593" r="-2452"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561916" y="4912205"/>
                <a:ext cx="223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Valeur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916" y="4912205"/>
                <a:ext cx="223493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005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92088" y="1355615"/>
                <a:ext cx="223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/>
                  <a:t>Valeur de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088" y="1355615"/>
                <a:ext cx="2234936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005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rme libre 6"/>
          <p:cNvSpPr/>
          <p:nvPr/>
        </p:nvSpPr>
        <p:spPr>
          <a:xfrm>
            <a:off x="3709115" y="2057951"/>
            <a:ext cx="4803820" cy="3697994"/>
          </a:xfrm>
          <a:custGeom>
            <a:avLst/>
            <a:gdLst>
              <a:gd name="connsiteX0" fmla="*/ 0 w 4803820"/>
              <a:gd name="connsiteY0" fmla="*/ 1831469 h 3697994"/>
              <a:gd name="connsiteX1" fmla="*/ 618186 w 4803820"/>
              <a:gd name="connsiteY1" fmla="*/ 3647390 h 3697994"/>
              <a:gd name="connsiteX2" fmla="*/ 2202288 w 4803820"/>
              <a:gd name="connsiteY2" fmla="*/ 54184 h 3697994"/>
              <a:gd name="connsiteX3" fmla="*/ 4803820 w 4803820"/>
              <a:gd name="connsiteY3" fmla="*/ 1818590 h 369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3820" h="3697994">
                <a:moveTo>
                  <a:pt x="0" y="1831469"/>
                </a:moveTo>
                <a:cubicBezTo>
                  <a:pt x="125569" y="2887536"/>
                  <a:pt x="251138" y="3943604"/>
                  <a:pt x="618186" y="3647390"/>
                </a:cubicBezTo>
                <a:cubicBezTo>
                  <a:pt x="985234" y="3351176"/>
                  <a:pt x="1504682" y="358984"/>
                  <a:pt x="2202288" y="54184"/>
                </a:cubicBezTo>
                <a:cubicBezTo>
                  <a:pt x="2899894" y="-250616"/>
                  <a:pt x="3851857" y="783987"/>
                  <a:pt x="4803820" y="18185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12" grpId="0"/>
      <p:bldP spid="13" grpId="0"/>
      <p:bldP spid="14" grpId="0"/>
      <p:bldP spid="1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36 et 37 page 303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36" y="1309668"/>
            <a:ext cx="7210400" cy="48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23 page 302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60" y="1270000"/>
            <a:ext cx="4868282" cy="53894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150" y="1270000"/>
            <a:ext cx="5307160" cy="2207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381937" y="4893218"/>
                <a:ext cx="392805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𝟔𝟐𝟓</m:t>
                          </m:r>
                        </m:num>
                        <m:den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37" y="4893218"/>
                <a:ext cx="3928056" cy="7936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381937" y="3831761"/>
                <a:ext cx="3928056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𝟔𝟐𝟓</m:t>
                          </m:r>
                        </m:num>
                        <m:den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  <m:r>
                        <a:rPr lang="fr-FR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fr-FR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37" y="3831761"/>
                <a:ext cx="3928056" cy="7936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roix 7"/>
          <p:cNvSpPr/>
          <p:nvPr/>
        </p:nvSpPr>
        <p:spPr>
          <a:xfrm>
            <a:off x="2786256" y="5489189"/>
            <a:ext cx="197708" cy="197708"/>
          </a:xfrm>
          <a:prstGeom prst="plus">
            <a:avLst>
              <a:gd name="adj" fmla="val 454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33888" y="6179343"/>
            <a:ext cx="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</a:t>
            </a:r>
            <a:endParaRPr lang="fr-FR" dirty="0"/>
          </a:p>
        </p:txBody>
      </p:sp>
      <p:cxnSp>
        <p:nvCxnSpPr>
          <p:cNvPr id="11" name="Connecteur droit 10"/>
          <p:cNvCxnSpPr>
            <a:stCxn id="9" idx="0"/>
            <a:endCxn id="8" idx="2"/>
          </p:cNvCxnSpPr>
          <p:nvPr/>
        </p:nvCxnSpPr>
        <p:spPr>
          <a:xfrm flipV="1">
            <a:off x="2885110" y="5686897"/>
            <a:ext cx="0" cy="49244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8" idx="1"/>
          </p:cNvCxnSpPr>
          <p:nvPr/>
        </p:nvCxnSpPr>
        <p:spPr>
          <a:xfrm>
            <a:off x="1404938" y="5588043"/>
            <a:ext cx="1381318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959350" y="3400897"/>
            <a:ext cx="2210" cy="277844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04938" y="3381847"/>
            <a:ext cx="3554412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913376" y="3477296"/>
                <a:ext cx="17899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e>
                      </m:d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76" y="3477296"/>
                <a:ext cx="1789991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306955" y="5156642"/>
                <a:ext cx="1573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</m:e>
                      </m:d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55" y="5156642"/>
                <a:ext cx="1573585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3239104" y="6181060"/>
            <a:ext cx="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479835" y="5156642"/>
            <a:ext cx="0" cy="102270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roix 33"/>
          <p:cNvSpPr/>
          <p:nvPr/>
        </p:nvSpPr>
        <p:spPr>
          <a:xfrm>
            <a:off x="3374301" y="5047546"/>
            <a:ext cx="197708" cy="197708"/>
          </a:xfrm>
          <a:prstGeom prst="plus">
            <a:avLst>
              <a:gd name="adj" fmla="val 454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1404938" y="5156642"/>
            <a:ext cx="1969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2045122" y="4678214"/>
                <a:ext cx="1573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𝟕𝟎</m:t>
                          </m:r>
                        </m:e>
                      </m:d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𝟑𝟎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22" y="4678214"/>
                <a:ext cx="1573585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38"/>
          <p:cNvCxnSpPr/>
          <p:nvPr/>
        </p:nvCxnSpPr>
        <p:spPr>
          <a:xfrm>
            <a:off x="1419419" y="4562382"/>
            <a:ext cx="2638231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928568" y="4408881"/>
            <a:ext cx="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</a:t>
            </a:r>
            <a:endParaRPr lang="fr-FR" dirty="0"/>
          </a:p>
        </p:txBody>
      </p:sp>
      <p:sp>
        <p:nvSpPr>
          <p:cNvPr id="42" name="Croix 41"/>
          <p:cNvSpPr/>
          <p:nvPr/>
        </p:nvSpPr>
        <p:spPr>
          <a:xfrm>
            <a:off x="3963892" y="4463528"/>
            <a:ext cx="197708" cy="197708"/>
          </a:xfrm>
          <a:prstGeom prst="plus">
            <a:avLst>
              <a:gd name="adj" fmla="val 4547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42"/>
          <p:cNvCxnSpPr/>
          <p:nvPr/>
        </p:nvCxnSpPr>
        <p:spPr>
          <a:xfrm flipV="1">
            <a:off x="4072271" y="4625441"/>
            <a:ext cx="0" cy="141592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2588015" y="4069658"/>
                <a:ext cx="15735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dirty="0" smtClean="0">
                          <a:latin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015" y="4069658"/>
                <a:ext cx="157358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/>
      <p:bldP spid="26" grpId="0"/>
      <p:bldP spid="29" grpId="0"/>
      <p:bldP spid="34" grpId="0" animBg="1"/>
      <p:bldP spid="37" grpId="0"/>
      <p:bldP spid="40" grpId="0"/>
      <p:bldP spid="42" grpId="0" animBg="1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4464" cy="1320800"/>
          </a:xfrm>
        </p:spPr>
        <p:txBody>
          <a:bodyPr/>
          <a:lstStyle/>
          <a:p>
            <a:r>
              <a:rPr lang="fr-FR" dirty="0" smtClean="0"/>
              <a:t>Exercice 30 page 303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74" y="985584"/>
            <a:ext cx="6199934" cy="461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94464" cy="1320800"/>
          </a:xfrm>
        </p:spPr>
        <p:txBody>
          <a:bodyPr/>
          <a:lstStyle/>
          <a:p>
            <a:r>
              <a:rPr lang="fr-FR" dirty="0" smtClean="0"/>
              <a:t>Exercices 38 et 41 page 303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61" y="1081989"/>
            <a:ext cx="5363917" cy="37645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25" y="1081989"/>
            <a:ext cx="6156678" cy="331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65 page 308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1" y="203916"/>
            <a:ext cx="5335774" cy="60423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108" y="609600"/>
            <a:ext cx="5335774" cy="157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</a:t>
            </a:r>
            <a:r>
              <a:rPr lang="fr-FR" dirty="0"/>
              <a:t>3</a:t>
            </a:r>
            <a:r>
              <a:rPr lang="fr-FR" dirty="0" smtClean="0"/>
              <a:t>: Les fonctions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Notion de fonction 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A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un nombre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une </a:t>
                </a:r>
                <a:r>
                  <a:rPr lang="fr-FR" sz="2000" b="1" i="0" dirty="0" smtClean="0">
                    <a:solidFill>
                      <a:srgbClr val="FF0000"/>
                    </a:solidFill>
                    <a:latin typeface="+mj-lt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associe un nombre et un seul que l’on note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dirty="0"/>
              </a:p>
              <a:p>
                <a:r>
                  <a:rPr lang="fr-FR" sz="2000" dirty="0" smtClean="0"/>
                  <a:t>On dit que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est l’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image</a:t>
                </a:r>
                <a:r>
                  <a:rPr lang="fr-FR" sz="2000" dirty="0" smtClean="0"/>
                  <a:t>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000" dirty="0" smtClean="0"/>
                  <a:t> par la fonction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8247" r="-42268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6389" y="3916767"/>
            <a:ext cx="1018444" cy="237364"/>
            <a:chOff x="3786389" y="3886646"/>
            <a:chExt cx="1018444" cy="23736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eur droit avec flèche 17"/>
          <p:cNvCxnSpPr/>
          <p:nvPr/>
        </p:nvCxnSpPr>
        <p:spPr>
          <a:xfrm flipH="1" flipV="1">
            <a:off x="5187819" y="4505824"/>
            <a:ext cx="548640" cy="61897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ouvrante 18"/>
          <p:cNvSpPr/>
          <p:nvPr/>
        </p:nvSpPr>
        <p:spPr>
          <a:xfrm rot="16200000">
            <a:off x="5011973" y="3946991"/>
            <a:ext cx="351692" cy="765974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462139" y="5228815"/>
                <a:ext cx="3361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L′</a:t>
                </a:r>
                <a:r>
                  <a:rPr lang="fr-FR" sz="2400" b="1" i="0" dirty="0" smtClean="0">
                    <a:solidFill>
                      <a:srgbClr val="00B050"/>
                    </a:solidFill>
                    <a:latin typeface="+mj-lt"/>
                  </a:rPr>
                  <a:t>image</a:t>
                </a:r>
                <a:r>
                  <a:rPr lang="fr-FR" sz="2400" b="1" i="0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39" y="5228815"/>
                <a:ext cx="336152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722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/>
      <p:bldP spid="13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02263" y="1524427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 un nombre, associer son carré.</a:t>
            </a: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pPr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982944" y="2383562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44" y="2383562"/>
                <a:ext cx="592429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593817" y="2383562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17" y="2383562"/>
                <a:ext cx="59242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3575373" y="2525834"/>
            <a:ext cx="1018444" cy="237364"/>
            <a:chOff x="3786389" y="3886646"/>
            <a:chExt cx="1018444" cy="237364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337608" y="3358632"/>
                <a:ext cx="129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08" y="3358632"/>
                <a:ext cx="1294428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337608" y="3920251"/>
                <a:ext cx="1294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08" y="3920251"/>
                <a:ext cx="129442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060503" y="4517854"/>
                <a:ext cx="1848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03" y="4517854"/>
                <a:ext cx="1848638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982944" y="5065910"/>
                <a:ext cx="18486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44" y="5065910"/>
                <a:ext cx="184863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37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Notion de fonction 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Définitions:</a:t>
                </a:r>
              </a:p>
              <a:p>
                <a:r>
                  <a:rPr lang="fr-FR" sz="2000" dirty="0" smtClean="0"/>
                  <a:t>Lorsque l’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image</a:t>
                </a:r>
                <a:r>
                  <a:rPr lang="fr-FR" sz="2000" dirty="0" smtClean="0"/>
                  <a:t> d’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un nombre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par une </a:t>
                </a:r>
                <a:r>
                  <a:rPr lang="fr-FR" sz="2000" b="1" i="0" dirty="0" smtClean="0">
                    <a:solidFill>
                      <a:srgbClr val="FF0000"/>
                    </a:solidFill>
                    <a:latin typeface="+mj-lt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 est 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,</a:t>
                </a:r>
                <a:br>
                  <a:rPr lang="fr-FR" sz="2000" dirty="0" smtClean="0"/>
                </a:br>
                <a:r>
                  <a:rPr lang="fr-FR" sz="2000" dirty="0" smtClean="0"/>
                  <a:t>on dit que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un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antécédent </a:t>
                </a:r>
                <a:r>
                  <a:rPr lang="fr-FR" sz="2000" dirty="0" smtClean="0"/>
                  <a:t>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 par la fonction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:endParaRPr lang="fr-FR" sz="2000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960" y="3774495"/>
                <a:ext cx="59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833" y="3774495"/>
                <a:ext cx="59242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786389" y="3916767"/>
            <a:ext cx="1018444" cy="237364"/>
            <a:chOff x="3786389" y="3886646"/>
            <a:chExt cx="1018444" cy="23736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necteur droit avec flèche 17"/>
          <p:cNvCxnSpPr/>
          <p:nvPr/>
        </p:nvCxnSpPr>
        <p:spPr>
          <a:xfrm flipH="1" flipV="1">
            <a:off x="3490174" y="4477984"/>
            <a:ext cx="548640" cy="618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ccolade ouvrante 18"/>
          <p:cNvSpPr/>
          <p:nvPr/>
        </p:nvSpPr>
        <p:spPr>
          <a:xfrm rot="16200000">
            <a:off x="3314329" y="4045383"/>
            <a:ext cx="351692" cy="4859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733161" y="5101423"/>
                <a:ext cx="4538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Un </a:t>
                </a:r>
                <a:r>
                  <a:rPr lang="fr-FR" sz="2400" b="1" i="0" dirty="0" smtClean="0">
                    <a:solidFill>
                      <a:srgbClr val="7030A0"/>
                    </a:solidFill>
                    <a:latin typeface="+mj-lt"/>
                  </a:rPr>
                  <a:t>antécédent</a:t>
                </a:r>
                <a:r>
                  <a:rPr lang="fr-FR" sz="2400" b="1" i="0" dirty="0" smtClean="0">
                    <a:solidFill>
                      <a:schemeClr val="accent1"/>
                    </a:solidFill>
                    <a:latin typeface="+mj-lt"/>
                  </a:rPr>
                  <a:t> </a:t>
                </a:r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de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FR" sz="2400" b="1" i="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161" y="5101423"/>
                <a:ext cx="4538641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013"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222181" y="3774495"/>
                <a:ext cx="12580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fr-FR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81" y="3774495"/>
                <a:ext cx="1258034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2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  <p:bldP spid="13" grpId="0"/>
      <p:bldP spid="19" grpId="0" animBg="1"/>
      <p:bldP spid="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dirty="0"/>
              <a:t>9</a:t>
            </a:r>
            <a:r>
              <a:rPr lang="fr-FR" dirty="0" smtClean="0"/>
              <a:t> page 300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113" y="237758"/>
            <a:ext cx="5982161" cy="62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17 page 301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702" y="1446766"/>
            <a:ext cx="7815720" cy="456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Formule explicite:</a:t>
                </a:r>
              </a:p>
              <a:p>
                <a:r>
                  <a:rPr lang="fr-FR" sz="2000" dirty="0" smtClean="0"/>
                  <a:t>Une </a:t>
                </a:r>
                <a:r>
                  <a:rPr lang="fr-FR" sz="2000" dirty="0"/>
                  <a:t>formule explicite est un programme de calcul qui fait intervenir l’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antécédent</a:t>
                </a:r>
                <a:r>
                  <a:rPr lang="fr-FR" sz="2000" dirty="0"/>
                  <a:t> et aboutit à l’</a:t>
                </a:r>
                <a:r>
                  <a:rPr lang="fr-FR" sz="2000" b="1" dirty="0">
                    <a:solidFill>
                      <a:schemeClr val="accent2"/>
                    </a:solidFill>
                  </a:rPr>
                  <a:t>image</a:t>
                </a:r>
                <a:r>
                  <a:rPr lang="fr-FR" sz="2000" dirty="0"/>
                  <a:t>.</a:t>
                </a:r>
              </a:p>
              <a:p>
                <a:endParaRPr lang="fr-FR" sz="2000" dirty="0"/>
              </a:p>
              <a:p>
                <a:r>
                  <a:rPr lang="fr-FR" sz="2000" dirty="0" smtClean="0"/>
                  <a:t>Exemple:</a:t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:r>
                  <a:rPr lang="fr-FR" sz="2000" dirty="0" smtClean="0"/>
                  <a:t/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000" dirty="0" smtClean="0"/>
                  <a:t> est la fonction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42541"/>
                <a:ext cx="8596668" cy="3878275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861044" y="4588313"/>
                <a:ext cx="5924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044" y="4588313"/>
                <a:ext cx="59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471917" y="4588313"/>
                <a:ext cx="1155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17" y="4588313"/>
                <a:ext cx="115516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>
            <a:off x="3453473" y="4730585"/>
            <a:ext cx="1018444" cy="237364"/>
            <a:chOff x="3786389" y="3886646"/>
            <a:chExt cx="1018444" cy="237364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3786389" y="4005330"/>
              <a:ext cx="10184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3786389" y="3886646"/>
              <a:ext cx="0" cy="2373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4"/>
          <p:cNvSpPr/>
          <p:nvPr/>
        </p:nvSpPr>
        <p:spPr>
          <a:xfrm>
            <a:off x="5089628" y="2758893"/>
            <a:ext cx="2547905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Choisir un nombre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Oval 9"/>
          <p:cNvSpPr/>
          <p:nvPr/>
        </p:nvSpPr>
        <p:spPr>
          <a:xfrm>
            <a:off x="5744801" y="3581332"/>
            <a:ext cx="2547905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fr-FR" dirty="0" smtClean="0">
                <a:solidFill>
                  <a:srgbClr val="FFC000"/>
                </a:solidFill>
              </a:rPr>
              <a:t>L’élever au carré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22" name="Oval 10"/>
          <p:cNvSpPr/>
          <p:nvPr/>
        </p:nvSpPr>
        <p:spPr>
          <a:xfrm>
            <a:off x="6316680" y="4378401"/>
            <a:ext cx="2547905" cy="791570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</a:t>
            </a:r>
            <a:r>
              <a:rPr lang="fr-FR" dirty="0" smtClean="0">
                <a:solidFill>
                  <a:srgbClr val="7030A0"/>
                </a:solidFill>
              </a:rPr>
              <a:t>Enlever 4</a:t>
            </a:r>
            <a:endParaRPr lang="fr-FR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/>
              <p:cNvSpPr txBox="1"/>
              <p:nvPr/>
            </p:nvSpPr>
            <p:spPr>
              <a:xfrm>
                <a:off x="7557034" y="2706111"/>
                <a:ext cx="11118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3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34" y="2706111"/>
                <a:ext cx="1111813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3"/>
              <p:cNvSpPr txBox="1"/>
              <p:nvPr/>
            </p:nvSpPr>
            <p:spPr>
              <a:xfrm>
                <a:off x="8193660" y="3604176"/>
                <a:ext cx="1111813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2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60" y="3604176"/>
                <a:ext cx="1111813" cy="6588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4"/>
              <p:cNvSpPr txBox="1"/>
              <p:nvPr/>
            </p:nvSpPr>
            <p:spPr>
              <a:xfrm>
                <a:off x="9051080" y="4378401"/>
                <a:ext cx="168257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36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080" y="4378401"/>
                <a:ext cx="1682572" cy="6588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8241652" y="2752839"/>
            <a:ext cx="667201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>
            <a:off x="8861388" y="3594608"/>
            <a:ext cx="667201" cy="1084344"/>
          </a:xfrm>
          <a:prstGeom prst="arc">
            <a:avLst>
              <a:gd name="adj1" fmla="val 5400002"/>
              <a:gd name="adj2" fmla="val 10426708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7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uiExpand="1"/>
      <p:bldP spid="13" grpId="0" uiExpand="1"/>
      <p:bldP spid="17" grpId="0" animBg="1"/>
      <p:bldP spid="21" grpId="0" animBg="1"/>
      <p:bldP spid="22" grpId="0" animBg="1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Définir une fonction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42541"/>
            <a:ext cx="8596668" cy="3878275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Tableau de valeurs:</a:t>
            </a:r>
          </a:p>
          <a:p>
            <a:pPr lvl="1"/>
            <a:r>
              <a:rPr lang="fr-FR" sz="2000" dirty="0"/>
              <a:t>Un tableau de valeurs comporte deux lignes.</a:t>
            </a:r>
          </a:p>
          <a:p>
            <a:pPr lvl="1"/>
            <a:r>
              <a:rPr lang="fr-FR" sz="2000" dirty="0"/>
              <a:t>Il associe à </a:t>
            </a:r>
            <a:r>
              <a:rPr lang="fr-FR" sz="2000" b="1" dirty="0">
                <a:solidFill>
                  <a:srgbClr val="0070C0"/>
                </a:solidFill>
              </a:rPr>
              <a:t>chaque nombre de la première ligne</a:t>
            </a:r>
            <a:r>
              <a:rPr lang="fr-FR" sz="2000" dirty="0"/>
              <a:t>, son </a:t>
            </a:r>
            <a:r>
              <a:rPr lang="fr-FR" sz="2000" b="1" dirty="0">
                <a:solidFill>
                  <a:srgbClr val="FF0000"/>
                </a:solidFill>
              </a:rPr>
              <a:t>image sur la seconde ligne</a:t>
            </a:r>
            <a:r>
              <a:rPr lang="fr-FR" sz="2000" dirty="0"/>
              <a:t>.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917767"/>
              </p:ext>
            </p:extLst>
          </p:nvPr>
        </p:nvGraphicFramePr>
        <p:xfrm>
          <a:off x="1694833" y="3402106"/>
          <a:ext cx="6561670" cy="77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2334"/>
                <a:gridCol w="1312334"/>
                <a:gridCol w="1312334"/>
                <a:gridCol w="1312334"/>
                <a:gridCol w="1312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5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308</Words>
  <Application>Microsoft Office PowerPoint</Application>
  <PresentationFormat>Grand écran</PresentationFormat>
  <Paragraphs>89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Trebuchet MS</vt:lpstr>
      <vt:lpstr>Wingdings 3</vt:lpstr>
      <vt:lpstr>Facette</vt:lpstr>
      <vt:lpstr>Troisième Chapitre 3:  Les fonctions</vt:lpstr>
      <vt:lpstr>Chapitre 3: Les fonctions</vt:lpstr>
      <vt:lpstr>I. Notion de fonction </vt:lpstr>
      <vt:lpstr>Exemple</vt:lpstr>
      <vt:lpstr>I. Notion de fonction </vt:lpstr>
      <vt:lpstr>Exercice 9 page 300</vt:lpstr>
      <vt:lpstr>Exercice 17 page 301</vt:lpstr>
      <vt:lpstr>II. Définir une fonction</vt:lpstr>
      <vt:lpstr>II. Définir une fonction</vt:lpstr>
      <vt:lpstr>II. Définir une fonction</vt:lpstr>
      <vt:lpstr>Exercices 36 et 37 page 303</vt:lpstr>
      <vt:lpstr>Exercices 23 page 302</vt:lpstr>
      <vt:lpstr>Exercice 30 page 303</vt:lpstr>
      <vt:lpstr>Exercices 38 et 41 page 303</vt:lpstr>
      <vt:lpstr>Exercices 65 page 308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179</cp:revision>
  <dcterms:created xsi:type="dcterms:W3CDTF">2016-06-28T13:11:46Z</dcterms:created>
  <dcterms:modified xsi:type="dcterms:W3CDTF">2018-11-18T21:19:28Z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6d650692-a2b5-40af-8fa0-aea7f20b517f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