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259" r:id="rId3"/>
    <p:sldId id="308" r:id="rId4"/>
    <p:sldId id="328" r:id="rId5"/>
    <p:sldId id="329" r:id="rId6"/>
    <p:sldId id="330" r:id="rId7"/>
    <p:sldId id="331" r:id="rId8"/>
    <p:sldId id="332" r:id="rId9"/>
    <p:sldId id="333" r:id="rId10"/>
    <p:sldId id="309" r:id="rId11"/>
    <p:sldId id="334" r:id="rId12"/>
    <p:sldId id="335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8" r:id="rId24"/>
    <p:sldId id="347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82" r:id="rId34"/>
    <p:sldId id="383" r:id="rId35"/>
    <p:sldId id="411" r:id="rId36"/>
    <p:sldId id="409" r:id="rId37"/>
    <p:sldId id="384" r:id="rId38"/>
    <p:sldId id="358" r:id="rId39"/>
    <p:sldId id="385" r:id="rId40"/>
    <p:sldId id="410" r:id="rId41"/>
    <p:sldId id="359" r:id="rId42"/>
    <p:sldId id="387" r:id="rId43"/>
    <p:sldId id="362" r:id="rId44"/>
    <p:sldId id="393" r:id="rId45"/>
    <p:sldId id="361" r:id="rId46"/>
    <p:sldId id="391" r:id="rId47"/>
    <p:sldId id="388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87D5-C660-4ED7-B373-01567C563AE3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D5B9-6A34-4F2F-AFC5-BD638F45E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2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0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1.png"/><Relationship Id="rId12" Type="http://schemas.openxmlformats.org/officeDocument/2006/relationships/image" Target="../media/image8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1.png"/><Relationship Id="rId10" Type="http://schemas.openxmlformats.org/officeDocument/2006/relationships/image" Target="../media/image8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7.jpeg"/><Relationship Id="rId7" Type="http://schemas.openxmlformats.org/officeDocument/2006/relationships/image" Target="../media/image71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3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01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png"/><Relationship Id="rId2" Type="http://schemas.openxmlformats.org/officeDocument/2006/relationships/image" Target="../media/image8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1.png"/><Relationship Id="rId4" Type="http://schemas.openxmlformats.org/officeDocument/2006/relationships/image" Target="../media/image89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3" Type="http://schemas.openxmlformats.org/officeDocument/2006/relationships/image" Target="../media/image7.jpe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1.png"/><Relationship Id="rId3" Type="http://schemas.openxmlformats.org/officeDocument/2006/relationships/image" Target="../media/image911.png"/><Relationship Id="rId7" Type="http://schemas.openxmlformats.org/officeDocument/2006/relationships/image" Target="../media/image951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1.png"/><Relationship Id="rId5" Type="http://schemas.openxmlformats.org/officeDocument/2006/relationships/image" Target="../media/image931.png"/><Relationship Id="rId4" Type="http://schemas.openxmlformats.org/officeDocument/2006/relationships/image" Target="../media/image9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840.png"/><Relationship Id="rId3" Type="http://schemas.openxmlformats.org/officeDocument/2006/relationships/image" Target="../media/image7.jpeg"/><Relationship Id="rId7" Type="http://schemas.openxmlformats.org/officeDocument/2006/relationships/image" Target="../media/image780.png"/><Relationship Id="rId12" Type="http://schemas.openxmlformats.org/officeDocument/2006/relationships/image" Target="../media/image91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image" Target="../media/image820.png"/><Relationship Id="rId5" Type="http://schemas.openxmlformats.org/officeDocument/2006/relationships/image" Target="../media/image860.png"/><Relationship Id="rId10" Type="http://schemas.openxmlformats.org/officeDocument/2006/relationships/image" Target="../media/image900.png"/><Relationship Id="rId4" Type="http://schemas.openxmlformats.org/officeDocument/2006/relationships/image" Target="../media/image750.png"/><Relationship Id="rId9" Type="http://schemas.openxmlformats.org/officeDocument/2006/relationships/image" Target="../media/image890.png"/><Relationship Id="rId14" Type="http://schemas.openxmlformats.org/officeDocument/2006/relationships/image" Target="../media/image9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81.png"/><Relationship Id="rId7" Type="http://schemas.openxmlformats.org/officeDocument/2006/relationships/image" Target="../media/image1020.png"/><Relationship Id="rId2" Type="http://schemas.openxmlformats.org/officeDocument/2006/relationships/image" Target="../media/image9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5" Type="http://schemas.openxmlformats.org/officeDocument/2006/relationships/image" Target="../media/image1001.png"/><Relationship Id="rId4" Type="http://schemas.openxmlformats.org/officeDocument/2006/relationships/image" Target="../media/image9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7.jpeg"/><Relationship Id="rId7" Type="http://schemas.openxmlformats.org/officeDocument/2006/relationships/image" Target="../media/image97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5" Type="http://schemas.openxmlformats.org/officeDocument/2006/relationships/image" Target="../media/image950.png"/><Relationship Id="rId10" Type="http://schemas.openxmlformats.org/officeDocument/2006/relationships/image" Target="../media/image1000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13" Type="http://schemas.openxmlformats.org/officeDocument/2006/relationships/image" Target="../media/image1150.png"/><Relationship Id="rId18" Type="http://schemas.openxmlformats.org/officeDocument/2006/relationships/image" Target="../media/image12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17" Type="http://schemas.openxmlformats.org/officeDocument/2006/relationships/image" Target="../media/image119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80.png"/><Relationship Id="rId20" Type="http://schemas.openxmlformats.org/officeDocument/2006/relationships/image" Target="../media/image1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5" Type="http://schemas.openxmlformats.org/officeDocument/2006/relationships/image" Target="../media/image1170.png"/><Relationship Id="rId10" Type="http://schemas.openxmlformats.org/officeDocument/2006/relationships/image" Target="../media/image1120.png"/><Relationship Id="rId19" Type="http://schemas.openxmlformats.org/officeDocument/2006/relationships/image" Target="../media/image1210.png"/><Relationship Id="rId4" Type="http://schemas.openxmlformats.org/officeDocument/2006/relationships/image" Target="../media/image1060.png"/><Relationship Id="rId9" Type="http://schemas.openxmlformats.org/officeDocument/2006/relationships/image" Target="../media/image1110.png"/><Relationship Id="rId14" Type="http://schemas.openxmlformats.org/officeDocument/2006/relationships/image" Target="../media/image116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108.png"/><Relationship Id="rId7" Type="http://schemas.openxmlformats.org/officeDocument/2006/relationships/image" Target="../media/image129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320.png"/><Relationship Id="rId4" Type="http://schemas.openxmlformats.org/officeDocument/2006/relationships/image" Target="../media/image109.jpeg"/><Relationship Id="rId9" Type="http://schemas.openxmlformats.org/officeDocument/2006/relationships/image" Target="../media/image13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0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17.png"/><Relationship Id="rId10" Type="http://schemas.openxmlformats.org/officeDocument/2006/relationships/image" Target="../media/image141.png"/><Relationship Id="rId4" Type="http://schemas.openxmlformats.org/officeDocument/2006/relationships/image" Target="../media/image1350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1.png"/><Relationship Id="rId3" Type="http://schemas.openxmlformats.org/officeDocument/2006/relationships/image" Target="../media/image11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4: </a:t>
            </a:r>
            <a:br>
              <a:rPr lang="fr-FR" sz="3600" dirty="0" smtClean="0"/>
            </a:br>
            <a:r>
              <a:rPr lang="fr-FR" sz="3600" dirty="0" smtClean="0"/>
              <a:t>Calcul littéral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 de Quatrième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4618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5354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70C0"/>
                </a:solidFill>
              </a:rPr>
              <a:t>expression littérale </a:t>
            </a:r>
            <a:r>
              <a:rPr lang="fr-FR" sz="2400" dirty="0" smtClean="0"/>
              <a:t>est une expression dans laquelle certains </a:t>
            </a:r>
            <a:r>
              <a:rPr lang="fr-FR" sz="2400" b="1" dirty="0" smtClean="0">
                <a:solidFill>
                  <a:srgbClr val="00B050"/>
                </a:solidFill>
              </a:rPr>
              <a:t>nombres</a:t>
            </a:r>
            <a:r>
              <a:rPr lang="fr-FR" sz="2400" dirty="0" smtClean="0"/>
              <a:t> sont représentés par des </a:t>
            </a:r>
            <a:r>
              <a:rPr lang="fr-FR" sz="2400" b="1" dirty="0" smtClean="0">
                <a:solidFill>
                  <a:srgbClr val="FF0000"/>
                </a:solidFill>
              </a:rPr>
              <a:t>lettres</a:t>
            </a:r>
            <a:r>
              <a:rPr lang="fr-FR" sz="2400" dirty="0" smtClean="0"/>
              <a:t>.</a:t>
            </a:r>
          </a:p>
          <a:p>
            <a:pPr lvl="1"/>
            <a:r>
              <a:rPr lang="fr-FR" sz="2200" dirty="0" smtClean="0"/>
              <a:t>Si une lettre apparait plusieurs fois, elle désigne toujours le même nombre.</a:t>
            </a:r>
          </a:p>
          <a:p>
            <a:pPr lvl="1"/>
            <a:r>
              <a:rPr lang="fr-FR" sz="2200" dirty="0" smtClean="0"/>
              <a:t>Une expression littérale traduit un programme de calcul.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69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89077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Exemple: Un programme de calcul</a:t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818866" y="2036364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Choisir un nombre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1003" y="302280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fr-FR" dirty="0" smtClean="0">
                <a:solidFill>
                  <a:srgbClr val="FFC000"/>
                </a:solidFill>
              </a:rPr>
              <a:t>L’élever au carré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77376" y="402139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fr-FR" dirty="0" smtClean="0">
                <a:solidFill>
                  <a:srgbClr val="00B050"/>
                </a:solidFill>
              </a:rPr>
              <a:t>Multiplier le résultat obtenu par 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92572" y="5011008"/>
            <a:ext cx="3848669" cy="103035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fr-FR" dirty="0" smtClean="0">
                <a:solidFill>
                  <a:srgbClr val="0070C0"/>
                </a:solidFill>
              </a:rPr>
              <a:t>Ajouter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ce produit, </a:t>
            </a:r>
            <a:r>
              <a:rPr lang="fr-FR" dirty="0" smtClean="0">
                <a:solidFill>
                  <a:srgbClr val="7030A0"/>
                </a:solidFill>
              </a:rPr>
              <a:t>3 fois le nombre choisi au départ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5599981" y="2188432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>
            <a:off x="6535091" y="3156053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7615003" y="3956472"/>
            <a:ext cx="1310407" cy="1245322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 programme de calcul se traduit par l’expression littérale: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blipFill rotWithShape="0">
                <a:blip r:embed="rId7"/>
                <a:stretch>
                  <a:fillRect l="-1761" t="-5000" b="-1428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1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6" grpId="0"/>
      <p:bldP spid="14" grpId="0"/>
      <p:bldP spid="15" grpId="0"/>
      <p:bldP spid="16" grpId="0" animBg="1"/>
      <p:bldP spid="8" grpId="0" animBg="1"/>
      <p:bldP spid="18" grpId="0" animBg="1"/>
      <p:bldP spid="1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90" y="1930400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02279" y="648022"/>
            <a:ext cx="3316405" cy="2353554"/>
            <a:chOff x="6432786" y="594362"/>
            <a:chExt cx="3316405" cy="2353554"/>
          </a:xfrm>
        </p:grpSpPr>
        <p:sp>
          <p:nvSpPr>
            <p:cNvPr id="9" name="Rounded Rectangle 8"/>
            <p:cNvSpPr/>
            <p:nvPr/>
          </p:nvSpPr>
          <p:spPr>
            <a:xfrm>
              <a:off x="6432786" y="594362"/>
              <a:ext cx="3316405" cy="235355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9898" y="1117635"/>
              <a:ext cx="1679030" cy="1134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968" y="744673"/>
              <a:ext cx="1251795" cy="1004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7443" y="1778688"/>
              <a:ext cx="1251795" cy="1004962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dirty="0" smtClean="0"/>
              <a:t>Un lot est composé de </a:t>
            </a:r>
            <a:r>
              <a:rPr lang="fr-FR" b="1" dirty="0" smtClean="0">
                <a:solidFill>
                  <a:srgbClr val="0070C0"/>
                </a:solidFill>
              </a:rPr>
              <a:t>2 morceaux bleus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1 rouge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Combien y a-t-il de cubes dans </a:t>
            </a:r>
            <a:r>
              <a:rPr lang="fr-FR" b="1" dirty="0" smtClean="0">
                <a:solidFill>
                  <a:srgbClr val="FFC000"/>
                </a:solidFill>
              </a:rPr>
              <a:t>5 lots 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b="1" dirty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sp>
        <p:nvSpPr>
          <p:cNvPr id="14" name="Arc 13"/>
          <p:cNvSpPr/>
          <p:nvPr/>
        </p:nvSpPr>
        <p:spPr>
          <a:xfrm>
            <a:off x="1110345" y="3576575"/>
            <a:ext cx="877064" cy="807732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1058613" y="3178801"/>
            <a:ext cx="1997728" cy="688519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31224" y="3401759"/>
                <a:ext cx="30265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fr-FR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24" y="3401759"/>
                <a:ext cx="302653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754399" y="341174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99" y="3411746"/>
                <a:ext cx="95948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55816" y="339566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816" y="3395666"/>
                <a:ext cx="95948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 animBg="1"/>
      <p:bldP spid="5" grpId="0"/>
      <p:bldP spid="21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897375" y="525470"/>
            <a:ext cx="3316405" cy="2353554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57" y="675781"/>
            <a:ext cx="1251795" cy="100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32" y="1709796"/>
            <a:ext cx="1251795" cy="100496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Combien de cubes dans </a:t>
            </a:r>
            <a:r>
              <a:rPr lang="fr-FR" sz="2800" b="1" dirty="0" smtClean="0">
                <a:solidFill>
                  <a:srgbClr val="FF0000"/>
                </a:solidFill>
              </a:rPr>
              <a:t>9</a:t>
            </a:r>
            <a:r>
              <a:rPr lang="fr-FR" sz="2800" dirty="0" smtClean="0"/>
              <a:t> lots ?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34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523" y="627419"/>
            <a:ext cx="922308" cy="814627"/>
          </a:xfrm>
          <a:prstGeom prst="rect">
            <a:avLst/>
          </a:prstGeom>
        </p:spPr>
      </p:pic>
      <p:pic>
        <p:nvPicPr>
          <p:cNvPr id="35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606" y="1123852"/>
            <a:ext cx="922308" cy="814627"/>
          </a:xfrm>
          <a:prstGeom prst="rect">
            <a:avLst/>
          </a:prstGeom>
        </p:spPr>
      </p:pic>
      <p:pic>
        <p:nvPicPr>
          <p:cNvPr id="3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09" y="1942672"/>
            <a:ext cx="922308" cy="814627"/>
          </a:xfrm>
          <a:prstGeom prst="rect">
            <a:avLst/>
          </a:prstGeom>
        </p:spPr>
      </p:pic>
      <p:pic>
        <p:nvPicPr>
          <p:cNvPr id="40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694" y="1533262"/>
            <a:ext cx="922308" cy="814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31224" y="3401759"/>
                <a:ext cx="3304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24" y="3401759"/>
                <a:ext cx="330487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1110345" y="3576575"/>
            <a:ext cx="877064" cy="807732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 rot="10800000">
            <a:off x="1058613" y="3178801"/>
            <a:ext cx="1997728" cy="688519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795589" y="341174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89" y="3411746"/>
                <a:ext cx="95948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564054" y="339566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54" y="3395666"/>
                <a:ext cx="95948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r>
                  <a:rPr lang="fr-FR" sz="2000" dirty="0" smtClean="0"/>
                  <a:t>Exemples</a:t>
                </a:r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246092" y="4084827"/>
                <a:ext cx="1966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092" y="4084827"/>
                <a:ext cx="196618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246092" y="4753492"/>
                <a:ext cx="1966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092" y="4753492"/>
                <a:ext cx="196618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929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843073" y="4753492"/>
                <a:ext cx="2429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73" y="4753492"/>
                <a:ext cx="242981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752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7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26" grpId="0"/>
      <p:bldP spid="10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le produit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dirty="0" smtClean="0"/>
                  <a:t> c’est l’écrire sous forme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une somme</a:t>
                </a:r>
                <a:r>
                  <a:rPr lang="fr-FR" sz="2000" dirty="0" smtClean="0"/>
                  <a:t>.</a:t>
                </a:r>
              </a:p>
              <a:p>
                <a:endParaRPr lang="fr-FR" sz="2000" dirty="0"/>
              </a:p>
              <a:p>
                <a:r>
                  <a:rPr lang="fr-FR" sz="2000" b="1" dirty="0" smtClean="0">
                    <a:solidFill>
                      <a:srgbClr val="7030A0"/>
                    </a:solidFill>
                  </a:rPr>
                  <a:t>Factoriser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la somme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c’est l’</a:t>
                </a:r>
                <a:r>
                  <a:rPr lang="fr-FR" sz="2000" dirty="0"/>
                  <a:t>é</a:t>
                </a:r>
                <a:r>
                  <a:rPr lang="fr-FR" sz="2000" dirty="0" smtClean="0"/>
                  <a:t>crire sous la forme d’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un produit</a:t>
                </a:r>
                <a:r>
                  <a:rPr lang="fr-FR" sz="2000" dirty="0" smtClean="0"/>
                  <a:t>.</a:t>
                </a:r>
                <a:endParaRPr lang="fr-FR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  <a:blipFill rotWithShape="0">
                <a:blip r:embed="rId2"/>
                <a:stretch>
                  <a:fillRect l="-296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83845" y="2596185"/>
            <a:ext cx="200240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factorisée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60145" y="2646968"/>
            <a:ext cx="224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</a:t>
            </a:r>
          </a:p>
          <a:p>
            <a:pPr algn="ctr"/>
            <a:r>
              <a:rPr lang="fr-FR" sz="2400" dirty="0" smtClean="0"/>
              <a:t>développée</a:t>
            </a:r>
            <a:endParaRPr lang="fr-FR" sz="2400" dirty="0"/>
          </a:p>
        </p:txBody>
      </p:sp>
      <p:sp>
        <p:nvSpPr>
          <p:cNvPr id="9" name="Arc 8"/>
          <p:cNvSpPr/>
          <p:nvPr/>
        </p:nvSpPr>
        <p:spPr>
          <a:xfrm>
            <a:off x="3302000" y="1631214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5194300" y="1596108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>
            <a:endCxn id="8" idx="0"/>
          </p:cNvCxnSpPr>
          <p:nvPr/>
        </p:nvCxnSpPr>
        <p:spPr>
          <a:xfrm flipH="1">
            <a:off x="2585047" y="2256363"/>
            <a:ext cx="1361365" cy="339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7" idx="0"/>
          </p:cNvCxnSpPr>
          <p:nvPr/>
        </p:nvCxnSpPr>
        <p:spPr>
          <a:xfrm>
            <a:off x="5968709" y="2215754"/>
            <a:ext cx="1715386" cy="431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3023402" y="802231"/>
            <a:ext cx="4040273" cy="3248085"/>
          </a:xfrm>
          <a:prstGeom prst="arc">
            <a:avLst>
              <a:gd name="adj1" fmla="val 2075941"/>
              <a:gd name="adj2" fmla="val 8678979"/>
            </a:avLst>
          </a:prstGeom>
          <a:ln w="3810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Développer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2551555" y="2209571"/>
            <a:ext cx="5043284" cy="4032711"/>
          </a:xfrm>
          <a:prstGeom prst="arc">
            <a:avLst>
              <a:gd name="adj1" fmla="val 13622752"/>
              <a:gd name="adj2" fmla="val 18757026"/>
            </a:avLst>
          </a:prstGeom>
          <a:ln w="38100">
            <a:solidFill>
              <a:srgbClr val="7030A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Factoriser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27" grpId="0" animBg="1"/>
      <p:bldP spid="9" grpId="0" animBg="1"/>
      <p:bldP spid="28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fr-FR" sz="2400" b="1" dirty="0" smtClean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017431" y="3378379"/>
            <a:ext cx="18030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9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65808" y="1547099"/>
                <a:ext cx="8596668" cy="4265611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les expressions suivantes:</a:t>
                </a:r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 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5808" y="1547099"/>
                <a:ext cx="8596668" cy="4265611"/>
              </a:xfrm>
              <a:blipFill rotWithShape="0">
                <a:blip r:embed="rId2"/>
                <a:stretch>
                  <a:fillRect l="-355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1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4: </a:t>
            </a:r>
            <a:r>
              <a:rPr lang="fr-FR" dirty="0"/>
              <a:t>Calcul littéral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80995" y="1958313"/>
                <a:ext cx="8596668" cy="4265611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2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995" y="1958313"/>
                <a:ext cx="8596668" cy="4265611"/>
              </a:xfrm>
              <a:blipFill rotWithShape="0">
                <a:blip r:embed="rId2"/>
                <a:stretch>
                  <a:fillRect l="-355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Exemple:</a:t>
                </a:r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094705" y="3919291"/>
            <a:ext cx="1996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7030A0"/>
                    </a:solidFill>
                  </a:rPr>
                  <a:t>Factoriser </a:t>
                </a:r>
                <a:r>
                  <a:rPr lang="fr-FR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  				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fr-FR" dirty="0" smtClean="0"/>
                  <a:t>    						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142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28700" y="1421972"/>
            <a:ext cx="7670800" cy="3242630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40" y="1994485"/>
            <a:ext cx="922308" cy="81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48" y="1545957"/>
            <a:ext cx="1251795" cy="1004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79" y="1674632"/>
            <a:ext cx="1679030" cy="113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43" y="3425188"/>
            <a:ext cx="1251795" cy="100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838" y="2794213"/>
            <a:ext cx="1251795" cy="1004962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84" y="1891536"/>
            <a:ext cx="922308" cy="814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82" y="2615064"/>
            <a:ext cx="1251795" cy="1004962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55" y="2864055"/>
            <a:ext cx="922308" cy="814627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25" y="3811875"/>
            <a:ext cx="922308" cy="81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42" y="3036908"/>
            <a:ext cx="1679030" cy="11344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78000" y="4856452"/>
            <a:ext cx="6921500" cy="1484378"/>
            <a:chOff x="1778000" y="4856452"/>
            <a:chExt cx="6921500" cy="1484378"/>
          </a:xfrm>
        </p:grpSpPr>
        <p:sp>
          <p:nvSpPr>
            <p:cNvPr id="17" name="Rounded Rectangle 16"/>
            <p:cNvSpPr/>
            <p:nvPr/>
          </p:nvSpPr>
          <p:spPr>
            <a:xfrm>
              <a:off x="1778000" y="4856452"/>
              <a:ext cx="6921500" cy="1484378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         + 4            + 2       .          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017" y="5226735"/>
              <a:ext cx="922308" cy="814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6444" y="5146512"/>
              <a:ext cx="1251795" cy="10049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0052" y="5046592"/>
              <a:ext cx="1679030" cy="113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6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Réduire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une expression littérale, </a:t>
            </a:r>
            <a:br>
              <a:rPr lang="fr-FR" sz="2400" dirty="0" smtClean="0"/>
            </a:br>
            <a:r>
              <a:rPr lang="fr-FR" sz="2400" dirty="0" smtClean="0"/>
              <a:t>c’est écrire cette expression avec </a:t>
            </a:r>
            <a:r>
              <a:rPr lang="fr-FR" sz="2400" b="1" dirty="0" smtClean="0">
                <a:solidFill>
                  <a:srgbClr val="FFC000"/>
                </a:solidFill>
              </a:rPr>
              <a:t>le moins de termes possible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0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>
            <a:off x="1017431" y="3326863"/>
            <a:ext cx="1481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:endParaRPr lang="fr-FR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 flipV="1">
            <a:off x="1056067" y="2871989"/>
            <a:ext cx="914401" cy="4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56067" y="4653387"/>
            <a:ext cx="24598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b="1" dirty="0" smtClean="0">
                  <a:solidFill>
                    <a:srgbClr val="0070C0"/>
                  </a:solidFill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7905" r="14595"/>
          <a:stretch/>
        </p:blipFill>
        <p:spPr>
          <a:xfrm>
            <a:off x="131802" y="1466335"/>
            <a:ext cx="12032277" cy="3391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4: Calcul littéral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85535" y="3947355"/>
            <a:ext cx="2512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85535" y="3855022"/>
            <a:ext cx="1167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littéral</a:t>
            </a:r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02" y="2637218"/>
            <a:ext cx="11726800" cy="26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dirty="0"/>
              </a:p>
              <a:p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1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24" t="-60294" r="-20078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0294" r="-1002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75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8" y="171808"/>
            <a:ext cx="8596668" cy="1320800"/>
          </a:xfrm>
        </p:spPr>
        <p:txBody>
          <a:bodyPr/>
          <a:lstStyle/>
          <a:p>
            <a:r>
              <a:rPr lang="fr-FR" dirty="0" smtClean="0"/>
              <a:t>Questions Flash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64" y="1075170"/>
                <a:ext cx="5527108" cy="51710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4" y="1075170"/>
                <a:ext cx="5527108" cy="5171083"/>
              </a:xfrm>
              <a:blipFill rotWithShape="0">
                <a:blip r:embed="rId2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  <a:blipFill rotWithShape="0">
                <a:blip r:embed="rId3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8" y="171808"/>
            <a:ext cx="8596668" cy="1320800"/>
          </a:xfrm>
        </p:spPr>
        <p:txBody>
          <a:bodyPr/>
          <a:lstStyle/>
          <a:p>
            <a:r>
              <a:rPr lang="fr-FR" dirty="0" smtClean="0"/>
              <a:t>Questions Flash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64" y="1075171"/>
                <a:ext cx="4995536" cy="47483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4" y="1075171"/>
                <a:ext cx="4995536" cy="474831"/>
              </a:xfrm>
              <a:blipFill rotWithShape="0"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772618" y="898899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2618" y="1661309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618" y="1661309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524" b="-2063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2618" y="2439006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618" y="2439006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6154" b="-1846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82580" y="1535114"/>
                <a:ext cx="419422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  <m:r>
                        <a:rPr lang="fr-FR" sz="20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0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fr-FR" sz="20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1535114"/>
                <a:ext cx="4194220" cy="714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82580" y="1998196"/>
                <a:ext cx="2833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1998196"/>
                <a:ext cx="283335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487213" y="3284644"/>
                <a:ext cx="4596944" cy="526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13" y="3284644"/>
                <a:ext cx="4596944" cy="526512"/>
              </a:xfrm>
              <a:prstGeom prst="rect">
                <a:avLst/>
              </a:prstGeom>
              <a:blipFill rotWithShape="0">
                <a:blip r:embed="rId7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82580" y="3811155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3811155"/>
                <a:ext cx="3734874" cy="4070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82580" y="4342872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4342872"/>
                <a:ext cx="3734874" cy="4070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82580" y="4857178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0" y="4857178"/>
                <a:ext cx="3734874" cy="4070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>
            <a:off x="682580" y="2398306"/>
            <a:ext cx="2217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82580" y="5264277"/>
            <a:ext cx="2073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834129" y="3794848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29" y="3794848"/>
                <a:ext cx="3734874" cy="4070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834129" y="4294088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29" y="4294088"/>
                <a:ext cx="3734874" cy="4070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830476" y="4857177"/>
                <a:ext cx="373487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76" y="4857177"/>
                <a:ext cx="3734874" cy="4070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>
            <a:off x="5869113" y="5264276"/>
            <a:ext cx="22533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61422" y="3342037"/>
                <a:ext cx="4596944" cy="526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22" y="3342037"/>
                <a:ext cx="4596944" cy="526512"/>
              </a:xfrm>
              <a:prstGeom prst="rect">
                <a:avLst/>
              </a:prstGeom>
              <a:blipFill rotWithShape="0">
                <a:blip r:embed="rId15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00" y="1075421"/>
                <a:ext cx="3870465" cy="646288"/>
              </a:xfrm>
              <a:prstGeom prst="rect">
                <a:avLst/>
              </a:prstGeom>
              <a:blipFill rotWithShape="0">
                <a:blip r:embed="rId16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2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1" grpId="0"/>
      <p:bldP spid="12" grpId="0"/>
      <p:bldP spid="13" grpId="0"/>
      <p:bldP spid="15" grpId="0"/>
      <p:bldP spid="19" grpId="0"/>
      <p:bldP spid="20" grpId="0"/>
      <p:bldP spid="21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5" y="1265316"/>
            <a:ext cx="3795783" cy="22142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1471" y="224939"/>
            <a:ext cx="7326484" cy="798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Sport et distributivité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99388" y="1593262"/>
            <a:ext cx="212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  <a:endParaRPr lang="fr-FR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2957" y="1629624"/>
            <a:ext cx="180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endParaRPr lang="fr-FR" sz="9600" dirty="0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60" y="1847187"/>
            <a:ext cx="1181100" cy="13811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07" y="4402303"/>
            <a:ext cx="1285875" cy="152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422" y="4342741"/>
            <a:ext cx="1209675" cy="14954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341" y="2235359"/>
            <a:ext cx="589633" cy="7173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088" y="4788578"/>
            <a:ext cx="605064" cy="7514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871" y="4797159"/>
            <a:ext cx="692246" cy="823064"/>
          </a:xfrm>
          <a:prstGeom prst="rect">
            <a:avLst/>
          </a:prstGeom>
        </p:spPr>
      </p:pic>
      <p:sp>
        <p:nvSpPr>
          <p:cNvPr id="24" name="TextBox 22"/>
          <p:cNvSpPr txBox="1"/>
          <p:nvPr/>
        </p:nvSpPr>
        <p:spPr>
          <a:xfrm>
            <a:off x="711546" y="1608880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5" name="TextBox 23"/>
          <p:cNvSpPr txBox="1"/>
          <p:nvPr/>
        </p:nvSpPr>
        <p:spPr>
          <a:xfrm>
            <a:off x="4520083" y="1635826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6" name="TextBox 24"/>
          <p:cNvSpPr txBox="1"/>
          <p:nvPr/>
        </p:nvSpPr>
        <p:spPr>
          <a:xfrm>
            <a:off x="5917024" y="1624625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5590" y="1624625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7587955" y="1785776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9" name="TextBox 27"/>
          <p:cNvSpPr txBox="1"/>
          <p:nvPr/>
        </p:nvSpPr>
        <p:spPr>
          <a:xfrm>
            <a:off x="2452070" y="1781762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127466" y="1847187"/>
            <a:ext cx="79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9600" dirty="0"/>
          </a:p>
        </p:txBody>
      </p:sp>
      <p:sp>
        <p:nvSpPr>
          <p:cNvPr id="31" name="Arc 30"/>
          <p:cNvSpPr/>
          <p:nvPr/>
        </p:nvSpPr>
        <p:spPr>
          <a:xfrm>
            <a:off x="1866376" y="2688583"/>
            <a:ext cx="5261095" cy="1060121"/>
          </a:xfrm>
          <a:prstGeom prst="arc">
            <a:avLst>
              <a:gd name="adj1" fmla="val 23428"/>
              <a:gd name="adj2" fmla="val 107541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>
            <a:off x="1842789" y="2343703"/>
            <a:ext cx="7014587" cy="1682875"/>
          </a:xfrm>
          <a:prstGeom prst="arc">
            <a:avLst>
              <a:gd name="adj1" fmla="val 21596837"/>
              <a:gd name="adj2" fmla="val 1073644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10800000">
            <a:off x="4039729" y="1036075"/>
            <a:ext cx="2980727" cy="1595089"/>
          </a:xfrm>
          <a:prstGeom prst="arc">
            <a:avLst>
              <a:gd name="adj1" fmla="val 92174"/>
              <a:gd name="adj2" fmla="val 104191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/>
          <p:cNvSpPr/>
          <p:nvPr/>
        </p:nvSpPr>
        <p:spPr>
          <a:xfrm rot="10800000">
            <a:off x="4002537" y="809775"/>
            <a:ext cx="4854839" cy="2478894"/>
          </a:xfrm>
          <a:prstGeom prst="arc">
            <a:avLst>
              <a:gd name="adj1" fmla="val 378868"/>
              <a:gd name="adj2" fmla="val 1053822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134663" y="4428733"/>
            <a:ext cx="1036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9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3359488" y="4442727"/>
            <a:ext cx="133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FR" sz="9600" dirty="0"/>
          </a:p>
        </p:txBody>
      </p:sp>
      <p:sp>
        <p:nvSpPr>
          <p:cNvPr id="37" name="TextBox 27"/>
          <p:cNvSpPr txBox="1"/>
          <p:nvPr/>
        </p:nvSpPr>
        <p:spPr>
          <a:xfrm>
            <a:off x="2871004" y="436709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8" name="TextBox 27"/>
          <p:cNvSpPr txBox="1"/>
          <p:nvPr/>
        </p:nvSpPr>
        <p:spPr>
          <a:xfrm>
            <a:off x="5266952" y="444102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9" name="ZoneTexte 38"/>
          <p:cNvSpPr txBox="1"/>
          <p:nvPr/>
        </p:nvSpPr>
        <p:spPr>
          <a:xfrm>
            <a:off x="5907318" y="4502583"/>
            <a:ext cx="123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9600" dirty="0"/>
          </a:p>
        </p:txBody>
      </p:sp>
      <p:sp>
        <p:nvSpPr>
          <p:cNvPr id="40" name="TextBox 27"/>
          <p:cNvSpPr txBox="1"/>
          <p:nvPr/>
        </p:nvSpPr>
        <p:spPr>
          <a:xfrm>
            <a:off x="7742769" y="444102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386483" y="4514727"/>
            <a:ext cx="123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9804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5" y="158962"/>
            <a:ext cx="9094464" cy="1320800"/>
          </a:xfrm>
        </p:spPr>
        <p:txBody>
          <a:bodyPr/>
          <a:lstStyle/>
          <a:p>
            <a:r>
              <a:rPr lang="fr-FR" dirty="0" err="1" smtClean="0"/>
              <a:t>Anisha</a:t>
            </a:r>
            <a:r>
              <a:rPr lang="fr-FR" dirty="0" smtClean="0"/>
              <a:t>, Sophia et la distributivité…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487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/>
            </a:r>
            <a:br>
              <a:rPr lang="fr-FR" sz="2400" u="sng" dirty="0"/>
            </a:b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437151"/>
            <a:ext cx="683339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2339665" y="3001247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3" name="TextBox 22"/>
          <p:cNvSpPr txBox="1"/>
          <p:nvPr/>
        </p:nvSpPr>
        <p:spPr>
          <a:xfrm>
            <a:off x="871203" y="2915164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0047" y="287051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5" name="TextBox 24"/>
          <p:cNvSpPr txBox="1"/>
          <p:nvPr/>
        </p:nvSpPr>
        <p:spPr>
          <a:xfrm>
            <a:off x="5525138" y="2930909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8813076" y="2930909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7225099" y="3092060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9" name="Arc 28"/>
          <p:cNvSpPr/>
          <p:nvPr/>
        </p:nvSpPr>
        <p:spPr>
          <a:xfrm>
            <a:off x="2017070" y="3616088"/>
            <a:ext cx="4645615" cy="2114712"/>
          </a:xfrm>
          <a:prstGeom prst="arc">
            <a:avLst>
              <a:gd name="adj1" fmla="val 23428"/>
              <a:gd name="adj2" fmla="val 1079131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rc 30"/>
          <p:cNvSpPr/>
          <p:nvPr/>
        </p:nvSpPr>
        <p:spPr>
          <a:xfrm>
            <a:off x="2005807" y="3212722"/>
            <a:ext cx="6538579" cy="2895685"/>
          </a:xfrm>
          <a:prstGeom prst="arc">
            <a:avLst>
              <a:gd name="adj1" fmla="val 10908"/>
              <a:gd name="adj2" fmla="val 1079021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 rot="10800000">
            <a:off x="3681957" y="1523618"/>
            <a:ext cx="2980727" cy="1595089"/>
          </a:xfrm>
          <a:prstGeom prst="arc">
            <a:avLst>
              <a:gd name="adj1" fmla="val 92174"/>
              <a:gd name="adj2" fmla="val 104191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10800000">
            <a:off x="3689546" y="1146189"/>
            <a:ext cx="4854839" cy="2478894"/>
          </a:xfrm>
          <a:prstGeom prst="arc">
            <a:avLst>
              <a:gd name="adj1" fmla="val 378868"/>
              <a:gd name="adj2" fmla="val 101645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4878300" y="3257628"/>
            <a:ext cx="58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x</a:t>
            </a:r>
            <a:endParaRPr lang="fr-FR" sz="5400" dirty="0"/>
          </a:p>
        </p:txBody>
      </p:sp>
      <p:grpSp>
        <p:nvGrpSpPr>
          <p:cNvPr id="13" name="Groupe 12"/>
          <p:cNvGrpSpPr/>
          <p:nvPr/>
        </p:nvGrpSpPr>
        <p:grpSpPr>
          <a:xfrm flipH="1">
            <a:off x="7951191" y="2170408"/>
            <a:ext cx="906351" cy="2361979"/>
            <a:chOff x="1389349" y="2208665"/>
            <a:chExt cx="971173" cy="236197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043">
              <a:off x="1389349" y="2208665"/>
              <a:ext cx="833965" cy="97287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915" y="3017624"/>
              <a:ext cx="861607" cy="1553020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1396309" y="1635430"/>
            <a:ext cx="1305454" cy="2791336"/>
            <a:chOff x="7489636" y="413370"/>
            <a:chExt cx="1778049" cy="416727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89636" y="413370"/>
              <a:ext cx="1778049" cy="416727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20" flipH="1">
              <a:off x="7672574" y="852125"/>
              <a:ext cx="1516037" cy="1512824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 flipH="1">
            <a:off x="6332643" y="2317851"/>
            <a:ext cx="828183" cy="2175535"/>
            <a:chOff x="3126248" y="2379364"/>
            <a:chExt cx="800930" cy="217553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248" y="3064279"/>
              <a:ext cx="800930" cy="149062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021">
              <a:off x="3232053" y="2379364"/>
              <a:ext cx="627577" cy="876295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 flipH="1">
            <a:off x="3210069" y="2520321"/>
            <a:ext cx="849566" cy="1890397"/>
            <a:chOff x="6314074" y="2664117"/>
            <a:chExt cx="867312" cy="189039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40888" y="3403155"/>
              <a:ext cx="740498" cy="1151359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0951" flipH="1">
              <a:off x="6314074" y="2664117"/>
              <a:ext cx="841006" cy="9417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238846" y="3203224"/>
                <a:ext cx="14204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46" y="3203224"/>
                <a:ext cx="1420490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3296804" y="3235736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04" y="3235736"/>
                <a:ext cx="659525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416535" y="3214850"/>
                <a:ext cx="659525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6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35" y="3214850"/>
                <a:ext cx="659525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8033577" y="3265188"/>
                <a:ext cx="659525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6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77" y="3265188"/>
                <a:ext cx="659525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3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7" grpId="0"/>
      <p:bldP spid="28" grpId="0"/>
      <p:bldP spid="29" grpId="0" animBg="1"/>
      <p:bldP spid="31" grpId="0" animBg="1"/>
      <p:bldP spid="32" grpId="0" animBg="1"/>
      <p:bldP spid="33" grpId="0" animBg="1"/>
      <p:bldP spid="34" grpId="0"/>
      <p:bldP spid="30" grpId="0"/>
      <p:bldP spid="35" grpId="0"/>
      <p:bldP spid="36" grpId="0" animBg="1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5" y="158962"/>
            <a:ext cx="9094464" cy="1320800"/>
          </a:xfrm>
        </p:spPr>
        <p:txBody>
          <a:bodyPr/>
          <a:lstStyle/>
          <a:p>
            <a:r>
              <a:rPr lang="fr-FR" dirty="0" smtClean="0"/>
              <a:t>Distributivité…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487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/>
            </a:r>
            <a:br>
              <a:rPr lang="fr-FR" sz="2400" u="sng" dirty="0"/>
            </a:b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437151"/>
            <a:ext cx="683339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2339665" y="3001247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3" name="TextBox 22"/>
          <p:cNvSpPr txBox="1"/>
          <p:nvPr/>
        </p:nvSpPr>
        <p:spPr>
          <a:xfrm>
            <a:off x="871203" y="2915164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40047" y="287051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5" name="TextBox 24"/>
          <p:cNvSpPr txBox="1"/>
          <p:nvPr/>
        </p:nvSpPr>
        <p:spPr>
          <a:xfrm>
            <a:off x="5525138" y="2930909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8813076" y="2930909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7225099" y="3092060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9" name="Arc 28"/>
          <p:cNvSpPr/>
          <p:nvPr/>
        </p:nvSpPr>
        <p:spPr>
          <a:xfrm>
            <a:off x="2017070" y="3616088"/>
            <a:ext cx="4645615" cy="2114712"/>
          </a:xfrm>
          <a:prstGeom prst="arc">
            <a:avLst>
              <a:gd name="adj1" fmla="val 23428"/>
              <a:gd name="adj2" fmla="val 107541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rc 30"/>
          <p:cNvSpPr/>
          <p:nvPr/>
        </p:nvSpPr>
        <p:spPr>
          <a:xfrm>
            <a:off x="2005807" y="3212722"/>
            <a:ext cx="6538579" cy="2895685"/>
          </a:xfrm>
          <a:prstGeom prst="arc">
            <a:avLst>
              <a:gd name="adj1" fmla="val 10908"/>
              <a:gd name="adj2" fmla="val 1073644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 rot="10800000">
            <a:off x="3681957" y="1523618"/>
            <a:ext cx="2980727" cy="1595089"/>
          </a:xfrm>
          <a:prstGeom prst="arc">
            <a:avLst>
              <a:gd name="adj1" fmla="val 92174"/>
              <a:gd name="adj2" fmla="val 104191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10800000">
            <a:off x="3689546" y="1146189"/>
            <a:ext cx="4854839" cy="2478894"/>
          </a:xfrm>
          <a:prstGeom prst="arc">
            <a:avLst>
              <a:gd name="adj1" fmla="val 378868"/>
              <a:gd name="adj2" fmla="val 1016457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4878300" y="3257628"/>
            <a:ext cx="58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x</a:t>
            </a:r>
            <a:endParaRPr lang="fr-FR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238846" y="3203224"/>
                <a:ext cx="14204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46" y="3203224"/>
                <a:ext cx="1420490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296804" y="3235736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04" y="3235736"/>
                <a:ext cx="659525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416535" y="3214850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6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35" y="3214850"/>
                <a:ext cx="659525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033577" y="3265188"/>
                <a:ext cx="6595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6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77" y="3265188"/>
                <a:ext cx="659525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0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2183643" y="317652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183643" y="2841468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2841973" y="274959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2841972" y="2849272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4554911" y="3063531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11" y="3063531"/>
                <a:ext cx="126240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5464160" y="306462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60" y="3064622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6770720" y="305055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20" y="3050557"/>
                <a:ext cx="144819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8014179" y="306462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179" y="3064622"/>
                <a:ext cx="144819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6" grpId="0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37" y="171718"/>
            <a:ext cx="8596668" cy="1320800"/>
          </a:xfrm>
        </p:spPr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76561" y="1261685"/>
                <a:ext cx="31187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</a:rPr>
                  <a:t>=</a:t>
                </a:r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1" y="1261685"/>
                <a:ext cx="3118789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5"/>
              <p:cNvSpPr txBox="1"/>
              <p:nvPr/>
            </p:nvSpPr>
            <p:spPr>
              <a:xfrm>
                <a:off x="5266947" y="211117"/>
                <a:ext cx="600927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47" y="211117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538919" y="1261684"/>
                <a:ext cx="6181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919" y="1261684"/>
                <a:ext cx="618172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187902" y="1723349"/>
                <a:ext cx="61817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+ 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02" y="1723349"/>
                <a:ext cx="6181729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578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187902" y="2250696"/>
                <a:ext cx="61817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𝟐𝟐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02" y="2250696"/>
                <a:ext cx="6181729" cy="470000"/>
              </a:xfrm>
              <a:prstGeom prst="rect">
                <a:avLst/>
              </a:prstGeom>
              <a:blipFill rotWithShape="0">
                <a:blip r:embed="rId8"/>
                <a:stretch>
                  <a:fillRect l="-1578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76560" y="3230524"/>
                <a:ext cx="31187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</a:rPr>
                  <a:t>=</a:t>
                </a:r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3230524"/>
                <a:ext cx="3118789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942462" y="5306464"/>
                <a:ext cx="31187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</a:rPr>
                  <a:t>=</a:t>
                </a:r>
                <a:endParaRPr lang="en-US" sz="2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62" y="5306464"/>
                <a:ext cx="3118789" cy="461665"/>
              </a:xfrm>
              <a:prstGeom prst="rect">
                <a:avLst/>
              </a:prstGeom>
              <a:blipFill rotWithShape="0"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357687" y="3230523"/>
                <a:ext cx="6181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87" y="3230523"/>
                <a:ext cx="618172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981956" y="3696355"/>
                <a:ext cx="61817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− 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−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956" y="3696355"/>
                <a:ext cx="6181729" cy="470000"/>
              </a:xfrm>
              <a:prstGeom prst="rect">
                <a:avLst/>
              </a:prstGeom>
              <a:blipFill rotWithShape="0">
                <a:blip r:embed="rId12"/>
                <a:stretch>
                  <a:fillRect l="-1479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981956" y="4223702"/>
                <a:ext cx="427557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956" y="4223702"/>
                <a:ext cx="4275579" cy="470000"/>
              </a:xfrm>
              <a:prstGeom prst="rect">
                <a:avLst/>
              </a:prstGeom>
              <a:blipFill rotWithShape="0">
                <a:blip r:embed="rId13"/>
                <a:stretch>
                  <a:fillRect l="-2137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440065" y="5306463"/>
                <a:ext cx="6181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65" y="5306463"/>
                <a:ext cx="6181729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072572" y="5706387"/>
                <a:ext cx="61817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− 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−   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+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72" y="5706387"/>
                <a:ext cx="6181729" cy="470000"/>
              </a:xfrm>
              <a:prstGeom prst="rect">
                <a:avLst/>
              </a:prstGeom>
              <a:blipFill rotWithShape="0">
                <a:blip r:embed="rId15"/>
                <a:stretch>
                  <a:fillRect l="-1479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3072571" y="6096081"/>
                <a:ext cx="618172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𝟐𝟑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71" y="6096081"/>
                <a:ext cx="6181729" cy="470000"/>
              </a:xfrm>
              <a:prstGeom prst="rect">
                <a:avLst/>
              </a:prstGeom>
              <a:blipFill rotWithShape="0">
                <a:blip r:embed="rId16"/>
                <a:stretch>
                  <a:fillRect l="-1479"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/>
          <p:cNvCxnSpPr/>
          <p:nvPr/>
        </p:nvCxnSpPr>
        <p:spPr>
          <a:xfrm>
            <a:off x="3286897" y="2720696"/>
            <a:ext cx="27267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072571" y="4693702"/>
            <a:ext cx="27267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187902" y="6580691"/>
            <a:ext cx="27267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37" y="171718"/>
            <a:ext cx="8596668" cy="1320800"/>
          </a:xfrm>
        </p:spPr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583" y="1204193"/>
                <a:ext cx="3786763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583" y="1204193"/>
                <a:ext cx="3786763" cy="4239858"/>
              </a:xfrm>
              <a:blipFill rotWithShape="0">
                <a:blip r:embed="rId2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139832" y="1204193"/>
                <a:ext cx="3786763" cy="847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400" dirty="0"/>
              </a:p>
              <a:p>
                <a:pPr marL="0" indent="0">
                  <a:buNone/>
                </a:pPr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32" y="1204193"/>
                <a:ext cx="3786763" cy="8470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2990336" y="1204193"/>
            <a:ext cx="304800" cy="476326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28379" y="1276863"/>
            <a:ext cx="304800" cy="37894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10138" y="1204193"/>
            <a:ext cx="304800" cy="476326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520272" y="1204193"/>
            <a:ext cx="477569" cy="47632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116488" y="3675545"/>
            <a:ext cx="564291" cy="476326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15558" y="3724237"/>
            <a:ext cx="304800" cy="37894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567114" y="3143451"/>
                <a:ext cx="13996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14" y="3143451"/>
                <a:ext cx="139966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35" r="-2174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>
          <a:xfrm>
            <a:off x="4997840" y="3675544"/>
            <a:ext cx="636841" cy="47632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381762" y="3675544"/>
            <a:ext cx="304800" cy="476326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5"/>
              <p:cNvSpPr txBox="1"/>
              <p:nvPr/>
            </p:nvSpPr>
            <p:spPr>
              <a:xfrm>
                <a:off x="5266947" y="211117"/>
                <a:ext cx="600927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47" y="211117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3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313 0.076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2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Identités remarquables: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désignant </a:t>
                </a:r>
                <a:r>
                  <a:rPr lang="fr-FR" sz="2000" dirty="0"/>
                  <a:t>des nombres </a:t>
                </a:r>
                <a:r>
                  <a:rPr lang="fr-FR" sz="2000" dirty="0" smtClean="0"/>
                  <a:t>relatifs quelconques, on a: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41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rc 4"/>
          <p:cNvSpPr/>
          <p:nvPr/>
        </p:nvSpPr>
        <p:spPr>
          <a:xfrm>
            <a:off x="3927207" y="294786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3920752" y="2544631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4582745" y="2606448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4562903" y="2720721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/>
              <p:cNvSpPr txBox="1"/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/>
              <p:cNvSpPr txBox="1"/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/>
              <p:cNvSpPr txBox="1"/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ccolade ouvrante 37"/>
          <p:cNvSpPr/>
          <p:nvPr/>
        </p:nvSpPr>
        <p:spPr>
          <a:xfrm rot="16200000">
            <a:off x="4133504" y="4070435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16200000">
            <a:off x="6071584" y="3443060"/>
            <a:ext cx="237066" cy="216635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ouvrante 41"/>
          <p:cNvSpPr/>
          <p:nvPr/>
        </p:nvSpPr>
        <p:spPr>
          <a:xfrm rot="16200000">
            <a:off x="8000956" y="4070436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>
            <a:stCxn id="38" idx="1"/>
          </p:cNvCxnSpPr>
          <p:nvPr/>
        </p:nvCxnSpPr>
        <p:spPr>
          <a:xfrm flipH="1">
            <a:off x="4018538" y="4637722"/>
            <a:ext cx="233500" cy="65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0" idx="1"/>
          </p:cNvCxnSpPr>
          <p:nvPr/>
        </p:nvCxnSpPr>
        <p:spPr>
          <a:xfrm flipH="1">
            <a:off x="5142932" y="4644772"/>
            <a:ext cx="1047186" cy="64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2" idx="1"/>
          </p:cNvCxnSpPr>
          <p:nvPr/>
        </p:nvCxnSpPr>
        <p:spPr>
          <a:xfrm flipH="1">
            <a:off x="6071818" y="4637723"/>
            <a:ext cx="2047672" cy="75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19" grpId="0"/>
      <p:bldP spid="21" grpId="0"/>
      <p:bldP spid="27" grpId="0"/>
      <p:bldP spid="28" grpId="0"/>
      <p:bldP spid="29" grpId="0"/>
      <p:bldP spid="30" grpId="0"/>
      <p:bldP spid="31" grpId="0"/>
      <p:bldP spid="38" grpId="0" animBg="1"/>
      <p:bldP spid="40" grpId="0" animBg="1"/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4" y="224859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17" y="1465110"/>
            <a:ext cx="8596668" cy="4872624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Exemple:</a:t>
            </a:r>
            <a:r>
              <a:rPr lang="fr-FR" sz="2400" u="sng" dirty="0"/>
              <a:t/>
            </a:r>
            <a:br>
              <a:rPr lang="fr-FR" sz="2400" u="sng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14899" y="5433003"/>
            <a:ext cx="683339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42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969020" y="2505649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0" y="2505649"/>
                <a:ext cx="3004040" cy="532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969019" y="3344468"/>
                <a:ext cx="50675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9" y="3344468"/>
                <a:ext cx="5067575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2812288" y="2505649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88" y="2505649"/>
                <a:ext cx="566014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3269457" y="2513445"/>
                <a:ext cx="2044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457" y="2513445"/>
                <a:ext cx="204489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"/>
              <p:cNvSpPr txBox="1"/>
              <p:nvPr/>
            </p:nvSpPr>
            <p:spPr>
              <a:xfrm>
                <a:off x="5198830" y="2498947"/>
                <a:ext cx="96307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30" y="2498947"/>
                <a:ext cx="963074" cy="5329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/>
              <p:cNvSpPr txBox="1"/>
              <p:nvPr/>
            </p:nvSpPr>
            <p:spPr>
              <a:xfrm>
                <a:off x="2812288" y="3333131"/>
                <a:ext cx="368736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88" y="3333131"/>
                <a:ext cx="3687366" cy="5329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"/>
              <p:cNvSpPr txBox="1"/>
              <p:nvPr/>
            </p:nvSpPr>
            <p:spPr>
              <a:xfrm>
                <a:off x="5214465" y="1451372"/>
                <a:ext cx="4323916" cy="532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65" y="1451372"/>
                <a:ext cx="4323916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V="1">
            <a:off x="1052318" y="3866097"/>
            <a:ext cx="3725628" cy="11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4" grpId="0"/>
      <p:bldP spid="35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Identités remarquables: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désignant </a:t>
                </a:r>
                <a:r>
                  <a:rPr lang="fr-FR" sz="2000" dirty="0"/>
                  <a:t>des nombres </a:t>
                </a:r>
                <a:r>
                  <a:rPr lang="fr-FR" sz="2000" dirty="0" smtClean="0"/>
                  <a:t>relatifs quelconques, on a: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43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rc 4"/>
          <p:cNvSpPr/>
          <p:nvPr/>
        </p:nvSpPr>
        <p:spPr>
          <a:xfrm>
            <a:off x="3927207" y="294786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3920752" y="2544631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4582745" y="2606448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4562903" y="2720721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/>
              <p:cNvSpPr txBox="1"/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/>
              <p:cNvSpPr txBox="1"/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/>
              <p:cNvSpPr txBox="1"/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ccolade ouvrante 37"/>
          <p:cNvSpPr/>
          <p:nvPr/>
        </p:nvSpPr>
        <p:spPr>
          <a:xfrm rot="16200000">
            <a:off x="4133504" y="4070435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16200000">
            <a:off x="6071584" y="3443060"/>
            <a:ext cx="237066" cy="216635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ouvrante 41"/>
          <p:cNvSpPr/>
          <p:nvPr/>
        </p:nvSpPr>
        <p:spPr>
          <a:xfrm rot="16200000">
            <a:off x="8000956" y="4070436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>
            <a:stCxn id="38" idx="1"/>
          </p:cNvCxnSpPr>
          <p:nvPr/>
        </p:nvCxnSpPr>
        <p:spPr>
          <a:xfrm flipH="1">
            <a:off x="4018538" y="4637722"/>
            <a:ext cx="233500" cy="65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0" idx="1"/>
          </p:cNvCxnSpPr>
          <p:nvPr/>
        </p:nvCxnSpPr>
        <p:spPr>
          <a:xfrm flipH="1">
            <a:off x="5142932" y="4644772"/>
            <a:ext cx="1047186" cy="64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2" idx="1"/>
          </p:cNvCxnSpPr>
          <p:nvPr/>
        </p:nvCxnSpPr>
        <p:spPr>
          <a:xfrm flipH="1">
            <a:off x="6071818" y="4637723"/>
            <a:ext cx="2047672" cy="75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19" grpId="0"/>
      <p:bldP spid="21" grpId="0"/>
      <p:bldP spid="27" grpId="0"/>
      <p:bldP spid="28" grpId="0"/>
      <p:bldP spid="29" grpId="0"/>
      <p:bldP spid="30" grpId="0"/>
      <p:bldP spid="31" grpId="0"/>
      <p:bldP spid="38" grpId="0" animBg="1"/>
      <p:bldP spid="40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64" y="224859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17" y="1465110"/>
            <a:ext cx="8596668" cy="4872624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Exemple:</a:t>
            </a:r>
            <a:r>
              <a:rPr lang="fr-FR" sz="2400" u="sng" dirty="0"/>
              <a:t/>
            </a:r>
            <a:br>
              <a:rPr lang="fr-FR" sz="2400" u="sng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14899" y="5433003"/>
            <a:ext cx="683339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44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969020" y="2505649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0" y="2505649"/>
                <a:ext cx="3004040" cy="532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969019" y="3344468"/>
                <a:ext cx="50675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9" y="3344468"/>
                <a:ext cx="5067575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2894668" y="2505649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668" y="2505649"/>
                <a:ext cx="566014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3285933" y="2513445"/>
                <a:ext cx="25241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933" y="2513445"/>
                <a:ext cx="252413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"/>
              <p:cNvSpPr txBox="1"/>
              <p:nvPr/>
            </p:nvSpPr>
            <p:spPr>
              <a:xfrm>
                <a:off x="5355352" y="2498947"/>
                <a:ext cx="149029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352" y="2498947"/>
                <a:ext cx="1490292" cy="5329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/>
              <p:cNvSpPr txBox="1"/>
              <p:nvPr/>
            </p:nvSpPr>
            <p:spPr>
              <a:xfrm>
                <a:off x="3026475" y="3333131"/>
                <a:ext cx="368736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475" y="3333131"/>
                <a:ext cx="3687366" cy="5329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"/>
              <p:cNvSpPr txBox="1"/>
              <p:nvPr/>
            </p:nvSpPr>
            <p:spPr>
              <a:xfrm>
                <a:off x="5214465" y="1451372"/>
                <a:ext cx="4323916" cy="532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65" y="1451372"/>
                <a:ext cx="4323916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/>
          <p:nvPr/>
        </p:nvCxnSpPr>
        <p:spPr>
          <a:xfrm flipV="1">
            <a:off x="969019" y="3911481"/>
            <a:ext cx="4708802" cy="34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8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4" grpId="0"/>
      <p:bldP spid="35" grpId="0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Identités remarquables: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désignant </a:t>
                </a:r>
                <a:r>
                  <a:rPr lang="fr-FR" sz="2000" dirty="0"/>
                  <a:t>des nombres </a:t>
                </a:r>
                <a:r>
                  <a:rPr lang="fr-FR" sz="2000" dirty="0" smtClean="0"/>
                  <a:t>relatifs quelconques, on a: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  <a:blipFill rotWithShape="0">
                <a:blip r:embed="rId2"/>
                <a:stretch>
                  <a:fillRect l="-567" t="-16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45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rc 4"/>
          <p:cNvSpPr/>
          <p:nvPr/>
        </p:nvSpPr>
        <p:spPr>
          <a:xfrm>
            <a:off x="2075079" y="329820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075079" y="2946891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2689229" y="291798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2698322" y="2986668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4483898" y="3192212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898" y="3192212"/>
                <a:ext cx="12624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5447024" y="319221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24" y="3192212"/>
                <a:ext cx="1448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6736460" y="319221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60" y="3192212"/>
                <a:ext cx="1448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8005682" y="3201051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82" y="3201051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738211" y="3191575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11" y="3191575"/>
                <a:ext cx="3004040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1844784" y="4574379"/>
                <a:ext cx="289746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4" y="4574379"/>
                <a:ext cx="2897468" cy="5329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4688565" y="4588444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565" y="4588444"/>
                <a:ext cx="566014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/>
              <p:cNvSpPr txBox="1"/>
              <p:nvPr/>
            </p:nvSpPr>
            <p:spPr>
              <a:xfrm>
                <a:off x="5115098" y="4576751"/>
                <a:ext cx="846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98" y="4576751"/>
                <a:ext cx="846719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4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19" grpId="0"/>
      <p:bldP spid="27" grpId="0"/>
      <p:bldP spid="28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46</a:t>
            </a:fld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1964" y="224859"/>
            <a:ext cx="90944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IV. Développement d’une expression</a:t>
            </a:r>
            <a:br>
              <a:rPr lang="fr-FR" smtClean="0"/>
            </a:br>
            <a:r>
              <a:rPr lang="fr-FR" smtClean="0"/>
              <a:t> de la forme (a+b)(c+d)</a:t>
            </a:r>
            <a:endParaRPr lang="fr-F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3917" y="1465110"/>
            <a:ext cx="8596668" cy="487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u="sng" dirty="0" smtClean="0"/>
              <a:t>Exemple:</a:t>
            </a:r>
            <a:br>
              <a:rPr lang="fr-FR" sz="2400" u="sng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  <a:p>
            <a:endParaRPr lang="fr-FR" sz="2800" b="1" dirty="0" smtClean="0"/>
          </a:p>
          <a:p>
            <a:endParaRPr lang="fr-FR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"/>
              <p:cNvSpPr txBox="1"/>
              <p:nvPr/>
            </p:nvSpPr>
            <p:spPr>
              <a:xfrm>
                <a:off x="2467948" y="3156866"/>
                <a:ext cx="3004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948" y="3156866"/>
                <a:ext cx="300404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/>
              <p:nvPr/>
            </p:nvSpPr>
            <p:spPr>
              <a:xfrm>
                <a:off x="5172027" y="1818296"/>
                <a:ext cx="4194401" cy="532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27" y="1818296"/>
                <a:ext cx="4194401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4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2" y="115581"/>
            <a:ext cx="8596668" cy="1320800"/>
          </a:xfrm>
        </p:spPr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072" y="1031452"/>
                <a:ext cx="5158537" cy="56949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</a:rPr>
                  <a:t>=</a:t>
                </a: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Cambria Math" panose="02040503050406030204" pitchFamily="18" charset="0"/>
                  </a:rPr>
                  <a:t>=</a:t>
                </a:r>
                <a:endParaRPr lang="en-US" sz="2400" b="1" dirty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072" y="1031452"/>
                <a:ext cx="5158537" cy="5694928"/>
              </a:xfrm>
              <a:blipFill rotWithShape="0">
                <a:blip r:embed="rId2"/>
                <a:stretch>
                  <a:fillRect t="-7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944418" y="1031451"/>
                <a:ext cx="4912097" cy="37135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fr-F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18" y="1031451"/>
                <a:ext cx="4912097" cy="3713543"/>
              </a:xfrm>
              <a:prstGeom prst="rect">
                <a:avLst/>
              </a:prstGeom>
              <a:blipFill rotWithShape="0">
                <a:blip r:embed="rId3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3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Distributivité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62099" y="1878373"/>
            <a:ext cx="3536097" cy="6538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562100" y="2520576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08083" y="1878374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08083" y="252057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102873" y="910523"/>
            <a:ext cx="4490114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8083" y="1713801"/>
            <a:ext cx="954016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62099" y="1722977"/>
            <a:ext cx="3536097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040" y="1892092"/>
            <a:ext cx="2" cy="67549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8431" y="2567582"/>
            <a:ext cx="26610" cy="2092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02871" y="910522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blipFill rotWithShape="0">
                <a:blip r:embed="rId10"/>
                <a:stretch>
                  <a:fillRect r="-72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7102872" y="155272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0" name="Rectangle 39"/>
          <p:cNvSpPr/>
          <p:nvPr/>
        </p:nvSpPr>
        <p:spPr>
          <a:xfrm>
            <a:off x="8056888" y="914081"/>
            <a:ext cx="3536097" cy="63864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8056888" y="1552724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494788" y="395088"/>
            <a:ext cx="5098196" cy="3347128"/>
            <a:chOff x="6494788" y="395088"/>
            <a:chExt cx="5098196" cy="334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4"/>
                <p:cNvSpPr txBox="1"/>
                <p:nvPr/>
              </p:nvSpPr>
              <p:spPr>
                <a:xfrm>
                  <a:off x="7275837" y="395088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7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837" y="395088"/>
                  <a:ext cx="60808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8"/>
                <p:cNvSpPr txBox="1"/>
                <p:nvPr/>
              </p:nvSpPr>
              <p:spPr>
                <a:xfrm>
                  <a:off x="9712120" y="406756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8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120" y="406756"/>
                  <a:ext cx="60808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9"/>
                <p:cNvSpPr txBox="1"/>
                <p:nvPr/>
              </p:nvSpPr>
              <p:spPr>
                <a:xfrm>
                  <a:off x="6494788" y="1120693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9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788" y="1120693"/>
                  <a:ext cx="608083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1"/>
                <p:cNvSpPr txBox="1"/>
                <p:nvPr/>
              </p:nvSpPr>
              <p:spPr>
                <a:xfrm>
                  <a:off x="6494788" y="2520575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0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788" y="2520575"/>
                  <a:ext cx="608083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17"/>
            <p:cNvCxnSpPr/>
            <p:nvPr/>
          </p:nvCxnSpPr>
          <p:spPr>
            <a:xfrm>
              <a:off x="7102871" y="796182"/>
              <a:ext cx="954016" cy="183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20"/>
            <p:cNvCxnSpPr/>
            <p:nvPr/>
          </p:nvCxnSpPr>
          <p:spPr>
            <a:xfrm>
              <a:off x="8056887" y="805358"/>
              <a:ext cx="3536097" cy="183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22"/>
            <p:cNvCxnSpPr/>
            <p:nvPr/>
          </p:nvCxnSpPr>
          <p:spPr>
            <a:xfrm>
              <a:off x="6969828" y="974473"/>
              <a:ext cx="2" cy="6754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25"/>
            <p:cNvCxnSpPr/>
            <p:nvPr/>
          </p:nvCxnSpPr>
          <p:spPr>
            <a:xfrm flipH="1">
              <a:off x="6943219" y="1649963"/>
              <a:ext cx="26610" cy="2092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973058" y="964050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58" y="964050"/>
                <a:ext cx="1083829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6956524" y="2362365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524" y="2362365"/>
                <a:ext cx="1083829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268796" y="971792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96" y="971792"/>
                <a:ext cx="1083829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9199187" y="2389302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187" y="2389302"/>
                <a:ext cx="1083829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3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2" grpId="0" animBg="1"/>
      <p:bldP spid="8" grpId="0"/>
      <p:bldP spid="45" grpId="0"/>
      <p:bldP spid="46" grpId="0"/>
      <p:bldP spid="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5" y="1265316"/>
            <a:ext cx="3795783" cy="22142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49</a:t>
            </a:fld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1471" y="224939"/>
            <a:ext cx="7326484" cy="798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Sport et distributivité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99388" y="1593262"/>
            <a:ext cx="212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♀</a:t>
            </a:r>
            <a:endParaRPr lang="fr-FR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2957" y="1629624"/>
            <a:ext cx="180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♂</a:t>
            </a:r>
            <a:endParaRPr lang="fr-FR" sz="9600" dirty="0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60" y="1847187"/>
            <a:ext cx="1181100" cy="13811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07" y="4402303"/>
            <a:ext cx="1285875" cy="152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422" y="4342741"/>
            <a:ext cx="1209675" cy="14954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341" y="2235359"/>
            <a:ext cx="589633" cy="7173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088" y="4788578"/>
            <a:ext cx="605064" cy="7514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871" y="4797159"/>
            <a:ext cx="692246" cy="823064"/>
          </a:xfrm>
          <a:prstGeom prst="rect">
            <a:avLst/>
          </a:prstGeom>
        </p:spPr>
      </p:pic>
      <p:sp>
        <p:nvSpPr>
          <p:cNvPr id="24" name="TextBox 22"/>
          <p:cNvSpPr txBox="1"/>
          <p:nvPr/>
        </p:nvSpPr>
        <p:spPr>
          <a:xfrm>
            <a:off x="711546" y="1608880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5" name="TextBox 23"/>
          <p:cNvSpPr txBox="1"/>
          <p:nvPr/>
        </p:nvSpPr>
        <p:spPr>
          <a:xfrm>
            <a:off x="4520083" y="1635826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6" name="TextBox 24"/>
          <p:cNvSpPr txBox="1"/>
          <p:nvPr/>
        </p:nvSpPr>
        <p:spPr>
          <a:xfrm>
            <a:off x="5917024" y="1624625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(</a:t>
            </a:r>
            <a:endParaRPr lang="fr-FR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9335590" y="1624625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)</a:t>
            </a:r>
            <a:endParaRPr lang="fr-FR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7587955" y="1785776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29" name="TextBox 27"/>
          <p:cNvSpPr txBox="1"/>
          <p:nvPr/>
        </p:nvSpPr>
        <p:spPr>
          <a:xfrm>
            <a:off x="2452070" y="1781762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127466" y="1847187"/>
            <a:ext cx="79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9600" dirty="0"/>
          </a:p>
        </p:txBody>
      </p:sp>
      <p:sp>
        <p:nvSpPr>
          <p:cNvPr id="31" name="Arc 30"/>
          <p:cNvSpPr/>
          <p:nvPr/>
        </p:nvSpPr>
        <p:spPr>
          <a:xfrm>
            <a:off x="1866376" y="2688583"/>
            <a:ext cx="5261095" cy="1060121"/>
          </a:xfrm>
          <a:prstGeom prst="arc">
            <a:avLst>
              <a:gd name="adj1" fmla="val 23428"/>
              <a:gd name="adj2" fmla="val 1075410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>
            <a:off x="1842789" y="2343703"/>
            <a:ext cx="7014587" cy="1682875"/>
          </a:xfrm>
          <a:prstGeom prst="arc">
            <a:avLst>
              <a:gd name="adj1" fmla="val 21596837"/>
              <a:gd name="adj2" fmla="val 1073644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rc 32"/>
          <p:cNvSpPr/>
          <p:nvPr/>
        </p:nvSpPr>
        <p:spPr>
          <a:xfrm rot="10800000">
            <a:off x="4039729" y="1036075"/>
            <a:ext cx="2980727" cy="1595089"/>
          </a:xfrm>
          <a:prstGeom prst="arc">
            <a:avLst>
              <a:gd name="adj1" fmla="val 92174"/>
              <a:gd name="adj2" fmla="val 1041914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/>
          <p:cNvSpPr/>
          <p:nvPr/>
        </p:nvSpPr>
        <p:spPr>
          <a:xfrm rot="10800000">
            <a:off x="4002537" y="809775"/>
            <a:ext cx="4854839" cy="2478894"/>
          </a:xfrm>
          <a:prstGeom prst="arc">
            <a:avLst>
              <a:gd name="adj1" fmla="val 378868"/>
              <a:gd name="adj2" fmla="val 1053822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134663" y="4428733"/>
            <a:ext cx="1036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9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3359488" y="4442727"/>
            <a:ext cx="133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FR" sz="9600" dirty="0"/>
          </a:p>
        </p:txBody>
      </p:sp>
      <p:sp>
        <p:nvSpPr>
          <p:cNvPr id="37" name="TextBox 27"/>
          <p:cNvSpPr txBox="1"/>
          <p:nvPr/>
        </p:nvSpPr>
        <p:spPr>
          <a:xfrm>
            <a:off x="2871004" y="436709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8" name="TextBox 27"/>
          <p:cNvSpPr txBox="1"/>
          <p:nvPr/>
        </p:nvSpPr>
        <p:spPr>
          <a:xfrm>
            <a:off x="5266952" y="444102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39" name="ZoneTexte 38"/>
          <p:cNvSpPr txBox="1"/>
          <p:nvPr/>
        </p:nvSpPr>
        <p:spPr>
          <a:xfrm>
            <a:off x="5907318" y="4502583"/>
            <a:ext cx="123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9600" dirty="0"/>
          </a:p>
        </p:txBody>
      </p:sp>
      <p:sp>
        <p:nvSpPr>
          <p:cNvPr id="40" name="TextBox 27"/>
          <p:cNvSpPr txBox="1"/>
          <p:nvPr/>
        </p:nvSpPr>
        <p:spPr>
          <a:xfrm>
            <a:off x="7742769" y="4441028"/>
            <a:ext cx="808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+</a:t>
            </a:r>
            <a:endParaRPr lang="fr-FR" sz="8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386483" y="4514727"/>
            <a:ext cx="123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31333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 smtClean="0"/>
                  <a:t> désigne un nombre relatif.</a:t>
                </a:r>
                <a:br>
                  <a:rPr lang="fr-FR" sz="2400" dirty="0" smtClean="0"/>
                </a:br>
                <a:r>
                  <a:rPr lang="fr-FR" sz="2400" dirty="0" smtClean="0"/>
                  <a:t>L’expression réduite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0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0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V. Résolution algébrique d’une 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:r>
                  <a:rPr lang="fr-FR" sz="2400" dirty="0" smtClean="0"/>
                  <a:t>Une 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équation du premier degré </a:t>
                </a:r>
                <a:r>
                  <a:rPr lang="fr-FR" sz="2400" dirty="0" smtClean="0"/>
                  <a:t>à une inconnue de la forme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(avec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 smtClean="0"/>
                  <a:t>) admet une seule et unique solution.</a:t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  <a:blipFill rotWithShape="0">
                <a:blip r:embed="rId2"/>
                <a:stretch>
                  <a:fillRect l="-284" t="-1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50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9396789" y="1113234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18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V. Résolution algébrique d’une 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28708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  <a:r>
              <a:rPr lang="fr-FR" sz="2400" u="sng" dirty="0"/>
              <a:t/>
            </a:r>
            <a:br>
              <a:rPr lang="fr-FR" sz="2400" u="sng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51</a:t>
            </a:fld>
            <a:endParaRPr lang="fr-FR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3152768" y="2568260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3439995" y="3163269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3850436" y="3802862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6799743" y="2852146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47040">
            <a:off x="7286342" y="3150841"/>
            <a:ext cx="1818229" cy="903287"/>
          </a:xfrm>
          <a:prstGeom prst="rect">
            <a:avLst/>
          </a:prstGeom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845905" y="3319019"/>
            <a:ext cx="1820568" cy="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0259">
            <a:off x="7688452" y="3451377"/>
            <a:ext cx="1611646" cy="91503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0259">
            <a:off x="8000223" y="3756355"/>
            <a:ext cx="1611646" cy="915037"/>
          </a:xfrm>
          <a:prstGeom prst="rect">
            <a:avLst/>
          </a:prstGeom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43" y="4546099"/>
            <a:ext cx="622506" cy="6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625388" y="3347722"/>
                <a:ext cx="21250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88" y="3347722"/>
                <a:ext cx="2125014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859834" y="3405387"/>
                <a:ext cx="2501813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𝒆𝒖𝒓𝒐𝒔</m:t>
                      </m:r>
                    </m:oMath>
                  </m:oMathPara>
                </a14:m>
                <a:endParaRPr lang="en-US" sz="2800" b="1" dirty="0" smtClean="0"/>
              </a:p>
              <a:p>
                <a:endParaRPr lang="fr-FR" sz="28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34" y="3405387"/>
                <a:ext cx="2501813" cy="13849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208870" y="4403026"/>
                <a:ext cx="2217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70" y="4403026"/>
                <a:ext cx="221772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086595" y="4806755"/>
                <a:ext cx="2217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5" y="4806755"/>
                <a:ext cx="2217722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1706 0.439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21341 0.302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05417 0.32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9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V. Résolution algébrique d’une 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28708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326086" y="2384837"/>
                <a:ext cx="2447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6" y="2384837"/>
                <a:ext cx="244742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/>
              <p:cNvSpPr txBox="1"/>
              <p:nvPr/>
            </p:nvSpPr>
            <p:spPr>
              <a:xfrm>
                <a:off x="1326085" y="2887113"/>
                <a:ext cx="4134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2887113"/>
                <a:ext cx="41345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/>
              <p:cNvSpPr txBox="1"/>
              <p:nvPr/>
            </p:nvSpPr>
            <p:spPr>
              <a:xfrm>
                <a:off x="1326085" y="3348778"/>
                <a:ext cx="2048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3348778"/>
                <a:ext cx="204818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/>
              <p:nvPr/>
            </p:nvSpPr>
            <p:spPr>
              <a:xfrm>
                <a:off x="1326085" y="3810443"/>
                <a:ext cx="2898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3810443"/>
                <a:ext cx="289818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1326085" y="4261268"/>
                <a:ext cx="2898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4261268"/>
                <a:ext cx="289818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/>
              <p:cNvSpPr txBox="1"/>
              <p:nvPr/>
            </p:nvSpPr>
            <p:spPr>
              <a:xfrm>
                <a:off x="1326085" y="4726546"/>
                <a:ext cx="289818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3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4726546"/>
                <a:ext cx="2898186" cy="6240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"/>
              <p:cNvSpPr txBox="1"/>
              <p:nvPr/>
            </p:nvSpPr>
            <p:spPr>
              <a:xfrm>
                <a:off x="1358063" y="5371218"/>
                <a:ext cx="289818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3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63" y="5371218"/>
                <a:ext cx="2898186" cy="624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"/>
              <p:cNvSpPr txBox="1"/>
              <p:nvPr/>
            </p:nvSpPr>
            <p:spPr>
              <a:xfrm>
                <a:off x="6670819" y="2384837"/>
                <a:ext cx="2447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9" y="2384837"/>
                <a:ext cx="244742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/>
              <p:cNvSpPr txBox="1"/>
              <p:nvPr/>
            </p:nvSpPr>
            <p:spPr>
              <a:xfrm>
                <a:off x="6670818" y="2846502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8" y="2846502"/>
                <a:ext cx="3426219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"/>
              <p:cNvSpPr txBox="1"/>
              <p:nvPr/>
            </p:nvSpPr>
            <p:spPr>
              <a:xfrm>
                <a:off x="6670817" y="3308438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3308438"/>
                <a:ext cx="342621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"/>
              <p:cNvSpPr txBox="1"/>
              <p:nvPr/>
            </p:nvSpPr>
            <p:spPr>
              <a:xfrm>
                <a:off x="6670817" y="3731064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3731064"/>
                <a:ext cx="3426219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5"/>
              <p:cNvSpPr txBox="1"/>
              <p:nvPr/>
            </p:nvSpPr>
            <p:spPr>
              <a:xfrm>
                <a:off x="6670817" y="4161318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4161318"/>
                <a:ext cx="342621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/>
              <p:cNvSpPr txBox="1"/>
              <p:nvPr/>
            </p:nvSpPr>
            <p:spPr>
              <a:xfrm>
                <a:off x="6670817" y="4626264"/>
                <a:ext cx="342621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4626264"/>
                <a:ext cx="3426219" cy="7838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"/>
              <p:cNvSpPr txBox="1"/>
              <p:nvPr/>
            </p:nvSpPr>
            <p:spPr>
              <a:xfrm>
                <a:off x="6702795" y="5350628"/>
                <a:ext cx="161953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95" y="5350628"/>
                <a:ext cx="1619531" cy="7838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1326085" y="6069115"/>
            <a:ext cx="914607" cy="6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702795" y="6139913"/>
            <a:ext cx="112315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  <p:bldP spid="21" grpId="0"/>
      <p:bldP spid="26" grpId="0"/>
      <p:bldP spid="29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46 page 184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24171"/>
          <a:stretch/>
        </p:blipFill>
        <p:spPr>
          <a:xfrm>
            <a:off x="1011980" y="1365973"/>
            <a:ext cx="8425171" cy="15197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79312"/>
          <a:stretch/>
        </p:blipFill>
        <p:spPr>
          <a:xfrm>
            <a:off x="1011980" y="4482206"/>
            <a:ext cx="8393660" cy="4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49 page 184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80" y="1673179"/>
            <a:ext cx="6377023" cy="19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47" y="58344"/>
            <a:ext cx="9094464" cy="716924"/>
          </a:xfrm>
        </p:spPr>
        <p:txBody>
          <a:bodyPr/>
          <a:lstStyle/>
          <a:p>
            <a:r>
              <a:rPr lang="fr-FR" dirty="0" smtClean="0"/>
              <a:t>Exercices 51 et 88 page 184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2" y="775268"/>
            <a:ext cx="5411667" cy="21127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81" y="775268"/>
            <a:ext cx="5107588" cy="22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95" y="970657"/>
            <a:ext cx="3086552" cy="33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Immeuble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35374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17720" y="609600"/>
            <a:ext cx="190500" cy="5525037"/>
            <a:chOff x="4617720" y="609600"/>
            <a:chExt cx="190500" cy="5525037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835374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3537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83537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122920" y="609599"/>
            <a:ext cx="190500" cy="5525037"/>
            <a:chOff x="4617720" y="609600"/>
            <a:chExt cx="190500" cy="5525037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17"/>
              <p:cNvSpPr/>
              <p:nvPr/>
            </p:nvSpPr>
            <p:spPr>
              <a:xfrm>
                <a:off x="6420379" y="3200004"/>
                <a:ext cx="815931" cy="815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llips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379" y="3200004"/>
                <a:ext cx="815931" cy="8159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 droite 26"/>
          <p:cNvSpPr/>
          <p:nvPr/>
        </p:nvSpPr>
        <p:spPr>
          <a:xfrm>
            <a:off x="6197057" y="3910810"/>
            <a:ext cx="1267761" cy="680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830188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830188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830188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830188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830188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596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29922 0.001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29922 0.0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922 0.0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922 -0.00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29922 -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7" grpId="0" animBg="1"/>
      <p:bldP spid="26" grpId="0" animBg="1"/>
      <p:bldP spid="28" grpId="0" animBg="1"/>
      <p:bldP spid="34" grpId="0" animBg="1"/>
      <p:bldP spid="35" grpId="0" animBg="1"/>
      <p:bldP spid="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57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95" y="970657"/>
            <a:ext cx="3086552" cy="33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Immeuble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35374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17720" y="609600"/>
            <a:ext cx="190500" cy="5525037"/>
            <a:chOff x="4617720" y="609600"/>
            <a:chExt cx="190500" cy="5525037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835374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3537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83537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122920" y="609599"/>
            <a:ext cx="190500" cy="5525037"/>
            <a:chOff x="4617720" y="609600"/>
            <a:chExt cx="190500" cy="5525037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17"/>
              <p:cNvSpPr/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llips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 droite 26"/>
          <p:cNvSpPr/>
          <p:nvPr/>
        </p:nvSpPr>
        <p:spPr>
          <a:xfrm>
            <a:off x="6197057" y="3910810"/>
            <a:ext cx="1267761" cy="680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835374" y="5308358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829466" y="3939608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835374" y="3290912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4835374" y="2572532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3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29935 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3 -0.189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29883 -0.399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29883 0.199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29883 0.405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9" grpId="0" animBg="1"/>
      <p:bldP spid="30" grpId="0" animBg="1"/>
      <p:bldP spid="31" grpId="1" animBg="1"/>
      <p:bldP spid="32" grpId="0" animBg="1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58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95" y="970657"/>
            <a:ext cx="3086552" cy="33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Immeuble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35374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17720" y="609600"/>
            <a:ext cx="190500" cy="5525037"/>
            <a:chOff x="4617720" y="609600"/>
            <a:chExt cx="190500" cy="5525037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835374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3537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83537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122920" y="609599"/>
            <a:ext cx="190500" cy="5525037"/>
            <a:chOff x="4617720" y="609600"/>
            <a:chExt cx="190500" cy="5525037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17"/>
              <p:cNvSpPr/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llips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 droite 26"/>
          <p:cNvSpPr/>
          <p:nvPr/>
        </p:nvSpPr>
        <p:spPr>
          <a:xfrm>
            <a:off x="6197057" y="3910810"/>
            <a:ext cx="1267761" cy="680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478383" y="2582134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80504" y="3282674"/>
            <a:ext cx="59475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8050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480504" y="4625587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480504" y="530608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769059" y="4643704"/>
                <a:ext cx="1845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  <a:p>
                <a:pPr algn="ctr"/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59" y="4643704"/>
                <a:ext cx="184527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6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VI. Résolution algébrique d’une inéquation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4"/>
            <a:ext cx="8596668" cy="4429166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Règle:</a:t>
            </a:r>
          </a:p>
          <a:p>
            <a:pPr marL="0" indent="0">
              <a:buNone/>
            </a:pPr>
            <a:r>
              <a:rPr lang="fr-FR" sz="2000" dirty="0"/>
              <a:t>Lorsqu’on </a:t>
            </a:r>
            <a:r>
              <a:rPr lang="fr-FR" sz="2000" b="1" dirty="0">
                <a:solidFill>
                  <a:srgbClr val="0070C0"/>
                </a:solidFill>
              </a:rPr>
              <a:t>multiplie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( ou </a:t>
            </a:r>
            <a:r>
              <a:rPr lang="fr-FR" sz="2000" b="1" dirty="0">
                <a:solidFill>
                  <a:srgbClr val="FFC000"/>
                </a:solidFill>
              </a:rPr>
              <a:t>divise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) les deux membres d’une inéquation par un nombre </a:t>
            </a:r>
            <a:r>
              <a:rPr lang="fr-FR" sz="2000" b="1" dirty="0">
                <a:solidFill>
                  <a:srgbClr val="FF0000"/>
                </a:solidFill>
              </a:rPr>
              <a:t>négatif</a:t>
            </a:r>
            <a:r>
              <a:rPr lang="fr-FR" sz="2000" dirty="0"/>
              <a:t>, on change le sens de l’inégalité.</a:t>
            </a:r>
          </a:p>
          <a:p>
            <a:endParaRPr lang="fr-FR" sz="2000" u="sng" dirty="0"/>
          </a:p>
          <a:p>
            <a:r>
              <a:rPr lang="fr-FR" sz="2000" u="sng" dirty="0" smtClean="0"/>
              <a:t>Exemples:</a:t>
            </a:r>
          </a:p>
          <a:p>
            <a:pPr marL="0" indent="0">
              <a:buNone/>
            </a:pPr>
            <a:endParaRPr lang="fr-F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71312" y="4018672"/>
                <a:ext cx="1392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2" y="4018672"/>
                <a:ext cx="139219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0130" y="4908977"/>
                <a:ext cx="1642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   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0" y="4908977"/>
                <a:ext cx="164285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 courbée vers la gauche 6"/>
          <p:cNvSpPr/>
          <p:nvPr/>
        </p:nvSpPr>
        <p:spPr>
          <a:xfrm>
            <a:off x="1889198" y="4280282"/>
            <a:ext cx="722978" cy="1067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497749" y="4539645"/>
                <a:ext cx="968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49" y="4539645"/>
                <a:ext cx="96854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87947" y="4908977"/>
                <a:ext cx="49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7" y="4908977"/>
                <a:ext cx="49427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898250" y="3934369"/>
                <a:ext cx="1392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50" y="3934369"/>
                <a:ext cx="139219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714734" y="4824674"/>
                <a:ext cx="1769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34" y="4824674"/>
                <a:ext cx="176982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 courbée vers la gauche 12"/>
          <p:cNvSpPr/>
          <p:nvPr/>
        </p:nvSpPr>
        <p:spPr>
          <a:xfrm>
            <a:off x="5398516" y="4195979"/>
            <a:ext cx="722978" cy="1067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040019" y="4455342"/>
                <a:ext cx="968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019" y="4455342"/>
                <a:ext cx="96854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214885" y="4824674"/>
                <a:ext cx="49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85" y="4824674"/>
                <a:ext cx="49427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298754" y="3934369"/>
                <a:ext cx="1575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8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54" y="3934369"/>
                <a:ext cx="157571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307084" y="4620833"/>
                <a:ext cx="176982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   −</m:t>
                      </m:r>
                      <m:f>
                        <m:f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84" y="4620833"/>
                <a:ext cx="1769823" cy="9105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courbée vers la gauche 17"/>
          <p:cNvSpPr/>
          <p:nvPr/>
        </p:nvSpPr>
        <p:spPr>
          <a:xfrm>
            <a:off x="8982536" y="4195979"/>
            <a:ext cx="722978" cy="10676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9624039" y="4455342"/>
                <a:ext cx="968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÷(−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039" y="4455342"/>
                <a:ext cx="96854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798905" y="4824674"/>
                <a:ext cx="49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05" y="4824674"/>
                <a:ext cx="49427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9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/>
      <p:bldP spid="9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 smtClean="0"/>
                  <a:t> désigne un nombre relatif.</a:t>
                </a:r>
                <a:br>
                  <a:rPr lang="fr-FR" sz="2400" dirty="0" smtClean="0"/>
                </a:br>
                <a:r>
                  <a:rPr lang="fr-FR" sz="2400" dirty="0" smtClean="0"/>
                  <a:t>L’expression développée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005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005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67 et 68 page 185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71" y="1474093"/>
            <a:ext cx="6428982" cy="6122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71" y="3426923"/>
            <a:ext cx="6375789" cy="6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71 et 72 page 185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30" y="1655806"/>
            <a:ext cx="6703126" cy="6108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630" y="3698087"/>
            <a:ext cx="6764838" cy="6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74 page 186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2" y="1326524"/>
            <a:ext cx="5757011" cy="45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désigne un nombre relatif.</a:t>
                </a:r>
                <a:br>
                  <a:rPr lang="fr-FR" sz="2400" dirty="0" smtClean="0"/>
                </a:br>
                <a:r>
                  <a:rPr lang="fr-FR" sz="2400" dirty="0" smtClean="0"/>
                  <a:t>L’expression factorisée 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71146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71146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L’équation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a pour solution…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7650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7650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Un croissant coûte 60 centimes de plus qu’un demi-croissant.</a:t>
            </a:r>
            <a:br>
              <a:rPr lang="fr-FR" sz="2400" dirty="0" smtClean="0"/>
            </a:br>
            <a:r>
              <a:rPr lang="fr-FR" sz="2400" dirty="0" smtClean="0"/>
              <a:t>Quelle équation traduit ce problème</a:t>
            </a:r>
            <a:endParaRPr lang="fr-F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2099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2099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1341</Words>
  <Application>Microsoft Office PowerPoint</Application>
  <PresentationFormat>Grand écran</PresentationFormat>
  <Paragraphs>573</Paragraphs>
  <Slides>62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Cambria Math</vt:lpstr>
      <vt:lpstr>Trebuchet MS</vt:lpstr>
      <vt:lpstr>Wingdings 3</vt:lpstr>
      <vt:lpstr>Facette</vt:lpstr>
      <vt:lpstr>Troisième Chapitre 4:  Calcul littéral</vt:lpstr>
      <vt:lpstr>Chapitre 4: Calcul littéral</vt:lpstr>
      <vt:lpstr>Chapitre 4: Calcul littéral</vt:lpstr>
      <vt:lpstr>Calcul mental ( Plickers )</vt:lpstr>
      <vt:lpstr>Calcul mental (rappels)</vt:lpstr>
      <vt:lpstr>Calcul mental (rappels)</vt:lpstr>
      <vt:lpstr>Calcul mental (rappels)</vt:lpstr>
      <vt:lpstr>Calcul mental (rappels)</vt:lpstr>
      <vt:lpstr>Calcul mental (rappels)</vt:lpstr>
      <vt:lpstr>Rappels de Quatrième</vt:lpstr>
      <vt:lpstr>I. Expression littérale</vt:lpstr>
      <vt:lpstr>I. Expression littérale</vt:lpstr>
      <vt:lpstr>Activité: Distributivité</vt:lpstr>
      <vt:lpstr>Activité: Distributivité</vt:lpstr>
      <vt:lpstr>Activité: Distributivité</vt:lpstr>
      <vt:lpstr>II. Distributivité</vt:lpstr>
      <vt:lpstr>II. Distributivité</vt:lpstr>
      <vt:lpstr>II. Distributivité</vt:lpstr>
      <vt:lpstr>Activité: Distributivité</vt:lpstr>
      <vt:lpstr>Activité: Distributivité</vt:lpstr>
      <vt:lpstr>II. Distributivité</vt:lpstr>
      <vt:lpstr>Activité: Distributivité</vt:lpstr>
      <vt:lpstr>III. Réduction d’une expression littérale</vt:lpstr>
      <vt:lpstr>III. Réduction d’une expression littérale</vt:lpstr>
      <vt:lpstr>III. Réduction d’une expression littérale</vt:lpstr>
      <vt:lpstr>III. Réduction d’une expression littérale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Questions Flash</vt:lpstr>
      <vt:lpstr>Questions Flash</vt:lpstr>
      <vt:lpstr>Présentation PowerPoint</vt:lpstr>
      <vt:lpstr>Anisha, Sophia et la distributivité…</vt:lpstr>
      <vt:lpstr>Distributivité…</vt:lpstr>
      <vt:lpstr>IV. Développement d’une expression  de la forme (a+b)(c+d)</vt:lpstr>
      <vt:lpstr>Exemples</vt:lpstr>
      <vt:lpstr>Activité: Distributivité</vt:lpstr>
      <vt:lpstr>IV. Développement d’une expression  de la forme (a+b)(c+d)</vt:lpstr>
      <vt:lpstr>IV. Développement d’une expression  de la forme (a+b)(c+d)</vt:lpstr>
      <vt:lpstr>IV. Développement d’une expression  de la forme (a+b)(c+d)</vt:lpstr>
      <vt:lpstr>IV. Développement d’une expression  de la forme (a+b)(c+d)</vt:lpstr>
      <vt:lpstr>IV. Développement d’une expression  de la forme (a+b)(c+d)</vt:lpstr>
      <vt:lpstr>Présentation PowerPoint</vt:lpstr>
      <vt:lpstr>Activité: Distributivité</vt:lpstr>
      <vt:lpstr>Distributivité </vt:lpstr>
      <vt:lpstr>Présentation PowerPoint</vt:lpstr>
      <vt:lpstr>V. Résolution algébrique d’une équation du 1er degré</vt:lpstr>
      <vt:lpstr>V. Résolution algébrique d’une équation du 1er degré</vt:lpstr>
      <vt:lpstr>V. Résolution algébrique d’une équation du 1er degré</vt:lpstr>
      <vt:lpstr>Exercices 46 page 184</vt:lpstr>
      <vt:lpstr>Exercices 49 page 184</vt:lpstr>
      <vt:lpstr>Exercices 51 et 88 page 184</vt:lpstr>
      <vt:lpstr>Immeuble</vt:lpstr>
      <vt:lpstr>Immeuble</vt:lpstr>
      <vt:lpstr>Immeuble</vt:lpstr>
      <vt:lpstr>VI. Résolution algébrique d’une inéquation du 1er degré</vt:lpstr>
      <vt:lpstr>Exercices 67 et 68 page 185</vt:lpstr>
      <vt:lpstr>Exercices 71 et 72 page 185</vt:lpstr>
      <vt:lpstr>Exercices 74 page 186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255</cp:revision>
  <dcterms:created xsi:type="dcterms:W3CDTF">2016-06-28T13:11:46Z</dcterms:created>
  <dcterms:modified xsi:type="dcterms:W3CDTF">2018-12-10T09:01:57Z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0773bec5-df47-4eee-8236-969c3b2fc7ee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