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9" r:id="rId3"/>
    <p:sldId id="308" r:id="rId4"/>
    <p:sldId id="339" r:id="rId5"/>
    <p:sldId id="317" r:id="rId6"/>
    <p:sldId id="309" r:id="rId7"/>
    <p:sldId id="340" r:id="rId8"/>
    <p:sldId id="311" r:id="rId9"/>
    <p:sldId id="314" r:id="rId10"/>
    <p:sldId id="341" r:id="rId11"/>
    <p:sldId id="315" r:id="rId12"/>
    <p:sldId id="313" r:id="rId13"/>
    <p:sldId id="320" r:id="rId14"/>
    <p:sldId id="342" r:id="rId15"/>
    <p:sldId id="343" r:id="rId16"/>
    <p:sldId id="318" r:id="rId17"/>
    <p:sldId id="331" r:id="rId18"/>
    <p:sldId id="332" r:id="rId19"/>
    <p:sldId id="344" r:id="rId20"/>
    <p:sldId id="345" r:id="rId21"/>
    <p:sldId id="322" r:id="rId22"/>
    <p:sldId id="325" r:id="rId23"/>
    <p:sldId id="330" r:id="rId24"/>
    <p:sldId id="336" r:id="rId25"/>
    <p:sldId id="334" r:id="rId26"/>
    <p:sldId id="328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226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F87D5-C660-4ED7-B373-01567C563AE3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9D5B9-6A34-4F2F-AFC5-BD638F45E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667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51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120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989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341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780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146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06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70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3A13-85C4-47B2-9484-216BD9FEB385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7.jpe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90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420.png"/><Relationship Id="rId7" Type="http://schemas.openxmlformats.org/officeDocument/2006/relationships/image" Target="../media/image4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500.png"/><Relationship Id="rId5" Type="http://schemas.openxmlformats.org/officeDocument/2006/relationships/image" Target="../media/image440.png"/><Relationship Id="rId10" Type="http://schemas.openxmlformats.org/officeDocument/2006/relationships/image" Target="../media/image490.png"/><Relationship Id="rId4" Type="http://schemas.openxmlformats.org/officeDocument/2006/relationships/image" Target="../media/image430.png"/><Relationship Id="rId9" Type="http://schemas.openxmlformats.org/officeDocument/2006/relationships/image" Target="../media/image4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Troisième</a:t>
            </a:r>
            <a:r>
              <a:rPr lang="fr-FR" dirty="0"/>
              <a:t/>
            </a:r>
            <a:br>
              <a:rPr lang="fr-FR" dirty="0"/>
            </a:br>
            <a:r>
              <a:rPr lang="fr-FR" sz="3600" dirty="0"/>
              <a:t>Chapitre 5</a:t>
            </a:r>
            <a:r>
              <a:rPr lang="fr-FR" sz="3600" dirty="0" smtClean="0"/>
              <a:t>: </a:t>
            </a:r>
            <a:br>
              <a:rPr lang="fr-FR" sz="3600" dirty="0" smtClean="0"/>
            </a:br>
            <a:r>
              <a:rPr lang="fr-FR" sz="3600" dirty="0" smtClean="0"/>
              <a:t>Statistiques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88"/>
            <a:ext cx="8596668" cy="1320800"/>
          </a:xfrm>
        </p:spPr>
        <p:txBody>
          <a:bodyPr/>
          <a:lstStyle/>
          <a:p>
            <a:r>
              <a:rPr lang="fr-FR" dirty="0"/>
              <a:t>II. Indicateurs de position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32177" y="1592678"/>
            <a:ext cx="1832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Nombre de bonbons:  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535491" y="1775461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491" y="1775461"/>
                <a:ext cx="655093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461117" y="1775461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117" y="1775461"/>
                <a:ext cx="65509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350297" y="1775461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297" y="1775461"/>
                <a:ext cx="65509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5239477" y="1775461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477" y="1775461"/>
                <a:ext cx="65509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5958296" y="1775461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296" y="1775461"/>
                <a:ext cx="65509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616441">
            <a:off x="5225095" y="418897"/>
            <a:ext cx="683856" cy="1343025"/>
          </a:xfrm>
          <a:prstGeom prst="rect">
            <a:avLst/>
          </a:prstGeom>
        </p:spPr>
      </p:pic>
      <p:cxnSp>
        <p:nvCxnSpPr>
          <p:cNvPr id="11" name="Connecteur droit avec flèche 10"/>
          <p:cNvCxnSpPr>
            <a:stCxn id="6" idx="2"/>
          </p:cNvCxnSpPr>
          <p:nvPr/>
        </p:nvCxnSpPr>
        <p:spPr>
          <a:xfrm>
            <a:off x="2863038" y="2298681"/>
            <a:ext cx="1327962" cy="11874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stCxn id="13" idx="2"/>
          </p:cNvCxnSpPr>
          <p:nvPr/>
        </p:nvCxnSpPr>
        <p:spPr>
          <a:xfrm>
            <a:off x="3788664" y="2298681"/>
            <a:ext cx="622003" cy="11874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stCxn id="14" idx="2"/>
          </p:cNvCxnSpPr>
          <p:nvPr/>
        </p:nvCxnSpPr>
        <p:spPr>
          <a:xfrm>
            <a:off x="4677844" y="2298681"/>
            <a:ext cx="94690" cy="11874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15" idx="2"/>
          </p:cNvCxnSpPr>
          <p:nvPr/>
        </p:nvCxnSpPr>
        <p:spPr>
          <a:xfrm flipH="1">
            <a:off x="5039711" y="2298681"/>
            <a:ext cx="527313" cy="11874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>
            <a:off x="5272567" y="2298681"/>
            <a:ext cx="949386" cy="11874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/>
              <p:cNvSpPr txBox="1"/>
              <p:nvPr/>
            </p:nvSpPr>
            <p:spPr>
              <a:xfrm>
                <a:off x="3461117" y="3597280"/>
                <a:ext cx="52430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117" y="3597280"/>
                <a:ext cx="5243016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necteur droit avec flèche 51"/>
          <p:cNvCxnSpPr/>
          <p:nvPr/>
        </p:nvCxnSpPr>
        <p:spPr>
          <a:xfrm>
            <a:off x="5177913" y="4120500"/>
            <a:ext cx="0" cy="561975"/>
          </a:xfrm>
          <a:prstGeom prst="straightConnector1">
            <a:avLst/>
          </a:prstGeom>
          <a:ln w="38100">
            <a:solidFill>
              <a:srgbClr val="90C2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ccolade ouvrante 52"/>
          <p:cNvSpPr/>
          <p:nvPr/>
        </p:nvSpPr>
        <p:spPr>
          <a:xfrm rot="16200000">
            <a:off x="5046986" y="2269886"/>
            <a:ext cx="304800" cy="35890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/>
              <p:cNvSpPr txBox="1"/>
              <p:nvPr/>
            </p:nvSpPr>
            <p:spPr>
              <a:xfrm>
                <a:off x="4294960" y="4774340"/>
                <a:ext cx="21073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55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960" y="4774340"/>
                <a:ext cx="2107311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oneTexte 55"/>
          <p:cNvSpPr txBox="1"/>
          <p:nvPr/>
        </p:nvSpPr>
        <p:spPr>
          <a:xfrm>
            <a:off x="621646" y="5695121"/>
            <a:ext cx="1832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Moyenne:  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ZoneTexte 56"/>
              <p:cNvSpPr txBox="1"/>
              <p:nvPr/>
            </p:nvSpPr>
            <p:spPr>
              <a:xfrm>
                <a:off x="1823991" y="5664343"/>
                <a:ext cx="8819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57" name="ZoneText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991" y="5664343"/>
                <a:ext cx="88193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Connecteur droit avec flèche 57"/>
          <p:cNvCxnSpPr/>
          <p:nvPr/>
        </p:nvCxnSpPr>
        <p:spPr>
          <a:xfrm flipH="1">
            <a:off x="5600114" y="2288273"/>
            <a:ext cx="1604315" cy="11874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/>
              <p:cNvSpPr txBox="1"/>
              <p:nvPr/>
            </p:nvSpPr>
            <p:spPr>
              <a:xfrm>
                <a:off x="6876882" y="1759144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882" y="1759144"/>
                <a:ext cx="655093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82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4" grpId="0"/>
      <p:bldP spid="15" grpId="0"/>
      <p:bldP spid="16" grpId="0"/>
      <p:bldP spid="51" grpId="0"/>
      <p:bldP spid="53" grpId="0" animBg="1"/>
      <p:bldP spid="55" grpId="0"/>
      <p:bldP spid="56" grpId="0"/>
      <p:bldP spid="57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3" y="12661"/>
            <a:ext cx="8596668" cy="1320800"/>
          </a:xfrm>
        </p:spPr>
        <p:txBody>
          <a:bodyPr/>
          <a:lstStyle/>
          <a:p>
            <a:r>
              <a:rPr lang="fr-FR" dirty="0"/>
              <a:t>II. Indicateurs de position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399405" y="848153"/>
            <a:ext cx="10152402" cy="5048907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2. Moyenne pondérée:</a:t>
            </a:r>
          </a:p>
          <a:p>
            <a:r>
              <a:rPr lang="fr-FR" sz="2000" u="sng" dirty="0"/>
              <a:t>Définition:</a:t>
            </a:r>
          </a:p>
          <a:p>
            <a:r>
              <a:rPr lang="fr-FR" sz="2000" dirty="0"/>
              <a:t>La </a:t>
            </a:r>
            <a:r>
              <a:rPr lang="fr-FR" sz="2000" b="1" dirty="0" smtClean="0">
                <a:solidFill>
                  <a:srgbClr val="00B050"/>
                </a:solidFill>
              </a:rPr>
              <a:t>moyenne pondérée par les effectifs</a:t>
            </a:r>
            <a:r>
              <a:rPr lang="fr-FR" sz="2000" dirty="0" smtClean="0"/>
              <a:t> d’une série de valeurs est obtenue en effectuant </a:t>
            </a:r>
            <a:r>
              <a:rPr lang="fr-FR" sz="2000" b="1" dirty="0" smtClean="0">
                <a:solidFill>
                  <a:srgbClr val="0070C0"/>
                </a:solidFill>
              </a:rPr>
              <a:t>la somme des produits de chaque valeur par son effectif</a:t>
            </a:r>
            <a:r>
              <a:rPr lang="fr-FR" sz="2000" dirty="0" smtClean="0"/>
              <a:t>, puis en </a:t>
            </a:r>
            <a:r>
              <a:rPr lang="fr-FR" sz="2000" b="1" dirty="0" smtClean="0">
                <a:solidFill>
                  <a:srgbClr val="FF0000"/>
                </a:solidFill>
              </a:rPr>
              <a:t>divisant cette somme par l’effectif total</a:t>
            </a:r>
            <a:r>
              <a:rPr lang="fr-FR" sz="2000" dirty="0" smtClean="0"/>
              <a:t>.</a:t>
            </a:r>
            <a:r>
              <a:rPr lang="fr-FR" sz="2000" u="sng" dirty="0" smtClean="0"/>
              <a:t> </a:t>
            </a:r>
            <a:endParaRPr lang="fr-FR" sz="24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ZoneTexte 10"/>
          <p:cNvSpPr txBox="1"/>
          <p:nvPr/>
        </p:nvSpPr>
        <p:spPr>
          <a:xfrm>
            <a:off x="1266689" y="2962792"/>
            <a:ext cx="1253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Notes:  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2519862" y="2935497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862" y="2935497"/>
                <a:ext cx="65509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445488" y="2935497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488" y="2935497"/>
                <a:ext cx="65509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334668" y="2935497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668" y="2935497"/>
                <a:ext cx="65509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5223848" y="2935497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848" y="2935497"/>
                <a:ext cx="65509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5942667" y="2935497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667" y="2935497"/>
                <a:ext cx="655093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1173165" y="5004242"/>
            <a:ext cx="1708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Moyenne</a:t>
            </a:r>
            <a:r>
              <a:rPr lang="en-US" sz="2400" dirty="0" smtClean="0"/>
              <a:t>=  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2519861" y="4742632"/>
                <a:ext cx="14347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861" y="4742632"/>
                <a:ext cx="1434757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5108087" y="4764825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087" y="4764825"/>
                <a:ext cx="655093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4100581" y="4742632"/>
                <a:ext cx="14508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581" y="4742632"/>
                <a:ext cx="145081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3655526" y="4753189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526" y="4753189"/>
                <a:ext cx="655093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5503376" y="4742632"/>
                <a:ext cx="14634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376" y="4742632"/>
                <a:ext cx="1463408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6510882" y="4753189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882" y="4753189"/>
                <a:ext cx="655093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6903906" y="4765350"/>
                <a:ext cx="17235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906" y="4765350"/>
                <a:ext cx="1723567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7926272" y="4753009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272" y="4753009"/>
                <a:ext cx="655093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8369579" y="4765354"/>
                <a:ext cx="12565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579" y="4765354"/>
                <a:ext cx="1256541" cy="5232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necteur droit 30"/>
          <p:cNvCxnSpPr/>
          <p:nvPr/>
        </p:nvCxnSpPr>
        <p:spPr>
          <a:xfrm>
            <a:off x="2749136" y="5246577"/>
            <a:ext cx="6642612" cy="4146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2192315" y="3409088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315" y="3409088"/>
                <a:ext cx="655093" cy="523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2840830" y="3424457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830" y="3424457"/>
                <a:ext cx="655093" cy="52322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4138461" y="3372606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461" y="3372606"/>
                <a:ext cx="655093" cy="52322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5774394" y="3317759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394" y="3317759"/>
                <a:ext cx="655093" cy="52322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6113028" y="3317759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028" y="3317759"/>
                <a:ext cx="655093" cy="52322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5907533" y="3690495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533" y="3690495"/>
                <a:ext cx="655093" cy="52322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5175829" y="5373840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829" y="5373840"/>
                <a:ext cx="655093" cy="52322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06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95532"/>
            <a:ext cx="8596668" cy="1320800"/>
          </a:xfrm>
        </p:spPr>
        <p:txBody>
          <a:bodyPr/>
          <a:lstStyle/>
          <a:p>
            <a:r>
              <a:rPr lang="fr-FR" dirty="0" smtClean="0"/>
              <a:t>II. Indicateurs de position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12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8928" y="14620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2000" u="sng" dirty="0" smtClean="0"/>
              <a:t>Exemple:</a:t>
            </a:r>
          </a:p>
          <a:p>
            <a:pPr lvl="1"/>
            <a:r>
              <a:rPr lang="fr-FR" sz="2000" dirty="0" smtClean="0"/>
              <a:t>Milieu de 2 points:</a:t>
            </a:r>
          </a:p>
          <a:p>
            <a:pPr lvl="1"/>
            <a:endParaRPr lang="fr-FR" sz="1800" dirty="0" smtClean="0"/>
          </a:p>
          <a:p>
            <a:pPr lvl="1"/>
            <a:endParaRPr lang="fr-FR" sz="18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738460" y="3289590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98436" y="3431380"/>
            <a:ext cx="6577652" cy="29190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291160" y="3311036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86617" y="4274588"/>
                <a:ext cx="2578101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617" y="4274588"/>
                <a:ext cx="2578101" cy="10143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83705" y="3554873"/>
                <a:ext cx="7095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705" y="3554873"/>
                <a:ext cx="709510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36405" y="3567894"/>
                <a:ext cx="7095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𝟐𝟑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405" y="3567894"/>
                <a:ext cx="709510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1"/>
              <p:cNvSpPr txBox="1"/>
              <p:nvPr/>
            </p:nvSpPr>
            <p:spPr>
              <a:xfrm>
                <a:off x="3430113" y="3589000"/>
                <a:ext cx="7095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5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113" y="3589000"/>
                <a:ext cx="709510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2"/>
              <p:cNvSpPr txBox="1"/>
              <p:nvPr/>
            </p:nvSpPr>
            <p:spPr>
              <a:xfrm>
                <a:off x="5936405" y="3556239"/>
                <a:ext cx="7095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405" y="3556239"/>
                <a:ext cx="709510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0"/>
              <p:cNvSpPr txBox="1"/>
              <p:nvPr/>
            </p:nvSpPr>
            <p:spPr>
              <a:xfrm>
                <a:off x="3781519" y="4250395"/>
                <a:ext cx="4088953" cy="10245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7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519" y="4250395"/>
                <a:ext cx="4088953" cy="102451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99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3" grpId="1"/>
      <p:bldP spid="15" grpId="0"/>
      <p:bldP spid="16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 4 page 231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694" y="2015839"/>
            <a:ext cx="5182339" cy="39400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5510350" y="962369"/>
                <a:ext cx="20348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i="0" dirty="0" smtClean="0">
                    <a:solidFill>
                      <a:srgbClr val="0070C0"/>
                    </a:solidFill>
                    <a:latin typeface="+mj-lt"/>
                  </a:rPr>
                  <a:t>Effectif Total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fr-FR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350" y="962369"/>
                <a:ext cx="2034863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3293" t="-10606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7301135" y="962369"/>
                <a:ext cx="22556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 + 5 + 4=</m:t>
                      </m:r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fr-F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135" y="962369"/>
                <a:ext cx="2255620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334850" y="1311679"/>
                <a:ext cx="4468970" cy="773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i="0" dirty="0" smtClean="0">
                    <a:solidFill>
                      <a:srgbClr val="FF0000"/>
                    </a:solidFill>
                    <a:latin typeface="+mj-lt"/>
                  </a:rPr>
                  <a:t>1. </a:t>
                </a:r>
                <a:r>
                  <a:rPr lang="fr-FR" i="0" dirty="0" smtClean="0">
                    <a:latin typeface="+mj-lt"/>
                  </a:rPr>
                  <a:t>La fréquence des élèves ayant 14 ans est égale 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dirty="0" smtClean="0"/>
                  <a:t> soit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dirty="0" smtClean="0"/>
                  <a:t>; soit encore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50" y="1311679"/>
                <a:ext cx="4468970" cy="773545"/>
              </a:xfrm>
              <a:prstGeom prst="rect">
                <a:avLst/>
              </a:prstGeom>
              <a:blipFill rotWithShape="0">
                <a:blip r:embed="rId5"/>
                <a:stretch>
                  <a:fillRect l="-1228" t="-4724" b="-31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334850" y="2208007"/>
            <a:ext cx="1790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0" dirty="0" smtClean="0">
                <a:solidFill>
                  <a:srgbClr val="FF0000"/>
                </a:solidFill>
                <a:latin typeface="+mj-lt"/>
              </a:rPr>
              <a:t>2.a </a:t>
            </a:r>
            <a:r>
              <a:rPr lang="fr-FR" i="0" dirty="0" smtClean="0">
                <a:latin typeface="+mj-lt"/>
              </a:rPr>
              <a:t>Age moyen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1946999" y="2083517"/>
                <a:ext cx="1790164" cy="61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×1+14×5+15×4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999" y="2083517"/>
                <a:ext cx="1790164" cy="618311"/>
              </a:xfrm>
              <a:prstGeom prst="rect">
                <a:avLst/>
              </a:prstGeom>
              <a:blipFill rotWithShape="0">
                <a:blip r:embed="rId6"/>
                <a:stretch>
                  <a:fillRect r="-574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959879" y="2674520"/>
                <a:ext cx="17901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=14,3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879" y="2674520"/>
                <a:ext cx="179016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/>
          <p:cNvSpPr txBox="1"/>
          <p:nvPr/>
        </p:nvSpPr>
        <p:spPr>
          <a:xfrm>
            <a:off x="749264" y="3106458"/>
            <a:ext cx="432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0" dirty="0" smtClean="0">
                <a:latin typeface="+mj-lt"/>
              </a:rPr>
              <a:t>L’âge moyen du groupe est de 14,3 ans.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749263" y="3538396"/>
            <a:ext cx="4904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0" dirty="0" smtClean="0">
                <a:latin typeface="+mj-lt"/>
              </a:rPr>
              <a:t>14,3 est strictement supérieur à 14, le groupe ne pourra pas participer au festival.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34850" y="4334630"/>
            <a:ext cx="5756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0" dirty="0" smtClean="0">
                <a:solidFill>
                  <a:srgbClr val="FF0000"/>
                </a:solidFill>
                <a:latin typeface="+mj-lt"/>
              </a:rPr>
              <a:t>2.b </a:t>
            </a:r>
            <a:r>
              <a:rPr lang="fr-FR" i="0" dirty="0" smtClean="0">
                <a:latin typeface="+mj-lt"/>
              </a:rPr>
              <a:t>Si on accepte un élève de 11 ans (ayant un âge inférieur à la moyenne), alors la moyenne diminuera. ( et inversement pour un élève de 16 ans)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34850" y="5356488"/>
            <a:ext cx="1790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0" dirty="0" smtClean="0">
                <a:solidFill>
                  <a:srgbClr val="FF0000"/>
                </a:solidFill>
                <a:latin typeface="+mj-lt"/>
              </a:rPr>
              <a:t>2.c </a:t>
            </a:r>
            <a:r>
              <a:rPr lang="fr-FR" i="0" dirty="0" smtClean="0">
                <a:latin typeface="+mj-lt"/>
              </a:rPr>
              <a:t>Age moyen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1959879" y="5244292"/>
                <a:ext cx="1375749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143+11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879" y="5244292"/>
                <a:ext cx="1375749" cy="61093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4740571" y="2086306"/>
                <a:ext cx="913253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571" y="2086306"/>
                <a:ext cx="913253" cy="6127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3201543" y="5244292"/>
                <a:ext cx="1375749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543" y="5244292"/>
                <a:ext cx="1375749" cy="61093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3889417" y="5356488"/>
                <a:ext cx="13757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417" y="5356488"/>
                <a:ext cx="1375749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/>
          <p:cNvSpPr txBox="1"/>
          <p:nvPr/>
        </p:nvSpPr>
        <p:spPr>
          <a:xfrm>
            <a:off x="691309" y="5982956"/>
            <a:ext cx="5220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0" dirty="0" smtClean="0">
                <a:latin typeface="+mj-lt"/>
              </a:rPr>
              <a:t>L’âge moyen du groupe est alors de 14 ans, et le groupe pourra participer au festival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8684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777" y="141289"/>
            <a:ext cx="8596668" cy="1320800"/>
          </a:xfrm>
        </p:spPr>
        <p:txBody>
          <a:bodyPr/>
          <a:lstStyle/>
          <a:p>
            <a:r>
              <a:rPr lang="fr-FR" dirty="0"/>
              <a:t>II. Indicateurs de position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0030" y="1044461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FR" sz="2000" u="sng" dirty="0" smtClean="0"/>
              <a:t>Exemple: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9279"/>
          <a:stretch/>
        </p:blipFill>
        <p:spPr>
          <a:xfrm>
            <a:off x="677334" y="2604517"/>
            <a:ext cx="9677280" cy="273834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03803" y="3179929"/>
            <a:ext cx="10640609" cy="68238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598332" y="5956497"/>
            <a:ext cx="0" cy="68181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87263" y="5548942"/>
            <a:ext cx="119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1.20m</a:t>
            </a:r>
            <a:endParaRPr lang="fr-FR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63527" y="5549482"/>
            <a:ext cx="1197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1.17m</a:t>
            </a:r>
            <a:endParaRPr lang="fr-FR" sz="2400" b="1" dirty="0"/>
          </a:p>
        </p:txBody>
      </p:sp>
      <p:sp>
        <p:nvSpPr>
          <p:cNvPr id="11" name="TextBox 15"/>
          <p:cNvSpPr txBox="1"/>
          <p:nvPr/>
        </p:nvSpPr>
        <p:spPr>
          <a:xfrm>
            <a:off x="7949035" y="5548942"/>
            <a:ext cx="1197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1.08m</a:t>
            </a:r>
            <a:endParaRPr lang="fr-FR" sz="2400" b="1" dirty="0"/>
          </a:p>
        </p:txBody>
      </p:sp>
      <p:sp>
        <p:nvSpPr>
          <p:cNvPr id="13" name="TextBox 15"/>
          <p:cNvSpPr txBox="1"/>
          <p:nvPr/>
        </p:nvSpPr>
        <p:spPr>
          <a:xfrm>
            <a:off x="9275326" y="5548942"/>
            <a:ext cx="1197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0.98m</a:t>
            </a:r>
            <a:endParaRPr lang="fr-FR" sz="2400" b="1" dirty="0"/>
          </a:p>
        </p:txBody>
      </p:sp>
      <p:sp>
        <p:nvSpPr>
          <p:cNvPr id="14" name="TextBox 14"/>
          <p:cNvSpPr txBox="1"/>
          <p:nvPr/>
        </p:nvSpPr>
        <p:spPr>
          <a:xfrm>
            <a:off x="3656377" y="5548942"/>
            <a:ext cx="119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1.21m</a:t>
            </a:r>
            <a:endParaRPr lang="fr-FR" sz="2400" b="1" dirty="0"/>
          </a:p>
        </p:txBody>
      </p:sp>
      <p:sp>
        <p:nvSpPr>
          <p:cNvPr id="17" name="TextBox 14"/>
          <p:cNvSpPr txBox="1"/>
          <p:nvPr/>
        </p:nvSpPr>
        <p:spPr>
          <a:xfrm>
            <a:off x="2225491" y="5548942"/>
            <a:ext cx="119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1.23m</a:t>
            </a:r>
            <a:endParaRPr lang="fr-FR" sz="2400" b="1" dirty="0"/>
          </a:p>
        </p:txBody>
      </p:sp>
      <p:sp>
        <p:nvSpPr>
          <p:cNvPr id="18" name="TextBox 14"/>
          <p:cNvSpPr txBox="1"/>
          <p:nvPr/>
        </p:nvSpPr>
        <p:spPr>
          <a:xfrm>
            <a:off x="705000" y="5548942"/>
            <a:ext cx="119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1.29m</a:t>
            </a:r>
            <a:endParaRPr lang="fr-FR" sz="2400" b="1" dirty="0"/>
          </a:p>
        </p:txBody>
      </p:sp>
      <p:cxnSp>
        <p:nvCxnSpPr>
          <p:cNvPr id="19" name="Straight Connector 11"/>
          <p:cNvCxnSpPr/>
          <p:nvPr/>
        </p:nvCxnSpPr>
        <p:spPr>
          <a:xfrm>
            <a:off x="5598332" y="2003155"/>
            <a:ext cx="0" cy="758421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5598332" y="2784929"/>
            <a:ext cx="0" cy="322567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58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604517"/>
            <a:ext cx="10667078" cy="2738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777" y="141289"/>
            <a:ext cx="4879486" cy="786161"/>
          </a:xfrm>
        </p:spPr>
        <p:txBody>
          <a:bodyPr>
            <a:normAutofit fontScale="90000"/>
          </a:bodyPr>
          <a:lstStyle/>
          <a:p>
            <a:r>
              <a:rPr lang="fr-FR" dirty="0"/>
              <a:t>II. Indicateurs de position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0030" y="1044461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FR" sz="2000" u="sng" dirty="0" smtClean="0"/>
              <a:t>Exemple 2: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03803" y="3179929"/>
            <a:ext cx="10640609" cy="68238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298549" y="6010607"/>
            <a:ext cx="0" cy="68181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87263" y="5548942"/>
            <a:ext cx="119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1.20m</a:t>
            </a:r>
            <a:endParaRPr lang="fr-FR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63527" y="5549482"/>
            <a:ext cx="1197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1.17m</a:t>
            </a:r>
            <a:endParaRPr lang="fr-FR" sz="2400" b="1" dirty="0"/>
          </a:p>
        </p:txBody>
      </p:sp>
      <p:sp>
        <p:nvSpPr>
          <p:cNvPr id="11" name="TextBox 15"/>
          <p:cNvSpPr txBox="1"/>
          <p:nvPr/>
        </p:nvSpPr>
        <p:spPr>
          <a:xfrm>
            <a:off x="7949035" y="5548942"/>
            <a:ext cx="1197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1.08m</a:t>
            </a:r>
            <a:endParaRPr lang="fr-FR" sz="2400" b="1" dirty="0"/>
          </a:p>
        </p:txBody>
      </p:sp>
      <p:sp>
        <p:nvSpPr>
          <p:cNvPr id="13" name="TextBox 15"/>
          <p:cNvSpPr txBox="1"/>
          <p:nvPr/>
        </p:nvSpPr>
        <p:spPr>
          <a:xfrm>
            <a:off x="9225899" y="5548942"/>
            <a:ext cx="1197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0.98m</a:t>
            </a:r>
            <a:endParaRPr lang="fr-FR" sz="2400" b="1" dirty="0"/>
          </a:p>
        </p:txBody>
      </p:sp>
      <p:sp>
        <p:nvSpPr>
          <p:cNvPr id="14" name="TextBox 14"/>
          <p:cNvSpPr txBox="1"/>
          <p:nvPr/>
        </p:nvSpPr>
        <p:spPr>
          <a:xfrm>
            <a:off x="3656377" y="5548942"/>
            <a:ext cx="119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1.21m</a:t>
            </a:r>
            <a:endParaRPr lang="fr-FR" sz="2400" b="1" dirty="0"/>
          </a:p>
        </p:txBody>
      </p:sp>
      <p:sp>
        <p:nvSpPr>
          <p:cNvPr id="17" name="TextBox 14"/>
          <p:cNvSpPr txBox="1"/>
          <p:nvPr/>
        </p:nvSpPr>
        <p:spPr>
          <a:xfrm>
            <a:off x="2225491" y="5548942"/>
            <a:ext cx="119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1.23m</a:t>
            </a:r>
            <a:endParaRPr lang="fr-FR" sz="2400" b="1" dirty="0"/>
          </a:p>
        </p:txBody>
      </p:sp>
      <p:sp>
        <p:nvSpPr>
          <p:cNvPr id="18" name="TextBox 14"/>
          <p:cNvSpPr txBox="1"/>
          <p:nvPr/>
        </p:nvSpPr>
        <p:spPr>
          <a:xfrm>
            <a:off x="705000" y="5548942"/>
            <a:ext cx="119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1.29m</a:t>
            </a:r>
            <a:endParaRPr lang="fr-FR" sz="2400" b="1" dirty="0"/>
          </a:p>
        </p:txBody>
      </p:sp>
      <p:cxnSp>
        <p:nvCxnSpPr>
          <p:cNvPr id="19" name="Straight Connector 11"/>
          <p:cNvCxnSpPr/>
          <p:nvPr/>
        </p:nvCxnSpPr>
        <p:spPr>
          <a:xfrm>
            <a:off x="6303409" y="2026508"/>
            <a:ext cx="0" cy="758421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5"/>
          <p:cNvSpPr txBox="1"/>
          <p:nvPr/>
        </p:nvSpPr>
        <p:spPr>
          <a:xfrm>
            <a:off x="10346245" y="5548942"/>
            <a:ext cx="1197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0.72m</a:t>
            </a:r>
            <a:endParaRPr lang="fr-FR" sz="2400" b="1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6301947" y="2784929"/>
            <a:ext cx="0" cy="322567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0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3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Indicateurs de position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556609"/>
            <a:ext cx="9088262" cy="5048907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3. Médiane:</a:t>
            </a:r>
          </a:p>
          <a:p>
            <a:r>
              <a:rPr lang="fr-FR" sz="2000" u="sng" dirty="0"/>
              <a:t>Définition:</a:t>
            </a:r>
          </a:p>
          <a:p>
            <a:pPr marL="457200" lvl="1" indent="0">
              <a:buNone/>
            </a:pPr>
            <a:r>
              <a:rPr lang="fr-FR" sz="2000" dirty="0" smtClean="0"/>
              <a:t>La </a:t>
            </a:r>
            <a:r>
              <a:rPr lang="fr-FR" sz="2000" b="1" dirty="0">
                <a:solidFill>
                  <a:srgbClr val="0070C0"/>
                </a:solidFill>
              </a:rPr>
              <a:t>médiane </a:t>
            </a:r>
            <a:r>
              <a:rPr lang="fr-FR" sz="2000" b="1" dirty="0">
                <a:solidFill>
                  <a:schemeClr val="tx1"/>
                </a:solidFill>
              </a:rPr>
              <a:t>m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/>
              <a:t>d’une série statistique est une valeur du caractère étudié telle </a:t>
            </a:r>
            <a:r>
              <a:rPr lang="fr-FR" sz="2000" dirty="0" smtClean="0"/>
              <a:t>que </a:t>
            </a:r>
            <a:r>
              <a:rPr lang="fr-FR" sz="2000" b="1" dirty="0" smtClean="0">
                <a:solidFill>
                  <a:srgbClr val="00B050"/>
                </a:solidFill>
              </a:rPr>
              <a:t>la </a:t>
            </a:r>
            <a:r>
              <a:rPr lang="fr-FR" sz="2000" b="1" dirty="0">
                <a:solidFill>
                  <a:srgbClr val="00B050"/>
                </a:solidFill>
              </a:rPr>
              <a:t>moitié </a:t>
            </a:r>
            <a:r>
              <a:rPr lang="fr-FR" sz="2000" dirty="0"/>
              <a:t>de l’effectif ait des valeurs </a:t>
            </a:r>
            <a:r>
              <a:rPr lang="fr-FR" sz="2000" b="1" dirty="0">
                <a:solidFill>
                  <a:srgbClr val="00B050"/>
                </a:solidFill>
              </a:rPr>
              <a:t>inférieures</a:t>
            </a:r>
            <a:r>
              <a:rPr lang="fr-FR" sz="2000" dirty="0"/>
              <a:t> à </a:t>
            </a:r>
            <a:r>
              <a:rPr lang="fr-FR" sz="2000" b="1" dirty="0">
                <a:solidFill>
                  <a:schemeClr val="tx1"/>
                </a:solidFill>
              </a:rPr>
              <a:t>m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/>
              <a:t>et </a:t>
            </a:r>
            <a:r>
              <a:rPr lang="fr-FR" sz="2000" b="1" dirty="0"/>
              <a:t>l’</a:t>
            </a:r>
            <a:r>
              <a:rPr lang="fr-FR" sz="2000" b="1" dirty="0">
                <a:solidFill>
                  <a:srgbClr val="00B050"/>
                </a:solidFill>
              </a:rPr>
              <a:t>autre</a:t>
            </a:r>
            <a:r>
              <a:rPr lang="fr-FR" sz="2000" dirty="0">
                <a:solidFill>
                  <a:srgbClr val="00B050"/>
                </a:solidFill>
              </a:rPr>
              <a:t> </a:t>
            </a:r>
            <a:r>
              <a:rPr lang="fr-FR" sz="2000" b="1" dirty="0">
                <a:solidFill>
                  <a:srgbClr val="00B050"/>
                </a:solidFill>
              </a:rPr>
              <a:t>moitié</a:t>
            </a:r>
            <a:r>
              <a:rPr lang="fr-FR" sz="2000" dirty="0"/>
              <a:t> des valeurs </a:t>
            </a:r>
            <a:r>
              <a:rPr lang="fr-FR" sz="2000" b="1" dirty="0">
                <a:solidFill>
                  <a:srgbClr val="00B050"/>
                </a:solidFill>
              </a:rPr>
              <a:t>supérieures</a:t>
            </a:r>
            <a:r>
              <a:rPr lang="fr-FR" sz="2000" dirty="0"/>
              <a:t> à </a:t>
            </a:r>
            <a:r>
              <a:rPr lang="fr-FR" sz="2000" b="1" dirty="0">
                <a:solidFill>
                  <a:schemeClr val="tx1"/>
                </a:solidFill>
              </a:rPr>
              <a:t>m</a:t>
            </a:r>
            <a:r>
              <a:rPr lang="fr-FR" sz="20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16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368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17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85" y="32951"/>
            <a:ext cx="8917427" cy="1320800"/>
          </a:xfrm>
        </p:spPr>
        <p:txBody>
          <a:bodyPr/>
          <a:lstStyle/>
          <a:p>
            <a:r>
              <a:rPr lang="fr-FR" dirty="0" smtClean="0"/>
              <a:t>Exercice 5 page 231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93" y="1169773"/>
            <a:ext cx="5393581" cy="227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18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85" y="32951"/>
            <a:ext cx="8917427" cy="1320800"/>
          </a:xfrm>
        </p:spPr>
        <p:txBody>
          <a:bodyPr/>
          <a:lstStyle/>
          <a:p>
            <a:r>
              <a:rPr lang="fr-FR" dirty="0" smtClean="0"/>
              <a:t>Exercice 6 page 231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408" y="873211"/>
            <a:ext cx="5300175" cy="427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Les </a:t>
            </a:r>
            <a:r>
              <a:rPr lang="fr-FR" dirty="0" err="1" smtClean="0"/>
              <a:t>stats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4815" y="3266769"/>
            <a:ext cx="1115848" cy="286538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63" y="2894018"/>
            <a:ext cx="2096028" cy="312695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39" y="3797459"/>
            <a:ext cx="1442435" cy="234636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7939" y="3545339"/>
            <a:ext cx="1534440" cy="2496023"/>
          </a:xfrm>
          <a:prstGeom prst="rect">
            <a:avLst/>
          </a:prstGeom>
        </p:spPr>
      </p:pic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5699644" y="1200378"/>
            <a:ext cx="1204742" cy="6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5932337" y="1363458"/>
            <a:ext cx="1204742" cy="6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6161149" y="1543093"/>
            <a:ext cx="1204742" cy="6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6389961" y="1761504"/>
            <a:ext cx="1204742" cy="6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6628994" y="1953840"/>
            <a:ext cx="1204742" cy="6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14" y="348843"/>
            <a:ext cx="1120686" cy="292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1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-0.03607 0.413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10677 0.4636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26576 0.4907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94" y="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3849 0.548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5" y="2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 smtClean="0"/>
              <a:t>Chapitre 5: Statistiques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Les </a:t>
            </a:r>
            <a:r>
              <a:rPr lang="fr-FR" dirty="0" err="1" smtClean="0"/>
              <a:t>stats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4815" y="3266769"/>
            <a:ext cx="1115848" cy="286538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63" y="2894018"/>
            <a:ext cx="2096028" cy="312695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39" y="3797459"/>
            <a:ext cx="1442435" cy="234636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7939" y="3545339"/>
            <a:ext cx="1534440" cy="2496023"/>
          </a:xfrm>
          <a:prstGeom prst="rect">
            <a:avLst/>
          </a:prstGeom>
        </p:spPr>
      </p:pic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5699644" y="1200378"/>
            <a:ext cx="1204742" cy="6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5932337" y="1363458"/>
            <a:ext cx="1204742" cy="6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6161149" y="1543093"/>
            <a:ext cx="1204742" cy="6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6389961" y="1761504"/>
            <a:ext cx="1204742" cy="6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6628994" y="1953840"/>
            <a:ext cx="1204742" cy="6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14" y="348843"/>
            <a:ext cx="1120686" cy="292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6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-0.27565 0.46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9" y="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40261 0.496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26576 0.4907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94" y="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3849 0.548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5" y="2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</a:t>
            </a:r>
            <a:r>
              <a:rPr lang="fr-FR" dirty="0"/>
              <a:t>Indicateurs de </a:t>
            </a:r>
            <a:r>
              <a:rPr lang="fr-FR" dirty="0" smtClean="0"/>
              <a:t>dispersion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556609"/>
            <a:ext cx="9088262" cy="5048907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1. Étendue:</a:t>
            </a:r>
          </a:p>
          <a:p>
            <a:r>
              <a:rPr lang="fr-FR" sz="2000" u="sng" dirty="0"/>
              <a:t>Définition:</a:t>
            </a:r>
          </a:p>
          <a:p>
            <a:pPr marL="457200" lvl="1" indent="0">
              <a:buNone/>
            </a:pPr>
            <a:r>
              <a:rPr lang="fr-FR" sz="2000" dirty="0" smtClean="0"/>
              <a:t>L’</a:t>
            </a:r>
            <a:r>
              <a:rPr lang="fr-FR" sz="2000" b="1" dirty="0" smtClean="0">
                <a:solidFill>
                  <a:srgbClr val="0070C0"/>
                </a:solidFill>
              </a:rPr>
              <a:t>étendue </a:t>
            </a:r>
            <a:r>
              <a:rPr lang="fr-FR" sz="2000" dirty="0" smtClean="0"/>
              <a:t>d’une </a:t>
            </a:r>
            <a:r>
              <a:rPr lang="fr-FR" sz="2000" dirty="0"/>
              <a:t>série statistique est </a:t>
            </a:r>
            <a:r>
              <a:rPr lang="fr-FR" sz="2000" dirty="0" smtClean="0"/>
              <a:t>la </a:t>
            </a:r>
            <a:r>
              <a:rPr lang="fr-FR" sz="2000" b="1" dirty="0" smtClean="0">
                <a:solidFill>
                  <a:srgbClr val="FFC000"/>
                </a:solidFill>
              </a:rPr>
              <a:t>différence</a:t>
            </a:r>
            <a:r>
              <a:rPr lang="fr-FR" sz="2000" dirty="0" smtClean="0">
                <a:solidFill>
                  <a:srgbClr val="FFC000"/>
                </a:solidFill>
              </a:rPr>
              <a:t> </a:t>
            </a:r>
            <a:r>
              <a:rPr lang="fr-FR" sz="2000" dirty="0" smtClean="0"/>
              <a:t>entre </a:t>
            </a:r>
            <a:r>
              <a:rPr lang="fr-FR" sz="2000" b="1" dirty="0" smtClean="0">
                <a:solidFill>
                  <a:schemeClr val="accent2"/>
                </a:solidFill>
              </a:rPr>
              <a:t>la plus grande</a:t>
            </a:r>
            <a:r>
              <a:rPr lang="fr-FR" sz="2000" dirty="0" smtClean="0"/>
              <a:t> et </a:t>
            </a:r>
            <a:r>
              <a:rPr lang="fr-FR" sz="2000" b="1" dirty="0" smtClean="0">
                <a:solidFill>
                  <a:srgbClr val="FF0000"/>
                </a:solidFill>
              </a:rPr>
              <a:t>la plus petite</a:t>
            </a:r>
            <a:r>
              <a:rPr lang="fr-FR" sz="2000" dirty="0" smtClean="0"/>
              <a:t> valeur de la série.</a:t>
            </a:r>
          </a:p>
          <a:p>
            <a:pPr marL="457200" lvl="1" indent="0">
              <a:buNone/>
            </a:pPr>
            <a:endParaRPr lang="fr-FR" sz="2000" u="sng" dirty="0"/>
          </a:p>
          <a:p>
            <a:r>
              <a:rPr lang="fr-FR" sz="2000" u="sng" dirty="0" smtClean="0"/>
              <a:t>2.  …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fr-FR" sz="2000" dirty="0" smtClean="0"/>
              <a:t>Il existe d’autres indicateurs de dispersion ( variance, écart type,…), mais ca c’est au lycée ;-)</a:t>
            </a:r>
            <a:endParaRPr lang="fr-F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21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464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 5 page 231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22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982" y="1501887"/>
            <a:ext cx="5345181" cy="219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23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81" y="609600"/>
            <a:ext cx="5453009" cy="575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917427" cy="1320800"/>
          </a:xfrm>
        </p:spPr>
        <p:txBody>
          <a:bodyPr/>
          <a:lstStyle/>
          <a:p>
            <a:pPr algn="r"/>
            <a:r>
              <a:rPr lang="fr-FR" dirty="0" smtClean="0"/>
              <a:t>Exercice 23 page 234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97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24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5" y="107092"/>
            <a:ext cx="8917427" cy="1320800"/>
          </a:xfrm>
        </p:spPr>
        <p:txBody>
          <a:bodyPr/>
          <a:lstStyle/>
          <a:p>
            <a:r>
              <a:rPr lang="fr-FR" dirty="0" smtClean="0"/>
              <a:t>Exercices 25 et 26 page 234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16" y="684751"/>
            <a:ext cx="5022030" cy="55391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557" y="0"/>
            <a:ext cx="4371717" cy="665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95532"/>
            <a:ext cx="8596668" cy="1320800"/>
          </a:xfrm>
        </p:spPr>
        <p:txBody>
          <a:bodyPr/>
          <a:lstStyle/>
          <a:p>
            <a:r>
              <a:rPr lang="fr-FR" dirty="0" smtClean="0"/>
              <a:t>Bilan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25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95332" y="2560273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fr-FR" sz="1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333950" y="1421110"/>
            <a:ext cx="8819856" cy="54814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798552" y="595532"/>
            <a:ext cx="1746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Valeur du caractère</a:t>
            </a:r>
            <a:endParaRPr lang="fr-FR" dirty="0"/>
          </a:p>
        </p:txBody>
      </p:sp>
      <p:sp>
        <p:nvSpPr>
          <p:cNvPr id="4" name="Oval 3"/>
          <p:cNvSpPr/>
          <p:nvPr/>
        </p:nvSpPr>
        <p:spPr>
          <a:xfrm>
            <a:off x="1842449" y="2851393"/>
            <a:ext cx="219258" cy="219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val 7"/>
          <p:cNvSpPr/>
          <p:nvPr/>
        </p:nvSpPr>
        <p:spPr>
          <a:xfrm>
            <a:off x="8740817" y="2878800"/>
            <a:ext cx="219258" cy="219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984319" y="3070568"/>
            <a:ext cx="238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Valeur minimale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8869912" y="3098058"/>
            <a:ext cx="238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Valeur maximale</a:t>
            </a:r>
            <a:endParaRPr lang="fr-FR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061707" y="129919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772907" y="129919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433307" y="129919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093707" y="131189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804907" y="131189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465307" y="131189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126003" y="132330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837203" y="132330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497603" y="132330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158003" y="133600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869203" y="133600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9529603" y="133600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" idx="6"/>
            <a:endCxn id="8" idx="2"/>
          </p:cNvCxnSpPr>
          <p:nvPr/>
        </p:nvCxnSpPr>
        <p:spPr>
          <a:xfrm>
            <a:off x="2061707" y="2961022"/>
            <a:ext cx="6679110" cy="274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903023" y="2865096"/>
            <a:ext cx="219258" cy="2192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Oval 30"/>
          <p:cNvSpPr/>
          <p:nvPr/>
        </p:nvSpPr>
        <p:spPr>
          <a:xfrm>
            <a:off x="7028073" y="2865096"/>
            <a:ext cx="219258" cy="2192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Oval 31"/>
          <p:cNvSpPr/>
          <p:nvPr/>
        </p:nvSpPr>
        <p:spPr>
          <a:xfrm>
            <a:off x="4190279" y="2851393"/>
            <a:ext cx="219258" cy="2192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extBox 32"/>
          <p:cNvSpPr txBox="1"/>
          <p:nvPr/>
        </p:nvSpPr>
        <p:spPr>
          <a:xfrm>
            <a:off x="5554571" y="3229879"/>
            <a:ext cx="238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Médiane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68820" y="3103887"/>
                <a:ext cx="13552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820" y="3103887"/>
                <a:ext cx="1355285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645501" y="3122041"/>
                <a:ext cx="13552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501" y="3122041"/>
                <a:ext cx="1355285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>
            <a:off x="1952078" y="2468395"/>
            <a:ext cx="0" cy="275130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844864" y="2468395"/>
            <a:ext cx="1860" cy="294180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022256" y="5023820"/>
            <a:ext cx="6824468" cy="17214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084851" y="5097153"/>
            <a:ext cx="2808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7030A0"/>
                </a:solidFill>
              </a:rPr>
              <a:t>Étendue</a:t>
            </a:r>
            <a:endParaRPr lang="fr-FR" sz="2400" dirty="0">
              <a:solidFill>
                <a:srgbClr val="7030A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1982728" y="2475795"/>
            <a:ext cx="2317180" cy="1253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315658" y="2487993"/>
            <a:ext cx="1688105" cy="408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988295" y="2487993"/>
            <a:ext cx="1149407" cy="1136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7179355" y="2500529"/>
            <a:ext cx="1665508" cy="770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868838" y="2106463"/>
            <a:ext cx="60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25%</a:t>
            </a:r>
            <a:endParaRPr lang="fr-FR" dirty="0"/>
          </a:p>
        </p:txBody>
      </p:sp>
      <p:sp>
        <p:nvSpPr>
          <p:cNvPr id="68" name="TextBox 67"/>
          <p:cNvSpPr txBox="1"/>
          <p:nvPr/>
        </p:nvSpPr>
        <p:spPr>
          <a:xfrm>
            <a:off x="4971764" y="2118827"/>
            <a:ext cx="60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25%</a:t>
            </a:r>
            <a:endParaRPr lang="fr-FR" dirty="0"/>
          </a:p>
        </p:txBody>
      </p:sp>
      <p:sp>
        <p:nvSpPr>
          <p:cNvPr id="69" name="TextBox 68"/>
          <p:cNvSpPr txBox="1"/>
          <p:nvPr/>
        </p:nvSpPr>
        <p:spPr>
          <a:xfrm>
            <a:off x="6379721" y="2130999"/>
            <a:ext cx="60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25%</a:t>
            </a:r>
            <a:endParaRPr lang="fr-FR" dirty="0"/>
          </a:p>
        </p:txBody>
      </p:sp>
      <p:sp>
        <p:nvSpPr>
          <p:cNvPr id="70" name="TextBox 69"/>
          <p:cNvSpPr txBox="1"/>
          <p:nvPr/>
        </p:nvSpPr>
        <p:spPr>
          <a:xfrm>
            <a:off x="7787679" y="2143574"/>
            <a:ext cx="60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25%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299908" y="2640076"/>
            <a:ext cx="1715127" cy="613869"/>
          </a:xfrm>
          <a:prstGeom prst="rect">
            <a:avLst/>
          </a:prstGeom>
          <a:solidFill>
            <a:srgbClr val="90C226">
              <a:alpha val="3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6021261" y="2640076"/>
            <a:ext cx="1116441" cy="613869"/>
          </a:xfrm>
          <a:prstGeom prst="rect">
            <a:avLst/>
          </a:prstGeom>
          <a:solidFill>
            <a:srgbClr val="90C226">
              <a:alpha val="3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83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 animBg="1"/>
      <p:bldP spid="11" grpId="0"/>
      <p:bldP spid="12" grpId="0"/>
      <p:bldP spid="30" grpId="0" animBg="1"/>
      <p:bldP spid="31" grpId="0" animBg="1"/>
      <p:bldP spid="32" grpId="0" animBg="1"/>
      <p:bldP spid="33" grpId="0"/>
      <p:bldP spid="34" grpId="0"/>
      <p:bldP spid="35" grpId="0"/>
      <p:bldP spid="53" grpId="0"/>
      <p:bldP spid="67" grpId="0"/>
      <p:bldP spid="68" grpId="0"/>
      <p:bldP spid="69" grpId="0"/>
      <p:bldP spid="70" grpId="0"/>
      <p:bldP spid="9" grpId="0" animBg="1"/>
      <p:bldP spid="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329" y="263611"/>
            <a:ext cx="9094464" cy="1320800"/>
          </a:xfrm>
        </p:spPr>
        <p:txBody>
          <a:bodyPr/>
          <a:lstStyle/>
          <a:p>
            <a:r>
              <a:rPr lang="fr-FR" dirty="0" smtClean="0"/>
              <a:t>Notes 3B: ( … élèves 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26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053880" y="1436099"/>
            <a:ext cx="1656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Moyenne: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649964" y="1205268"/>
            <a:ext cx="2487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Meilleure note: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649964" y="1666933"/>
            <a:ext cx="2849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Moins bonne note: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90717" y="1666933"/>
            <a:ext cx="1530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Médiane: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90717" y="1205266"/>
            <a:ext cx="178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Quartile 1: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83715" y="2095141"/>
            <a:ext cx="178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Quartile 3: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649964" y="2128598"/>
            <a:ext cx="1589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Étendue: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1849030" y="3940818"/>
            <a:ext cx="7454936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/>
          <a:srcRect b="7626"/>
          <a:stretch/>
        </p:blipFill>
        <p:spPr>
          <a:xfrm>
            <a:off x="125883" y="145111"/>
            <a:ext cx="649681" cy="60826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b="7353"/>
          <a:stretch/>
        </p:blipFill>
        <p:spPr>
          <a:xfrm>
            <a:off x="141641" y="156585"/>
            <a:ext cx="618438" cy="608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7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717011"/>
            <a:ext cx="11250808" cy="4773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5: Statistiques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9572" y="208826"/>
            <a:ext cx="2038570" cy="212234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570206" y="5347543"/>
            <a:ext cx="3962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Statistique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26364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5: Statistiques</a:t>
            </a:r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572" y="208826"/>
            <a:ext cx="2038570" cy="21223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42" y="2070839"/>
            <a:ext cx="11395269" cy="176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2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exemple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p:pic>
        <p:nvPicPr>
          <p:cNvPr id="3" name="Picture 2" descr="RÃ©sultat de recherche d'images pour &quot;pere noel playmobil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9" r="24422"/>
          <a:stretch/>
        </p:blipFill>
        <p:spPr bwMode="auto">
          <a:xfrm>
            <a:off x="1886465" y="2021059"/>
            <a:ext cx="1253721" cy="245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4170290" y="2021059"/>
            <a:ext cx="56531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chemeClr val="accent1"/>
                </a:solidFill>
                <a:latin typeface="Wingdings" panose="05000000000000000000" pitchFamily="2" charset="2"/>
              </a:rPr>
              <a:t>J</a:t>
            </a:r>
            <a:r>
              <a:rPr lang="en-US" sz="1000" dirty="0" smtClean="0">
                <a:solidFill>
                  <a:schemeClr val="accent1"/>
                </a:solidFill>
                <a:latin typeface="Wingdings" panose="05000000000000000000" pitchFamily="2" charset="2"/>
              </a:rPr>
              <a:t>   </a:t>
            </a:r>
            <a:r>
              <a:rPr lang="en-US" sz="13800" dirty="0" smtClean="0">
                <a:solidFill>
                  <a:srgbClr val="FFC000"/>
                </a:solidFill>
                <a:latin typeface="Wingdings" panose="05000000000000000000" pitchFamily="2" charset="2"/>
              </a:rPr>
              <a:t>K</a:t>
            </a:r>
            <a:r>
              <a:rPr lang="en-US" sz="1000" dirty="0" smtClean="0">
                <a:solidFill>
                  <a:srgbClr val="FFC000"/>
                </a:solidFill>
                <a:latin typeface="Wingdings" panose="05000000000000000000" pitchFamily="2" charset="2"/>
              </a:rPr>
              <a:t>   </a:t>
            </a:r>
            <a:r>
              <a:rPr lang="en-US" sz="13800" dirty="0" smtClean="0">
                <a:solidFill>
                  <a:srgbClr val="FF0000"/>
                </a:solidFill>
                <a:latin typeface="Wingdings" panose="05000000000000000000" pitchFamily="2" charset="2"/>
              </a:rPr>
              <a:t>L</a:t>
            </a:r>
            <a:endParaRPr lang="fr-FR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3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I. Vocabulaire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6102" y="1029792"/>
            <a:ext cx="8596668" cy="4618697"/>
          </a:xfrm>
        </p:spPr>
        <p:txBody>
          <a:bodyPr>
            <a:normAutofit/>
          </a:bodyPr>
          <a:lstStyle/>
          <a:p>
            <a:r>
              <a:rPr lang="fr-FR" sz="2000" dirty="0" smtClean="0"/>
              <a:t>La </a:t>
            </a:r>
            <a:r>
              <a:rPr lang="fr-FR" sz="2000" b="1" dirty="0" smtClean="0">
                <a:solidFill>
                  <a:srgbClr val="0070C0"/>
                </a:solidFill>
              </a:rPr>
              <a:t>population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smtClean="0"/>
              <a:t>désigne l’ensemble sur lequel porte l’étude statistique.</a:t>
            </a:r>
          </a:p>
          <a:p>
            <a:r>
              <a:rPr lang="fr-FR" sz="2000" dirty="0" smtClean="0"/>
              <a:t>Un </a:t>
            </a:r>
            <a:r>
              <a:rPr lang="fr-FR" sz="2000" b="1" dirty="0" smtClean="0">
                <a:solidFill>
                  <a:srgbClr val="0070C0"/>
                </a:solidFill>
              </a:rPr>
              <a:t>individu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smtClean="0"/>
              <a:t>est un élément de cette population.</a:t>
            </a:r>
            <a:endParaRPr lang="fr-FR" sz="2000" dirty="0"/>
          </a:p>
          <a:p>
            <a:r>
              <a:rPr lang="fr-FR" sz="2000" dirty="0" smtClean="0"/>
              <a:t>L’</a:t>
            </a:r>
            <a:r>
              <a:rPr lang="fr-FR" sz="2000" dirty="0"/>
              <a:t>e</a:t>
            </a:r>
            <a:r>
              <a:rPr lang="fr-FR" sz="2000" dirty="0" smtClean="0"/>
              <a:t>nsemble des données recueillies s’appelle la</a:t>
            </a:r>
            <a:r>
              <a:rPr lang="fr-FR" sz="2000" b="1" dirty="0" smtClean="0"/>
              <a:t> </a:t>
            </a:r>
            <a:r>
              <a:rPr lang="fr-FR" sz="2000" b="1" dirty="0" smtClean="0">
                <a:solidFill>
                  <a:srgbClr val="0070C0"/>
                </a:solidFill>
              </a:rPr>
              <a:t>série statistique</a:t>
            </a:r>
            <a:r>
              <a:rPr lang="fr-FR" sz="2000" dirty="0" smtClean="0"/>
              <a:t>.</a:t>
            </a:r>
          </a:p>
          <a:p>
            <a:r>
              <a:rPr lang="fr-FR" sz="2000" dirty="0" smtClean="0"/>
              <a:t>La série statistique énumère des propriétés des individus de la population, appelés </a:t>
            </a:r>
            <a:r>
              <a:rPr lang="fr-FR" sz="2000" b="1" dirty="0" smtClean="0">
                <a:solidFill>
                  <a:srgbClr val="0070C0"/>
                </a:solidFill>
              </a:rPr>
              <a:t>caractères</a:t>
            </a:r>
            <a:r>
              <a:rPr lang="fr-FR" sz="2000" dirty="0" smtClean="0"/>
              <a:t>.</a:t>
            </a:r>
          </a:p>
          <a:p>
            <a:r>
              <a:rPr lang="fr-FR" sz="2000" dirty="0"/>
              <a:t>Dans une série statistique:</a:t>
            </a:r>
          </a:p>
          <a:p>
            <a:pPr lvl="1"/>
            <a:r>
              <a:rPr lang="fr-FR" sz="2000" dirty="0"/>
              <a:t>L’</a:t>
            </a:r>
            <a:r>
              <a:rPr lang="fr-FR" sz="2000" b="1" dirty="0">
                <a:solidFill>
                  <a:srgbClr val="0070C0"/>
                </a:solidFill>
              </a:rPr>
              <a:t>effectif d’une valeur </a:t>
            </a:r>
            <a:r>
              <a:rPr lang="fr-FR" sz="2000" dirty="0"/>
              <a:t>est le nombre d’individus ayant cette valeur.</a:t>
            </a:r>
          </a:p>
          <a:p>
            <a:pPr lvl="1"/>
            <a:r>
              <a:rPr lang="fr-FR" sz="2000" dirty="0"/>
              <a:t>La </a:t>
            </a:r>
            <a:r>
              <a:rPr lang="fr-FR" sz="2000" b="1" dirty="0">
                <a:solidFill>
                  <a:srgbClr val="0070C0"/>
                </a:solidFill>
              </a:rPr>
              <a:t>fréquence d’une valeur </a:t>
            </a:r>
            <a:r>
              <a:rPr lang="fr-FR" sz="2000" dirty="0"/>
              <a:t>est le quotient de l’effectif de la valeur par l’effectif total: c’est un nombre compris entre 0 et 1</a:t>
            </a:r>
          </a:p>
          <a:p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153546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I. Vocabulaire</a:t>
            </a:r>
            <a:endParaRPr lang="fr-FR" dirty="0"/>
          </a:p>
        </p:txBody>
      </p:sp>
      <p:pic>
        <p:nvPicPr>
          <p:cNvPr id="3" name="Picture 2" descr="RÃ©sultat de recherche d'images pour &quot;pere noel playmobil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9" r="24422"/>
          <a:stretch/>
        </p:blipFill>
        <p:spPr bwMode="auto">
          <a:xfrm>
            <a:off x="1944130" y="2455037"/>
            <a:ext cx="1253721" cy="245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544422"/>
              </p:ext>
            </p:extLst>
          </p:nvPr>
        </p:nvGraphicFramePr>
        <p:xfrm>
          <a:off x="6031112" y="1485907"/>
          <a:ext cx="3302358" cy="3482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179"/>
                <a:gridCol w="1651179"/>
              </a:tblGrid>
              <a:tr h="46479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Humeur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  <a:tr h="85756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smtClean="0">
                          <a:solidFill>
                            <a:schemeClr val="accent1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  <a:endParaRPr lang="fr-FR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anchor="ctr"/>
                </a:tc>
              </a:tr>
              <a:tr h="857566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rgbClr val="FFC000"/>
                          </a:solidFill>
                          <a:latin typeface="Wingdings" panose="05000000000000000000" pitchFamily="2" charset="2"/>
                        </a:rPr>
                        <a:t>K</a:t>
                      </a:r>
                      <a:endParaRPr lang="fr-FR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anchor="ctr"/>
                </a:tc>
              </a:tr>
              <a:tr h="857566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rgbClr val="FF000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  <a:endParaRPr lang="fr-FR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677334" y="840321"/>
            <a:ext cx="8596668" cy="1546421"/>
          </a:xfrm>
        </p:spPr>
        <p:txBody>
          <a:bodyPr/>
          <a:lstStyle/>
          <a:p>
            <a:r>
              <a:rPr lang="fr-FR" sz="2400" dirty="0" smtClean="0"/>
              <a:t>Exemple: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Population</a:t>
            </a:r>
            <a:r>
              <a:rPr lang="fr-FR" sz="2400" dirty="0" smtClean="0"/>
              <a:t>: la classe de troisième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Caractère</a:t>
            </a:r>
            <a:r>
              <a:rPr lang="fr-FR" sz="2400" dirty="0" smtClean="0"/>
              <a:t>: humeur du jour…</a:t>
            </a:r>
          </a:p>
          <a:p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26357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I. Vocabulaire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7864" y="884410"/>
            <a:ext cx="8596668" cy="3880773"/>
          </a:xfrm>
        </p:spPr>
        <p:txBody>
          <a:bodyPr/>
          <a:lstStyle/>
          <a:p>
            <a:r>
              <a:rPr lang="fr-FR" sz="2400" dirty="0" smtClean="0"/>
              <a:t>Exemple: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Population</a:t>
            </a:r>
            <a:r>
              <a:rPr lang="fr-FR" sz="2400" dirty="0" smtClean="0"/>
              <a:t>: la classe de troisième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Caractère</a:t>
            </a:r>
            <a:r>
              <a:rPr lang="fr-FR" sz="2400" dirty="0" smtClean="0"/>
              <a:t>: mois de naissance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143302"/>
              </p:ext>
            </p:extLst>
          </p:nvPr>
        </p:nvGraphicFramePr>
        <p:xfrm>
          <a:off x="3296993" y="3490174"/>
          <a:ext cx="7598532" cy="1275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211"/>
                <a:gridCol w="633211"/>
                <a:gridCol w="633211"/>
                <a:gridCol w="633211"/>
                <a:gridCol w="633211"/>
                <a:gridCol w="633211"/>
                <a:gridCol w="633211"/>
                <a:gridCol w="633211"/>
                <a:gridCol w="633211"/>
                <a:gridCol w="633211"/>
                <a:gridCol w="633211"/>
                <a:gridCol w="633211"/>
              </a:tblGrid>
              <a:tr h="4851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fr-FR" dirty="0"/>
                    </a:p>
                  </a:txBody>
                  <a:tcPr anchor="ctr"/>
                </a:tc>
              </a:tr>
              <a:tr h="789902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098" name="Picture 2" descr="Image associÃ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927" y="404083"/>
            <a:ext cx="4006198" cy="250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75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88"/>
            <a:ext cx="8596668" cy="1320800"/>
          </a:xfrm>
        </p:spPr>
        <p:txBody>
          <a:bodyPr/>
          <a:lstStyle/>
          <a:p>
            <a:r>
              <a:rPr lang="fr-FR" dirty="0"/>
              <a:t>II. Indicateurs de position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32358" y="1045863"/>
            <a:ext cx="8596668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1. Moyenne d’une série de données:</a:t>
            </a:r>
          </a:p>
          <a:p>
            <a:r>
              <a:rPr lang="fr-FR" sz="2000" u="sng" dirty="0" smtClean="0"/>
              <a:t>Définition:</a:t>
            </a:r>
          </a:p>
          <a:p>
            <a:r>
              <a:rPr lang="fr-FR" sz="2000" dirty="0" smtClean="0"/>
              <a:t>La </a:t>
            </a:r>
            <a:r>
              <a:rPr lang="fr-FR" sz="2000" b="1" dirty="0" smtClean="0">
                <a:solidFill>
                  <a:srgbClr val="00B050"/>
                </a:solidFill>
              </a:rPr>
              <a:t>moyenne</a:t>
            </a:r>
            <a:r>
              <a:rPr lang="fr-FR" sz="2000" dirty="0" smtClean="0"/>
              <a:t> d’une série de données est égale au quotient de</a:t>
            </a:r>
            <a:br>
              <a:rPr lang="fr-FR" sz="2000" dirty="0" smtClean="0"/>
            </a:br>
            <a:r>
              <a:rPr lang="fr-FR" sz="2000" b="1" dirty="0" smtClean="0">
                <a:solidFill>
                  <a:srgbClr val="0070C0"/>
                </a:solidFill>
              </a:rPr>
              <a:t>la somme de toutes les données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smtClean="0"/>
              <a:t>par </a:t>
            </a:r>
            <a:r>
              <a:rPr lang="fr-FR" sz="2000" b="1" dirty="0" smtClean="0">
                <a:solidFill>
                  <a:srgbClr val="FF0000"/>
                </a:solidFill>
              </a:rPr>
              <a:t>l’effectif total</a:t>
            </a:r>
            <a:r>
              <a:rPr lang="fr-FR" sz="2000" dirty="0" smtClean="0"/>
              <a:t>.</a:t>
            </a:r>
            <a:r>
              <a:rPr lang="fr-FR" sz="2000" u="sng" dirty="0"/>
              <a:t/>
            </a:r>
            <a:br>
              <a:rPr lang="fr-FR" sz="2000" u="sng" dirty="0"/>
            </a:br>
            <a:endParaRPr lang="fr-FR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ZoneTexte 4"/>
          <p:cNvSpPr txBox="1"/>
          <p:nvPr/>
        </p:nvSpPr>
        <p:spPr>
          <a:xfrm>
            <a:off x="1299642" y="3160502"/>
            <a:ext cx="1253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Notes:  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552815" y="3133207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815" y="3133207"/>
                <a:ext cx="65509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478441" y="3133207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441" y="3133207"/>
                <a:ext cx="65509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367621" y="3133207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621" y="3133207"/>
                <a:ext cx="65509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5256801" y="3133207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801" y="3133207"/>
                <a:ext cx="65509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5975620" y="3133207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620" y="3133207"/>
                <a:ext cx="655093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1206118" y="4464971"/>
            <a:ext cx="1708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Moyenne</a:t>
            </a:r>
            <a:r>
              <a:rPr lang="en-US" sz="2400" dirty="0" smtClean="0"/>
              <a:t>=  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2672590" y="417258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590" y="4172583"/>
                <a:ext cx="655093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3062422" y="417258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422" y="4172583"/>
                <a:ext cx="655093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3452254" y="417258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254" y="4172583"/>
                <a:ext cx="65509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3807729" y="4161082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729" y="4161082"/>
                <a:ext cx="655093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4162856" y="4172584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856" y="4172584"/>
                <a:ext cx="655093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4518331" y="4184086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331" y="4184086"/>
                <a:ext cx="655093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4908163" y="4184086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163" y="4184086"/>
                <a:ext cx="655093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5273850" y="4184086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850" y="4184086"/>
                <a:ext cx="655093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5579407" y="4184086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407" y="4184086"/>
                <a:ext cx="655093" cy="5232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7"/>
          <p:cNvCxnSpPr/>
          <p:nvPr/>
        </p:nvCxnSpPr>
        <p:spPr>
          <a:xfrm>
            <a:off x="2782089" y="4707306"/>
            <a:ext cx="3353501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4075602" y="4774691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602" y="4774691"/>
                <a:ext cx="655093" cy="523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90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/>
      <p:bldP spid="6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669</Words>
  <Application>Microsoft Office PowerPoint</Application>
  <PresentationFormat>Grand écran</PresentationFormat>
  <Paragraphs>198</Paragraphs>
  <Slides>26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Trebuchet MS</vt:lpstr>
      <vt:lpstr>Wingdings</vt:lpstr>
      <vt:lpstr>Wingdings 3</vt:lpstr>
      <vt:lpstr>Facette</vt:lpstr>
      <vt:lpstr>Troisième Chapitre 5:  Statistiques</vt:lpstr>
      <vt:lpstr>Chapitre 5: Statistiques</vt:lpstr>
      <vt:lpstr>Chapitre 5: Statistiques</vt:lpstr>
      <vt:lpstr>Chapitre 5: Statistiques</vt:lpstr>
      <vt:lpstr>Un exemple</vt:lpstr>
      <vt:lpstr>I. Vocabulaire</vt:lpstr>
      <vt:lpstr>I. Vocabulaire</vt:lpstr>
      <vt:lpstr>I. Vocabulaire</vt:lpstr>
      <vt:lpstr>II. Indicateurs de position</vt:lpstr>
      <vt:lpstr>II. Indicateurs de position</vt:lpstr>
      <vt:lpstr>II. Indicateurs de position</vt:lpstr>
      <vt:lpstr>II. Indicateurs de position</vt:lpstr>
      <vt:lpstr>Exercice 4 page 231</vt:lpstr>
      <vt:lpstr>II. Indicateurs de position</vt:lpstr>
      <vt:lpstr>II. Indicateurs de position</vt:lpstr>
      <vt:lpstr>II. Indicateurs de position</vt:lpstr>
      <vt:lpstr>Exercice 5 page 231</vt:lpstr>
      <vt:lpstr>Exercice 6 page 231</vt:lpstr>
      <vt:lpstr>Les stats…</vt:lpstr>
      <vt:lpstr>Les stats…</vt:lpstr>
      <vt:lpstr>III. Indicateurs de dispersion</vt:lpstr>
      <vt:lpstr>Exercice 5 page 231</vt:lpstr>
      <vt:lpstr>Exercice 23 page 234</vt:lpstr>
      <vt:lpstr>Exercices 25 et 26 page 234</vt:lpstr>
      <vt:lpstr>Bilan</vt:lpstr>
      <vt:lpstr>Notes 3B: ( … élèves )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150</cp:revision>
  <dcterms:created xsi:type="dcterms:W3CDTF">2016-06-28T13:11:46Z</dcterms:created>
  <dcterms:modified xsi:type="dcterms:W3CDTF">2019-01-10T14:58:33Z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4364aadd-8065-48b0-be91-ab0a689de2ba</vt:lpwstr>
  </property>
  <property fmtid="{D5CDD505-2E9C-101B-9397-08002B2CF9AE}" pid="3" name="OriginatingUser">
    <vt:lpwstr>jfelt</vt:lpwstr>
  </property>
  <property fmtid="{D5CDD505-2E9C-101B-9397-08002B2CF9AE}" pid="4" name="CLASSIFICATION">
    <vt:lpwstr>RESTRICTED</vt:lpwstr>
  </property>
</Properties>
</file>