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7" r:id="rId2"/>
    <p:sldId id="259" r:id="rId3"/>
    <p:sldId id="292" r:id="rId4"/>
    <p:sldId id="311" r:id="rId5"/>
    <p:sldId id="296" r:id="rId6"/>
    <p:sldId id="293" r:id="rId7"/>
    <p:sldId id="312" r:id="rId8"/>
    <p:sldId id="295" r:id="rId9"/>
    <p:sldId id="289" r:id="rId10"/>
    <p:sldId id="297" r:id="rId11"/>
    <p:sldId id="281" r:id="rId12"/>
    <p:sldId id="290" r:id="rId13"/>
    <p:sldId id="302" r:id="rId14"/>
    <p:sldId id="300" r:id="rId15"/>
    <p:sldId id="301" r:id="rId16"/>
    <p:sldId id="304" r:id="rId17"/>
    <p:sldId id="303" r:id="rId18"/>
    <p:sldId id="313" r:id="rId19"/>
    <p:sldId id="305" r:id="rId20"/>
    <p:sldId id="306" r:id="rId21"/>
    <p:sldId id="314" r:id="rId22"/>
    <p:sldId id="308" r:id="rId23"/>
    <p:sldId id="267" r:id="rId24"/>
    <p:sldId id="315" r:id="rId25"/>
    <p:sldId id="268" r:id="rId26"/>
    <p:sldId id="269" r:id="rId27"/>
    <p:sldId id="270" r:id="rId28"/>
    <p:sldId id="309" r:id="rId29"/>
    <p:sldId id="272" r:id="rId30"/>
    <p:sldId id="316" r:id="rId31"/>
    <p:sldId id="318" r:id="rId32"/>
    <p:sldId id="320" r:id="rId33"/>
    <p:sldId id="319" r:id="rId34"/>
    <p:sldId id="321" r:id="rId35"/>
    <p:sldId id="317" r:id="rId36"/>
    <p:sldId id="310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9A7BB-B308-4A0E-A610-013B30C1E7C7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E0867-3A52-4131-83B1-15B242A2DE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65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96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62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2641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62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3A13-85C4-47B2-9484-216BD9FEB385}" type="datetimeFigureOut">
              <a:rPr lang="fr-FR" smtClean="0"/>
              <a:t>09/10/2017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12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1.png"/><Relationship Id="rId5" Type="http://schemas.openxmlformats.org/officeDocument/2006/relationships/image" Target="../media/image530.png"/><Relationship Id="rId10" Type="http://schemas.openxmlformats.org/officeDocument/2006/relationships/image" Target="../media/image58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0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Troisième</a:t>
            </a:r>
            <a:r>
              <a:rPr lang="fr-FR" dirty="0"/>
              <a:t/>
            </a:r>
            <a:br>
              <a:rPr lang="fr-FR" dirty="0"/>
            </a:br>
            <a:r>
              <a:rPr lang="fr-FR" sz="3600" dirty="0"/>
              <a:t>Chapitre </a:t>
            </a:r>
            <a:r>
              <a:rPr lang="fr-FR" sz="3600" dirty="0" smtClean="0"/>
              <a:t>2: </a:t>
            </a:r>
            <a:br>
              <a:rPr lang="fr-FR" sz="3600" dirty="0" smtClean="0"/>
            </a:br>
            <a:r>
              <a:rPr lang="fr-FR" sz="3600" dirty="0" smtClean="0"/>
              <a:t>Agrandissement/Réduction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1 page 371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226" y="325862"/>
            <a:ext cx="6664459" cy="22756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62" y="2601531"/>
            <a:ext cx="7863754" cy="3193962"/>
          </a:xfrm>
          <a:prstGeom prst="rect">
            <a:avLst/>
          </a:prstGeom>
        </p:spPr>
      </p:pic>
      <p:cxnSp>
        <p:nvCxnSpPr>
          <p:cNvPr id="8" name="Connecteur droit 7"/>
          <p:cNvCxnSpPr>
            <a:stCxn id="21" idx="2"/>
          </p:cNvCxnSpPr>
          <p:nvPr/>
        </p:nvCxnSpPr>
        <p:spPr>
          <a:xfrm flipV="1">
            <a:off x="3942762" y="3663335"/>
            <a:ext cx="4989570" cy="166172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7579920" y="3670479"/>
            <a:ext cx="1345139" cy="166706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561860" y="5350032"/>
                <a:ext cx="47625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860" y="5350032"/>
                <a:ext cx="476250" cy="51328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704637" y="4811781"/>
                <a:ext cx="47625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37" y="4811781"/>
                <a:ext cx="476250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>
            <a:off x="3942762" y="5325063"/>
            <a:ext cx="361909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7579920" y="5153225"/>
            <a:ext cx="0" cy="3936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677818" y="2609913"/>
                <a:ext cx="1519457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fr-F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818" y="2609913"/>
                <a:ext cx="1519457" cy="8989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2083165" y="1204266"/>
                <a:ext cx="2254230" cy="814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fr-FR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fr-F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</m:oMath>
                  </m:oMathPara>
                </a14:m>
                <a:endParaRPr lang="fr-FR" sz="3200" b="1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65" y="1204266"/>
                <a:ext cx="2254230" cy="8142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457732" y="2029856"/>
                <a:ext cx="2627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32" y="2029856"/>
                <a:ext cx="262745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2457732" y="2553919"/>
                <a:ext cx="2627450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2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4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fr-F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24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732" y="2553919"/>
                <a:ext cx="2627450" cy="62408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2437078" y="3162652"/>
                <a:ext cx="26274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4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078" y="3162652"/>
                <a:ext cx="262745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6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5786510" y="3356792"/>
            <a:ext cx="4152102" cy="4152102"/>
          </a:xfrm>
          <a:prstGeom prst="arc">
            <a:avLst>
              <a:gd name="adj1" fmla="val 16370752"/>
              <a:gd name="adj2" fmla="val 19263678"/>
            </a:avLst>
          </a:prstGeom>
          <a:ln w="317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771457" y="2884891"/>
            <a:ext cx="1345139" cy="1667069"/>
            <a:chOff x="3771457" y="2884891"/>
            <a:chExt cx="1345139" cy="1667069"/>
          </a:xfrm>
        </p:grpSpPr>
        <p:cxnSp>
          <p:nvCxnSpPr>
            <p:cNvPr id="24" name="Connecteur droit 23"/>
            <p:cNvCxnSpPr/>
            <p:nvPr/>
          </p:nvCxnSpPr>
          <p:spPr>
            <a:xfrm flipV="1">
              <a:off x="3771457" y="2884891"/>
              <a:ext cx="1345139" cy="1667069"/>
            </a:xfrm>
            <a:prstGeom prst="line">
              <a:avLst/>
            </a:prstGeom>
            <a:ln w="57150">
              <a:solidFill>
                <a:schemeClr val="tx1">
                  <a:lumMod val="50000"/>
                  <a:lumOff val="5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 rot="18447141">
                  <a:off x="3955782" y="3583049"/>
                  <a:ext cx="146462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fr-FR" sz="2000" b="1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000" b="1" i="1" dirty="0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fr-FR" sz="2000" b="1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b="1" i="1" dirty="0" smtClean="0">
                            <a:latin typeface="Cambria Math" panose="020405030504060302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447141">
                  <a:off x="3955782" y="3583049"/>
                  <a:ext cx="1464622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3" name="Picture 6" descr="Afficher l'image d'origi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79458" flipH="1" flipV="1">
            <a:off x="209016" y="27368"/>
            <a:ext cx="4893446" cy="45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746479" y="3178640"/>
                <a:ext cx="47625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6479" y="3178640"/>
                <a:ext cx="476250" cy="51328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7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30963 0.1157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2" y="578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6" grpId="0"/>
      <p:bldP spid="17" grpId="0"/>
      <p:bldP spid="18" grpId="0"/>
      <p:bldP spid="19" grpId="0"/>
      <p:bldP spid="20" grpId="0"/>
      <p:bldP spid="26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/>
              <a:t>II. Effets sur les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1697"/>
            <a:ext cx="8596668" cy="501478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 </a:t>
            </a:r>
            <a:r>
              <a:rPr lang="fr-FR" sz="2000" b="1" dirty="0" smtClean="0">
                <a:solidFill>
                  <a:srgbClr val="FF0000"/>
                </a:solidFill>
              </a:rPr>
              <a:t>figure rouge </a:t>
            </a:r>
            <a:r>
              <a:rPr lang="fr-FR" sz="2000" dirty="0" smtClean="0"/>
              <a:t>est un </a:t>
            </a:r>
            <a:r>
              <a:rPr lang="fr-FR" sz="2000" b="1" dirty="0" smtClean="0">
                <a:solidFill>
                  <a:srgbClr val="00B050"/>
                </a:solidFill>
              </a:rPr>
              <a:t>agrandissement</a:t>
            </a:r>
            <a:r>
              <a:rPr lang="fr-FR" sz="2000" dirty="0" smtClean="0">
                <a:solidFill>
                  <a:srgbClr val="00B050"/>
                </a:solidFill>
              </a:rPr>
              <a:t> </a:t>
            </a:r>
            <a:r>
              <a:rPr lang="fr-FR" sz="2000" dirty="0" smtClean="0"/>
              <a:t>de la </a:t>
            </a:r>
            <a:r>
              <a:rPr lang="fr-FR" sz="2000" b="1" dirty="0" smtClean="0">
                <a:solidFill>
                  <a:srgbClr val="0070C0"/>
                </a:solidFill>
              </a:rPr>
              <a:t>figure bleue</a:t>
            </a:r>
            <a:r>
              <a:rPr lang="fr-FR" sz="2000" dirty="0" smtClean="0"/>
              <a:t>.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11</a:t>
            </a:fld>
            <a:endParaRPr lang="fr-FR"/>
          </a:p>
        </p:txBody>
      </p:sp>
      <p:sp>
        <p:nvSpPr>
          <p:cNvPr id="5" name="Triangle isocèle 4"/>
          <p:cNvSpPr/>
          <p:nvPr/>
        </p:nvSpPr>
        <p:spPr>
          <a:xfrm>
            <a:off x="5728488" y="4517328"/>
            <a:ext cx="2298656" cy="1070965"/>
          </a:xfrm>
          <a:prstGeom prst="triangle">
            <a:avLst>
              <a:gd name="adj" fmla="val 84091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isocèle 8"/>
          <p:cNvSpPr/>
          <p:nvPr/>
        </p:nvSpPr>
        <p:spPr>
          <a:xfrm>
            <a:off x="5697616" y="1678988"/>
            <a:ext cx="4737435" cy="2207214"/>
          </a:xfrm>
          <a:prstGeom prst="triangle">
            <a:avLst>
              <a:gd name="adj" fmla="val 840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5323540" y="3768333"/>
                <a:ext cx="44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40" y="3768333"/>
                <a:ext cx="444137" cy="400110"/>
              </a:xfrm>
              <a:prstGeom prst="rect">
                <a:avLst/>
              </a:prstGeom>
              <a:blipFill rotWithShape="0">
                <a:blip r:embed="rId2"/>
                <a:stretch>
                  <a:fillRect l="-13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9373414" y="1262519"/>
                <a:ext cx="44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3414" y="1262519"/>
                <a:ext cx="444137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0464134" y="3768333"/>
                <a:ext cx="44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fr-FR" sz="2000" b="1" dirty="0" smtClean="0">
                    <a:solidFill>
                      <a:srgbClr val="FF0000"/>
                    </a:solidFill>
                  </a:rPr>
                  <a:t>'</a:t>
                </a:r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134" y="3768333"/>
                <a:ext cx="444137" cy="400110"/>
              </a:xfrm>
              <a:prstGeom prst="rect">
                <a:avLst/>
              </a:prstGeom>
              <a:blipFill rotWithShape="0">
                <a:blip r:embed="rId4"/>
                <a:stretch>
                  <a:fillRect t="-9091" r="-5556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5323540" y="5362113"/>
                <a:ext cx="44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540" y="5362113"/>
                <a:ext cx="444137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7298771" y="4103764"/>
                <a:ext cx="44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771" y="4103764"/>
                <a:ext cx="444137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7805075" y="5597279"/>
                <a:ext cx="4441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075" y="5597279"/>
                <a:ext cx="444137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547258" y="2036364"/>
                <a:ext cx="731520" cy="814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𝑨𝑪</m:t>
                          </m:r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258" y="2036364"/>
                <a:ext cx="731520" cy="81426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444257" y="2043145"/>
                <a:ext cx="731520" cy="81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𝑨𝑩</m:t>
                          </m:r>
                        </m:den>
                      </m:f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257" y="2043145"/>
                <a:ext cx="731520" cy="81188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4370712" y="2054766"/>
                <a:ext cx="731520" cy="814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400" b="1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fr-FR" sz="2400" b="1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fr-FR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fr-FR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712" y="2054766"/>
                <a:ext cx="731520" cy="81426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991919" y="2220588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919" y="2220588"/>
                <a:ext cx="731520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3934587" y="2224589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587" y="2224589"/>
                <a:ext cx="731520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2181498" y="4302377"/>
                <a:ext cx="28283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2800" b="1" i="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fr-FR" sz="2800" b="1" i="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</m:t>
                    </m:r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498" y="4302377"/>
                <a:ext cx="2828384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37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1.45833E-6 0.2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 animBg="1"/>
      <p:bldP spid="9" grpId="1" animBg="1"/>
      <p:bldP spid="6" grpId="0"/>
      <p:bldP spid="6" grpId="1"/>
      <p:bldP spid="11" grpId="0"/>
      <p:bldP spid="11" grpId="1"/>
      <p:bldP spid="15" grpId="0"/>
      <p:bldP spid="15" grpId="1"/>
      <p:bldP spid="16" grpId="0"/>
      <p:bldP spid="17" grpId="0"/>
      <p:bldP spid="18" grpId="0"/>
      <p:bldP spid="7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8" y="90616"/>
            <a:ext cx="9094464" cy="1320800"/>
          </a:xfrm>
        </p:spPr>
        <p:txBody>
          <a:bodyPr/>
          <a:lstStyle/>
          <a:p>
            <a:r>
              <a:rPr lang="fr-FR" dirty="0" smtClean="0"/>
              <a:t>Exercice 28 page 373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343" y="842608"/>
            <a:ext cx="7128989" cy="506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Effets sur les aires et volumes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Propriétés: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13</a:t>
            </a:fld>
            <a:endParaRPr lang="fr-FR"/>
          </a:p>
        </p:txBody>
      </p:sp>
      <p:grpSp>
        <p:nvGrpSpPr>
          <p:cNvPr id="10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2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ZoneTexte 4"/>
          <p:cNvSpPr txBox="1"/>
          <p:nvPr/>
        </p:nvSpPr>
        <p:spPr>
          <a:xfrm>
            <a:off x="1242321" y="2243931"/>
            <a:ext cx="794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Laissez 4 lignes…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71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525" y="482282"/>
            <a:ext cx="6024276" cy="5924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Effets sur les aires et volumes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322423" y="1701074"/>
            <a:ext cx="509451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èche courbée vers la droite 5"/>
              <p:cNvSpPr/>
              <p:nvPr/>
            </p:nvSpPr>
            <p:spPr>
              <a:xfrm>
                <a:off x="5121849" y="1955799"/>
                <a:ext cx="596900" cy="1308100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Flèche courbée vers la droit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9" y="1955799"/>
                <a:ext cx="596900" cy="1308100"/>
              </a:xfrm>
              <a:prstGeom prst="curvedRightArrow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322423" y="2716348"/>
            <a:ext cx="1005477" cy="10054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èche courbée vers la droite 14"/>
              <p:cNvSpPr/>
              <p:nvPr/>
            </p:nvSpPr>
            <p:spPr>
              <a:xfrm>
                <a:off x="4547156" y="1955798"/>
                <a:ext cx="1152879" cy="392430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Flèche courbée vers la droit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56" y="1955798"/>
                <a:ext cx="1152879" cy="3924301"/>
              </a:xfrm>
              <a:prstGeom prst="curvedRightArrow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29135" y="4227647"/>
            <a:ext cx="1494065" cy="1494065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331231" y="2716348"/>
            <a:ext cx="171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French Script MT" panose="03020402040607040605" pitchFamily="66" charset="0"/>
              </a:rPr>
              <a:t>4 carreaux</a:t>
            </a:r>
            <a:endParaRPr lang="fr-FR" sz="4000" b="1" dirty="0">
              <a:solidFill>
                <a:srgbClr val="FF000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331231" y="1686129"/>
            <a:ext cx="171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  <a:latin typeface="French Script MT" panose="03020402040607040605" pitchFamily="66" charset="0"/>
              </a:rPr>
              <a:t>1 carreau</a:t>
            </a:r>
            <a:endParaRPr lang="fr-FR" sz="4000" b="1" dirty="0">
              <a:solidFill>
                <a:srgbClr val="0070C0"/>
              </a:solidFill>
              <a:latin typeface="French Script MT" panose="03020402040607040605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331231" y="4710248"/>
            <a:ext cx="1714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chemeClr val="accent2"/>
                </a:solidFill>
                <a:latin typeface="French Script MT" panose="03020402040607040605" pitchFamily="66" charset="0"/>
              </a:rPr>
              <a:t>9 carreaux</a:t>
            </a:r>
            <a:endParaRPr lang="fr-FR" sz="4000" b="1" dirty="0">
              <a:solidFill>
                <a:schemeClr val="accent2"/>
              </a:solidFill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animBg="1"/>
      <p:bldP spid="6" grpId="0" animBg="1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Effets sur les aires et volumes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322423" y="1701074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èche courbée vers la droite 5"/>
              <p:cNvSpPr/>
              <p:nvPr/>
            </p:nvSpPr>
            <p:spPr>
              <a:xfrm>
                <a:off x="5121849" y="1955799"/>
                <a:ext cx="596900" cy="1308100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Flèche courbée vers la droit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849" y="1955799"/>
                <a:ext cx="596900" cy="1308100"/>
              </a:xfrm>
              <a:prstGeom prst="curvedRightArrow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322423" y="2716348"/>
            <a:ext cx="2008808" cy="10054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èche courbée vers la droite 14"/>
              <p:cNvSpPr/>
              <p:nvPr/>
            </p:nvSpPr>
            <p:spPr>
              <a:xfrm>
                <a:off x="4547156" y="1955798"/>
                <a:ext cx="1152879" cy="3924301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0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Flèche courbée vers la droit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56" y="1955798"/>
                <a:ext cx="1152879" cy="3924301"/>
              </a:xfrm>
              <a:prstGeom prst="curvedRightArrow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329135" y="4227648"/>
            <a:ext cx="3017961" cy="1525774"/>
          </a:xfrm>
          <a:prstGeom prst="rect">
            <a:avLst/>
          </a:prstGeom>
          <a:solidFill>
            <a:srgbClr val="92D05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324372" y="2709635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324372" y="3215730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327703" y="3215594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6329134" y="4227511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7334003" y="4227289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6331883" y="4736962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35938" y="4732476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8341619" y="4730888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6329791" y="5243970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333846" y="5244246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8344289" y="5245832"/>
            <a:ext cx="1005477" cy="509451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8942427" y="1771132"/>
                <a:ext cx="1266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427" y="1771132"/>
                <a:ext cx="1266825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9158468" y="2908089"/>
                <a:ext cx="1266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8468" y="2908089"/>
                <a:ext cx="126682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9596587" y="4730888"/>
                <a:ext cx="126682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fr-FR" sz="2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587" y="4730888"/>
                <a:ext cx="126682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47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animBg="1"/>
      <p:bldP spid="6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7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Effets sur les aires et volumes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09"/>
                <a:ext cx="8596668" cy="4849878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Propriétés:</a:t>
                </a:r>
              </a:p>
              <a:p>
                <a:r>
                  <a:rPr lang="fr-FR" sz="2000" dirty="0" smtClean="0"/>
                  <a:t>Dans un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agrandissement</a:t>
                </a:r>
                <a:r>
                  <a:rPr lang="fr-FR" sz="2000" dirty="0" smtClean="0"/>
                  <a:t> ou une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réduction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de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rapport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000" dirty="0" smtClean="0"/>
                  <a:t>:</a:t>
                </a:r>
              </a:p>
              <a:p>
                <a:pPr lvl="1"/>
                <a:r>
                  <a:rPr lang="fr-FR" sz="1800" dirty="0" smtClean="0"/>
                  <a:t>L’</a:t>
                </a:r>
                <a:r>
                  <a:rPr lang="fr-FR" sz="1800" b="1" dirty="0" smtClean="0">
                    <a:solidFill>
                      <a:schemeClr val="accent2"/>
                    </a:solidFill>
                  </a:rPr>
                  <a:t>aire</a:t>
                </a:r>
                <a:r>
                  <a:rPr lang="fr-FR" sz="1800" dirty="0" smtClean="0"/>
                  <a:t> d’une surface est multipliée par …</a:t>
                </a:r>
              </a:p>
              <a:p>
                <a:pPr lvl="1"/>
                <a:endParaRPr lang="fr-FR" sz="1800" dirty="0" smtClean="0"/>
              </a:p>
              <a:p>
                <a:pPr lvl="1"/>
                <a:r>
                  <a:rPr lang="fr-FR" sz="1800" dirty="0" smtClean="0"/>
                  <a:t>Le </a:t>
                </a:r>
                <a:r>
                  <a:rPr lang="fr-FR" sz="1800" b="1" dirty="0" smtClean="0">
                    <a:solidFill>
                      <a:schemeClr val="accent2"/>
                    </a:solidFill>
                  </a:rPr>
                  <a:t>volume</a:t>
                </a:r>
                <a:r>
                  <a:rPr lang="fr-FR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1800" dirty="0" smtClean="0"/>
                  <a:t>d’un solide est multiplié par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fr-FR" sz="1800" b="1" dirty="0" smtClean="0"/>
              </a:p>
              <a:p>
                <a:pPr marL="457200" lvl="1" indent="0">
                  <a:buNone/>
                </a:pPr>
                <a:endParaRPr lang="fr-FR" sz="1800" b="1" dirty="0" smtClean="0"/>
              </a:p>
              <a:p>
                <a:endParaRPr lang="fr-FR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09"/>
                <a:ext cx="8596668" cy="4849878"/>
              </a:xfrm>
              <a:blipFill rotWithShape="0">
                <a:blip r:embed="rId2"/>
                <a:stretch>
                  <a:fillRect l="-284" t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16</a:t>
            </a:fld>
            <a:endParaRPr lang="fr-FR"/>
          </a:p>
        </p:txBody>
      </p:sp>
      <p:grpSp>
        <p:nvGrpSpPr>
          <p:cNvPr id="10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2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5329882" y="2416911"/>
                <a:ext cx="35422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fr-FR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²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882" y="2416911"/>
                <a:ext cx="35422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24" r="-1896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991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Effets sur les aires et volumes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Flèche courbée vers la droite 5"/>
              <p:cNvSpPr/>
              <p:nvPr/>
            </p:nvSpPr>
            <p:spPr>
              <a:xfrm>
                <a:off x="3315490" y="1953788"/>
                <a:ext cx="1052900" cy="2732296"/>
              </a:xfrm>
              <a:prstGeom prst="curved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Flèche courbée vers la droit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490" y="1953788"/>
                <a:ext cx="1052900" cy="2732296"/>
              </a:xfrm>
              <a:prstGeom prst="curvedRightArrow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be 6"/>
          <p:cNvSpPr/>
          <p:nvPr/>
        </p:nvSpPr>
        <p:spPr>
          <a:xfrm>
            <a:off x="5229489" y="3994456"/>
            <a:ext cx="1853544" cy="988901"/>
          </a:xfrm>
          <a:prstGeom prst="cube">
            <a:avLst/>
          </a:prstGeom>
          <a:solidFill>
            <a:srgbClr val="0070C0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975668" y="5204728"/>
            <a:ext cx="3252008" cy="176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be 22"/>
          <p:cNvSpPr/>
          <p:nvPr/>
        </p:nvSpPr>
        <p:spPr>
          <a:xfrm>
            <a:off x="5229489" y="3246909"/>
            <a:ext cx="1853544" cy="988901"/>
          </a:xfrm>
          <a:prstGeom prst="cub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fr-FR" dirty="0"/>
          </a:p>
        </p:txBody>
      </p:sp>
      <p:sp>
        <p:nvSpPr>
          <p:cNvPr id="24" name="Cube 23"/>
          <p:cNvSpPr/>
          <p:nvPr/>
        </p:nvSpPr>
        <p:spPr>
          <a:xfrm>
            <a:off x="5210439" y="1491802"/>
            <a:ext cx="1853544" cy="988901"/>
          </a:xfrm>
          <a:prstGeom prst="cub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25" name="Cube 24"/>
          <p:cNvSpPr/>
          <p:nvPr/>
        </p:nvSpPr>
        <p:spPr>
          <a:xfrm>
            <a:off x="6841488" y="3992910"/>
            <a:ext cx="1853544" cy="988901"/>
          </a:xfrm>
          <a:prstGeom prst="cub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fr-FR" dirty="0"/>
          </a:p>
        </p:txBody>
      </p:sp>
      <p:sp>
        <p:nvSpPr>
          <p:cNvPr id="26" name="Cube 25"/>
          <p:cNvSpPr/>
          <p:nvPr/>
        </p:nvSpPr>
        <p:spPr>
          <a:xfrm>
            <a:off x="6840121" y="3246908"/>
            <a:ext cx="1853544" cy="988901"/>
          </a:xfrm>
          <a:prstGeom prst="cub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fr-FR" dirty="0"/>
          </a:p>
        </p:txBody>
      </p:sp>
      <p:sp>
        <p:nvSpPr>
          <p:cNvPr id="27" name="Cube 26"/>
          <p:cNvSpPr/>
          <p:nvPr/>
        </p:nvSpPr>
        <p:spPr>
          <a:xfrm>
            <a:off x="4996580" y="4215895"/>
            <a:ext cx="1853544" cy="988901"/>
          </a:xfrm>
          <a:prstGeom prst="cub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fr-FR" dirty="0"/>
          </a:p>
        </p:txBody>
      </p:sp>
      <p:sp>
        <p:nvSpPr>
          <p:cNvPr id="28" name="Cube 27"/>
          <p:cNvSpPr/>
          <p:nvPr/>
        </p:nvSpPr>
        <p:spPr>
          <a:xfrm>
            <a:off x="6597807" y="4215895"/>
            <a:ext cx="1853544" cy="988901"/>
          </a:xfrm>
          <a:prstGeom prst="cub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fr-FR" dirty="0"/>
          </a:p>
        </p:txBody>
      </p:sp>
      <p:sp>
        <p:nvSpPr>
          <p:cNvPr id="29" name="Cube 28"/>
          <p:cNvSpPr/>
          <p:nvPr/>
        </p:nvSpPr>
        <p:spPr>
          <a:xfrm>
            <a:off x="4975944" y="3495296"/>
            <a:ext cx="1853544" cy="988901"/>
          </a:xfrm>
          <a:prstGeom prst="cub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fr-FR" dirty="0"/>
          </a:p>
        </p:txBody>
      </p:sp>
      <p:sp>
        <p:nvSpPr>
          <p:cNvPr id="30" name="Cube 29"/>
          <p:cNvSpPr/>
          <p:nvPr/>
        </p:nvSpPr>
        <p:spPr>
          <a:xfrm>
            <a:off x="6599276" y="3489012"/>
            <a:ext cx="1853544" cy="988901"/>
          </a:xfrm>
          <a:prstGeom prst="cube">
            <a:avLst/>
          </a:prstGeom>
          <a:solidFill>
            <a:srgbClr val="0070C0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8203950" y="3712630"/>
            <a:ext cx="0" cy="14833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8217434" y="4732020"/>
            <a:ext cx="492226" cy="4903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6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III. Effets sur les aires et volumes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09"/>
                <a:ext cx="8596668" cy="4849878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Propriétés:</a:t>
                </a:r>
              </a:p>
              <a:p>
                <a:r>
                  <a:rPr lang="fr-FR" sz="2000" dirty="0" smtClean="0"/>
                  <a:t>Dans un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agrandissement</a:t>
                </a:r>
                <a:r>
                  <a:rPr lang="fr-FR" sz="2000" dirty="0" smtClean="0"/>
                  <a:t> ou une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réduction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de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rapport</a:t>
                </a:r>
                <a:r>
                  <a:rPr lang="fr-FR" sz="200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000" dirty="0" smtClean="0"/>
                  <a:t>:</a:t>
                </a:r>
              </a:p>
              <a:p>
                <a:pPr lvl="1"/>
                <a:r>
                  <a:rPr lang="fr-FR" sz="1800" dirty="0" smtClean="0"/>
                  <a:t>L’</a:t>
                </a:r>
                <a:r>
                  <a:rPr lang="fr-FR" sz="1800" b="1" dirty="0" smtClean="0">
                    <a:solidFill>
                      <a:schemeClr val="accent2"/>
                    </a:solidFill>
                  </a:rPr>
                  <a:t>aire</a:t>
                </a:r>
                <a:r>
                  <a:rPr lang="fr-FR" sz="1800" dirty="0" smtClean="0"/>
                  <a:t> d’une surface est multipliée par </a:t>
                </a:r>
                <a14:m>
                  <m:oMath xmlns:m="http://schemas.openxmlformats.org/officeDocument/2006/math">
                    <m:r>
                      <a:rPr lang="fr-FR" sz="1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fr-FR" sz="1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endParaRPr lang="fr-FR" sz="1800" dirty="0"/>
              </a:p>
              <a:p>
                <a:pPr marL="457200" lvl="1" indent="0">
                  <a:buNone/>
                </a:pPr>
                <a:endParaRPr lang="fr-FR" sz="1800" dirty="0" smtClean="0"/>
              </a:p>
              <a:p>
                <a:pPr lvl="1"/>
                <a:r>
                  <a:rPr lang="fr-FR" sz="1800" dirty="0" smtClean="0"/>
                  <a:t>Le </a:t>
                </a:r>
                <a:r>
                  <a:rPr lang="fr-FR" sz="1800" b="1" dirty="0" smtClean="0">
                    <a:solidFill>
                      <a:schemeClr val="accent2"/>
                    </a:solidFill>
                  </a:rPr>
                  <a:t>volume</a:t>
                </a:r>
                <a:r>
                  <a:rPr lang="fr-FR" sz="1800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1800" dirty="0" smtClean="0"/>
                  <a:t>d’un solide est multiplié par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fr-FR" sz="1800" b="1" dirty="0" smtClean="0"/>
              </a:p>
              <a:p>
                <a:pPr marL="457200" lvl="1" indent="0">
                  <a:buNone/>
                </a:pPr>
                <a:endParaRPr lang="fr-FR" sz="1800" b="1" dirty="0" smtClean="0"/>
              </a:p>
              <a:p>
                <a:endParaRPr lang="fr-FR" dirty="0" smtClean="0"/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09"/>
                <a:ext cx="8596668" cy="4849878"/>
              </a:xfrm>
              <a:blipFill rotWithShape="0">
                <a:blip r:embed="rId2"/>
                <a:stretch>
                  <a:fillRect l="-284" t="-7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18</a:t>
            </a:fld>
            <a:endParaRPr lang="fr-FR"/>
          </a:p>
        </p:txBody>
      </p:sp>
      <p:grpSp>
        <p:nvGrpSpPr>
          <p:cNvPr id="10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2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404023" y="3221133"/>
                <a:ext cx="354227" cy="3755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p>
                          <m:r>
                            <a:rPr lang="fr-FR" b="1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023" y="3221133"/>
                <a:ext cx="354227" cy="375552"/>
              </a:xfrm>
              <a:prstGeom prst="rect">
                <a:avLst/>
              </a:prstGeom>
              <a:blipFill rotWithShape="0">
                <a:blip r:embed="rId4"/>
                <a:stretch>
                  <a:fillRect r="-101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24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Exercices 29,30 page 374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19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73" y="609600"/>
            <a:ext cx="5453657" cy="3416300"/>
          </a:xfrm>
          <a:prstGeom prst="rect">
            <a:avLst/>
          </a:prstGeom>
        </p:spPr>
      </p:pic>
      <p:sp>
        <p:nvSpPr>
          <p:cNvPr id="6" name="Triangle isocèle 5"/>
          <p:cNvSpPr/>
          <p:nvPr/>
        </p:nvSpPr>
        <p:spPr>
          <a:xfrm>
            <a:off x="2997200" y="2197100"/>
            <a:ext cx="2425700" cy="25781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7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 smtClean="0"/>
              <a:t>Chapitre 2: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</a:t>
            </a:fld>
            <a:endParaRPr lang="fr-FR"/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8" y="115330"/>
            <a:ext cx="9094464" cy="1320800"/>
          </a:xfrm>
        </p:spPr>
        <p:txBody>
          <a:bodyPr/>
          <a:lstStyle/>
          <a:p>
            <a:r>
              <a:rPr lang="fr-FR" dirty="0" smtClean="0"/>
              <a:t>Exercice 38 et 39 page 375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20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28" y="4377719"/>
            <a:ext cx="5725426" cy="2308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770" y="666851"/>
            <a:ext cx="5968378" cy="38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38" y="189471"/>
            <a:ext cx="9094464" cy="1320800"/>
          </a:xfrm>
        </p:spPr>
        <p:txBody>
          <a:bodyPr/>
          <a:lstStyle/>
          <a:p>
            <a:r>
              <a:rPr lang="fr-FR" dirty="0" smtClean="0"/>
              <a:t>Exercice 42 page 375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90" y="1179383"/>
            <a:ext cx="7891348" cy="336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22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</a:t>
            </a:r>
            <a:r>
              <a:rPr lang="fr-FR" dirty="0"/>
              <a:t>3</a:t>
            </a:r>
            <a:r>
              <a:rPr lang="fr-FR" dirty="0" smtClean="0"/>
              <a:t> page 376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39" y="1598526"/>
            <a:ext cx="6305224" cy="19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1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 ( Plickers )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1600" b="1" dirty="0"/>
          </a:p>
          <a:p>
            <a:pPr lvl="2"/>
            <a:endParaRPr lang="fr-FR" sz="1800" dirty="0" smtClean="0"/>
          </a:p>
          <a:p>
            <a:pPr lvl="2"/>
            <a:endParaRPr lang="fr-FR" sz="1800" dirty="0" smtClean="0"/>
          </a:p>
          <a:p>
            <a:pPr lvl="2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23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28" y="1665097"/>
            <a:ext cx="4810125" cy="4619625"/>
          </a:xfrm>
          <a:prstGeom prst="rect">
            <a:avLst/>
          </a:prstGeom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9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299179" cy="3880773"/>
          </a:xfrm>
        </p:spPr>
        <p:txBody>
          <a:bodyPr/>
          <a:lstStyle/>
          <a:p>
            <a:r>
              <a:rPr lang="fr-FR" sz="2800" dirty="0" smtClean="0"/>
              <a:t>Question test:</a:t>
            </a:r>
            <a:br>
              <a:rPr lang="fr-FR" sz="2800" dirty="0" smtClean="0"/>
            </a:br>
            <a:r>
              <a:rPr lang="fr-FR" sz="2800" dirty="0" smtClean="0"/>
              <a:t>Concernant Plickers…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𝑱𝒆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𝒂𝒊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𝒓𝒊𝒆𝒏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𝒄𝒐𝒎𝒑𝒓𝒊𝒔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𝒂𝒊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𝒃𝒊𝒆𝒏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𝒄𝒐𝒎𝒑𝒓𝒊𝒔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𝑱𝒆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𝒗𝒆𝒖𝒙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𝒖𝒏𝒆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𝒉𝒆𝒖𝒓𝒆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𝒅𝒆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𝒄𝒐𝒍𝒍𝒆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𝑱𝒆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𝒗𝒆𝒖𝒙</m:t>
                                </m:r>
                              </m:oMath>
                            </m:oMathPara>
                          </a14:m>
                          <a:endParaRPr lang="en-US" sz="2400" b="1" i="1" dirty="0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𝒖𝒏</m:t>
                                </m:r>
                                <m:r>
                                  <a:rPr lang="fr-FR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2400" b="1" i="1" dirty="0" err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fr-FR" sz="2400" b="1" i="1" dirty="0" err="1" smtClean="0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𝒓𝒐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9653112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3" t="-61029" r="-300000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508" t="-61029" r="-200761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00000" t="-61029" r="-100253" b="-110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61029" r="-508" b="-110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65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1:</a:t>
                </a:r>
                <a:br>
                  <a:rPr lang="fr-FR" sz="2800" dirty="0" smtClean="0"/>
                </a:br>
                <a:r>
                  <a:rPr lang="fr-FR" sz="2400" dirty="0" smtClean="0"/>
                  <a:t>Si la figure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2400" dirty="0" smtClean="0"/>
                  <a:t> subit une réduction de rapport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fr-FR" sz="2400" dirty="0" smtClean="0"/>
                  <a:t> alors…</a:t>
                </a:r>
                <a:endParaRPr lang="fr-FR" sz="16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29146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en-US" sz="2400" b="1" i="1" dirty="0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acc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𝟑𝟏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°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𝟐𝟐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𝒄𝒎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1291463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riangle isocèle 4"/>
          <p:cNvSpPr/>
          <p:nvPr/>
        </p:nvSpPr>
        <p:spPr>
          <a:xfrm rot="19804806">
            <a:off x="5437717" y="115911"/>
            <a:ext cx="2820928" cy="1608428"/>
          </a:xfrm>
          <a:prstGeom prst="triangle">
            <a:avLst>
              <a:gd name="adj" fmla="val 1393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Secteurs 7"/>
          <p:cNvSpPr/>
          <p:nvPr/>
        </p:nvSpPr>
        <p:spPr>
          <a:xfrm>
            <a:off x="5109548" y="278907"/>
            <a:ext cx="948351" cy="948351"/>
          </a:xfrm>
          <a:prstGeom prst="pie">
            <a:avLst>
              <a:gd name="adj1" fmla="val 223868"/>
              <a:gd name="adj2" fmla="val 4340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060950" y="379411"/>
                <a:ext cx="704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50" y="379411"/>
                <a:ext cx="704850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492750" y="2246831"/>
                <a:ext cx="704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2750" y="2246831"/>
                <a:ext cx="704850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8227482" y="514158"/>
                <a:ext cx="7048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fr-FR" sz="2000" b="1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482" y="514158"/>
                <a:ext cx="704850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820491" y="973021"/>
                <a:ext cx="704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491" y="973021"/>
                <a:ext cx="704850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745525" y="410189"/>
                <a:ext cx="704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525" y="410189"/>
                <a:ext cx="704850" cy="369332"/>
              </a:xfrm>
              <a:prstGeom prst="rect">
                <a:avLst/>
              </a:prstGeom>
              <a:blipFill rotWithShape="0">
                <a:blip r:embed="rId9"/>
                <a:stretch>
                  <a:fillRect r="-1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6794975" y="1795464"/>
                <a:ext cx="704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975" y="1795464"/>
                <a:ext cx="704850" cy="369332"/>
              </a:xfrm>
              <a:prstGeom prst="rect">
                <a:avLst/>
              </a:prstGeom>
              <a:blipFill rotWithShape="0">
                <a:blip r:embed="rId10"/>
                <a:stretch>
                  <a:fillRect r="-113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Afficher l'image d'origi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6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2:</a:t>
                </a:r>
                <a:br>
                  <a:rPr lang="fr-FR" sz="2800" dirty="0" smtClean="0"/>
                </a:br>
                <a:r>
                  <a:rPr lang="fr-FR" sz="2400" dirty="0" smtClean="0"/>
                  <a:t>Les voitures sont représentées à </a:t>
                </a:r>
                <a:br>
                  <a:rPr lang="fr-FR" sz="2400" dirty="0" smtClean="0"/>
                </a:br>
                <a:r>
                  <a:rPr lang="fr-FR" sz="2400" dirty="0" smtClean="0"/>
                  <a:t>l’échelle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fr-FR" sz="24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2400" dirty="0" smtClean="0"/>
                  <a:t>.</a:t>
                </a:r>
                <a:br>
                  <a:rPr lang="fr-FR" sz="2400" dirty="0" smtClean="0"/>
                </a:br>
                <a:r>
                  <a:rPr lang="fr-FR" sz="2400" dirty="0" smtClean="0"/>
                  <a:t>Quelle est la longueur d’une vraie voiture ?</a:t>
                </a:r>
                <a:endParaRPr lang="fr-F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9299179" cy="3880773"/>
              </a:xfrm>
              <a:blipFill rotWithShape="0">
                <a:blip r:embed="rId2"/>
                <a:stretch>
                  <a:fillRect l="-786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958567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𝟐𝟎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9585676"/>
                  </p:ext>
                </p:extLst>
              </p:nvPr>
            </p:nvGraphicFramePr>
            <p:xfrm>
              <a:off x="1146003" y="3938695"/>
              <a:ext cx="9608432" cy="128016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029" r="-300000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029" r="-200761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029" r="-100253" b="-16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 smtClean="0">
                              <a:solidFill>
                                <a:srgbClr val="FFC000"/>
                              </a:solidFill>
                            </a:rPr>
                            <a:t>Aucune de ces propositions</a:t>
                          </a:r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325" y="81887"/>
            <a:ext cx="1811338" cy="2969942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6779325" y="2794000"/>
            <a:ext cx="1374075" cy="37292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 rot="979944">
                <a:off x="6821175" y="2966480"/>
                <a:ext cx="1143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79944">
                <a:off x="6821175" y="2966480"/>
                <a:ext cx="114300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72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990667" cy="3880773"/>
          </a:xfrm>
        </p:spPr>
        <p:txBody>
          <a:bodyPr/>
          <a:lstStyle/>
          <a:p>
            <a:r>
              <a:rPr lang="fr-FR" sz="2800" dirty="0" smtClean="0"/>
              <a:t>Question 3:</a:t>
            </a:r>
            <a:br>
              <a:rPr lang="fr-FR" sz="2800" dirty="0" smtClean="0"/>
            </a:br>
            <a:r>
              <a:rPr lang="fr-FR" sz="2400" dirty="0" smtClean="0"/>
              <a:t>Le seau a une contenance d’un litre.</a:t>
            </a:r>
            <a:br>
              <a:rPr lang="fr-FR" sz="2400" dirty="0" smtClean="0"/>
            </a:br>
            <a:r>
              <a:rPr lang="fr-FR" sz="2400" dirty="0" smtClean="0"/>
              <a:t>Quelle transformation doit-on faire pour avoir un seau </a:t>
            </a:r>
            <a:r>
              <a:rPr lang="fr-FR" sz="2400" b="1" dirty="0" smtClean="0">
                <a:solidFill>
                  <a:srgbClr val="7030A0"/>
                </a:solidFill>
              </a:rPr>
              <a:t>27 litres </a:t>
            </a:r>
            <a:r>
              <a:rPr lang="fr-FR" sz="2400" dirty="0" smtClean="0"/>
              <a:t>?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211278"/>
                  </p:ext>
                </p:extLst>
              </p:nvPr>
            </p:nvGraphicFramePr>
            <p:xfrm>
              <a:off x="1146003" y="3938695"/>
              <a:ext cx="9608432" cy="11582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FF0000"/>
                              </a:solidFill>
                            </a:rPr>
                            <a:t>Agrandissement de </a:t>
                          </a:r>
                          <a:r>
                            <a:rPr lang="fr-FR" sz="2000" b="1" noProof="0" dirty="0" err="1" smtClean="0">
                              <a:solidFill>
                                <a:srgbClr val="FF0000"/>
                              </a:solidFill>
                            </a:rPr>
                            <a:t>coef</a:t>
                          </a:r>
                          <a:r>
                            <a:rPr lang="fr-FR" sz="2000" b="1" noProof="0" dirty="0" smtClean="0">
                              <a:solidFill>
                                <a:srgbClr val="FF0000"/>
                              </a:solidFill>
                            </a:rPr>
                            <a:t>. 2</a:t>
                          </a:r>
                          <a:endParaRPr lang="fr-FR" sz="20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00B050"/>
                              </a:solidFill>
                            </a:rPr>
                            <a:t>Agrandissement</a:t>
                          </a:r>
                          <a:r>
                            <a:rPr lang="fr-FR" sz="2000" b="1" baseline="0" noProof="0" dirty="0" smtClean="0">
                              <a:solidFill>
                                <a:srgbClr val="00B050"/>
                              </a:solidFill>
                            </a:rPr>
                            <a:t> de </a:t>
                          </a:r>
                          <a:r>
                            <a:rPr lang="fr-FR" sz="2000" b="1" baseline="0" noProof="0" dirty="0" err="1" smtClean="0">
                              <a:solidFill>
                                <a:srgbClr val="00B050"/>
                              </a:solidFill>
                            </a:rPr>
                            <a:t>coef</a:t>
                          </a:r>
                          <a:r>
                            <a:rPr lang="fr-FR" sz="2000" b="1" baseline="0" noProof="0" dirty="0" smtClean="0">
                              <a:solidFill>
                                <a:srgbClr val="00B050"/>
                              </a:solidFill>
                            </a:rPr>
                            <a:t>. 3</a:t>
                          </a:r>
                          <a:endParaRPr lang="fr-FR" sz="20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Agrandissement de </a:t>
                          </a:r>
                          <a:r>
                            <a:rPr lang="fr-FR" sz="2000" b="1" i="0" noProof="0" dirty="0" err="1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coef</a:t>
                          </a:r>
                          <a:r>
                            <a:rPr lang="fr-FR" sz="20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. 27</a:t>
                          </a:r>
                          <a:endParaRPr lang="fr-FR" sz="20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4211278"/>
                  </p:ext>
                </p:extLst>
              </p:nvPr>
            </p:nvGraphicFramePr>
            <p:xfrm>
              <a:off x="1146003" y="3938695"/>
              <a:ext cx="9608432" cy="115824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FF0000"/>
                              </a:solidFill>
                            </a:rPr>
                            <a:t>Agrandissement de </a:t>
                          </a:r>
                          <a:r>
                            <a:rPr lang="fr-FR" sz="2000" b="1" noProof="0" dirty="0" err="1" smtClean="0">
                              <a:solidFill>
                                <a:srgbClr val="FF0000"/>
                              </a:solidFill>
                            </a:rPr>
                            <a:t>coef</a:t>
                          </a:r>
                          <a:r>
                            <a:rPr lang="fr-FR" sz="2000" b="1" noProof="0" dirty="0" smtClean="0">
                              <a:solidFill>
                                <a:srgbClr val="FF0000"/>
                              </a:solidFill>
                            </a:rPr>
                            <a:t>. 2</a:t>
                          </a:r>
                          <a:endParaRPr lang="fr-FR" sz="20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00B050"/>
                              </a:solidFill>
                            </a:rPr>
                            <a:t>Agrandissement</a:t>
                          </a:r>
                          <a:r>
                            <a:rPr lang="fr-FR" sz="2000" b="1" baseline="0" noProof="0" dirty="0" smtClean="0">
                              <a:solidFill>
                                <a:srgbClr val="00B050"/>
                              </a:solidFill>
                            </a:rPr>
                            <a:t> de </a:t>
                          </a:r>
                          <a:r>
                            <a:rPr lang="fr-FR" sz="2000" b="1" baseline="0" noProof="0" dirty="0" err="1" smtClean="0">
                              <a:solidFill>
                                <a:srgbClr val="00B050"/>
                              </a:solidFill>
                            </a:rPr>
                            <a:t>coef</a:t>
                          </a:r>
                          <a:r>
                            <a:rPr lang="fr-FR" sz="2000" b="1" baseline="0" noProof="0" dirty="0" smtClean="0">
                              <a:solidFill>
                                <a:srgbClr val="00B050"/>
                              </a:solidFill>
                            </a:rPr>
                            <a:t>. 3</a:t>
                          </a:r>
                          <a:endParaRPr lang="fr-FR" sz="20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Agrandissement de </a:t>
                          </a:r>
                          <a:r>
                            <a:rPr lang="fr-FR" sz="2000" b="1" i="0" noProof="0" dirty="0" err="1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coef</a:t>
                          </a:r>
                          <a:r>
                            <a:rPr lang="fr-FR" sz="20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. 27</a:t>
                          </a:r>
                          <a:endParaRPr lang="fr-FR" sz="20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71552" r="-508" b="-1379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1210128"/>
            <a:ext cx="1016000" cy="14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990667" cy="3880773"/>
          </a:xfrm>
        </p:spPr>
        <p:txBody>
          <a:bodyPr/>
          <a:lstStyle/>
          <a:p>
            <a:r>
              <a:rPr lang="fr-FR" sz="2800" dirty="0" smtClean="0"/>
              <a:t>Question 4:</a:t>
            </a:r>
            <a:br>
              <a:rPr lang="fr-FR" sz="2800" dirty="0" smtClean="0"/>
            </a:br>
            <a:r>
              <a:rPr lang="fr-FR" sz="2400" dirty="0" smtClean="0"/>
              <a:t>Avec un pot, un artisan peut peindre une certaine surface ?</a:t>
            </a:r>
            <a:br>
              <a:rPr lang="fr-FR" sz="2400" dirty="0" smtClean="0"/>
            </a:br>
            <a:r>
              <a:rPr lang="fr-FR" sz="2400" dirty="0" smtClean="0"/>
              <a:t>Quelle surface pourrait-il peindre avec </a:t>
            </a:r>
            <a:r>
              <a:rPr lang="fr-FR" sz="2400" b="1" dirty="0" smtClean="0">
                <a:solidFill>
                  <a:srgbClr val="0070C0"/>
                </a:solidFill>
              </a:rPr>
              <a:t>quatre </a:t>
            </a:r>
            <a:r>
              <a:rPr lang="fr-FR" sz="2400" dirty="0" smtClean="0"/>
              <a:t>pots?</a:t>
            </a:r>
            <a:endParaRPr lang="fr-F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243020"/>
                  </p:ext>
                </p:extLst>
              </p:nvPr>
            </p:nvGraphicFramePr>
            <p:xfrm>
              <a:off x="1146003" y="3938695"/>
              <a:ext cx="9608432" cy="11511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FF0000"/>
                              </a:solidFill>
                            </a:rPr>
                            <a:t>4 fois plus</a:t>
                          </a:r>
                          <a:endParaRPr lang="fr-FR" sz="20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00B050"/>
                              </a:solidFill>
                            </a:rPr>
                            <a:t>8 fois plus</a:t>
                          </a:r>
                          <a:endParaRPr lang="fr-FR" sz="20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16 fois plus</a:t>
                          </a:r>
                          <a:endParaRPr lang="fr-FR" sz="20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000" b="1" noProof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000" b="1" noProof="0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06243020"/>
                  </p:ext>
                </p:extLst>
              </p:nvPr>
            </p:nvGraphicFramePr>
            <p:xfrm>
              <a:off x="1146003" y="3938695"/>
              <a:ext cx="9608432" cy="115119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93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FF0000"/>
                              </a:solidFill>
                            </a:rPr>
                            <a:t>4 fois plus</a:t>
                          </a:r>
                          <a:endParaRPr lang="fr-FR" sz="2000" b="1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noProof="0" dirty="0" smtClean="0">
                              <a:solidFill>
                                <a:srgbClr val="00B050"/>
                              </a:solidFill>
                            </a:rPr>
                            <a:t>8 fois plus</a:t>
                          </a:r>
                          <a:endParaRPr lang="fr-FR" sz="2000" b="1" noProof="0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000" b="1" i="0" noProof="0" dirty="0" smtClean="0">
                              <a:solidFill>
                                <a:srgbClr val="0070C0"/>
                              </a:solidFill>
                              <a:latin typeface="+mj-lt"/>
                            </a:rPr>
                            <a:t>16 fois plus</a:t>
                          </a:r>
                          <a:endParaRPr lang="fr-FR" sz="2000" b="1" noProof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0761" t="-72807" r="-508" b="-1052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2" y="265113"/>
            <a:ext cx="2300288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3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Calcul mental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3" y="2160589"/>
                <a:ext cx="10016067" cy="3880773"/>
              </a:xfrm>
            </p:spPr>
            <p:txBody>
              <a:bodyPr/>
              <a:lstStyle/>
              <a:p>
                <a:r>
                  <a:rPr lang="fr-FR" sz="2800" dirty="0" smtClean="0"/>
                  <a:t>Question 5:</a:t>
                </a:r>
                <a:br>
                  <a:rPr lang="fr-FR" sz="2800" dirty="0" smtClean="0"/>
                </a:br>
                <a:r>
                  <a:rPr lang="fr-FR" sz="2400" dirty="0" smtClean="0"/>
                  <a:t>Une boule de pétanque pèse </a:t>
                </a:r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𝟕𝟎𝟎</m:t>
                    </m:r>
                    <m:r>
                      <a:rPr lang="fr-FR" sz="2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fr-FR" sz="2400" dirty="0" smtClean="0"/>
                  <a:t>.</a:t>
                </a:r>
                <a:br>
                  <a:rPr lang="fr-FR" sz="2400" dirty="0" smtClean="0"/>
                </a:br>
                <a:r>
                  <a:rPr lang="fr-FR" sz="2400" dirty="0" smtClean="0"/>
                  <a:t>Combien pèserait une boule ayant un diamètre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2 fois </a:t>
                </a:r>
                <a:r>
                  <a:rPr lang="fr-FR" sz="2400" dirty="0" smtClean="0"/>
                  <a:t>plus gros ?</a:t>
                </a:r>
              </a:p>
              <a:p>
                <a:pPr lvl="1"/>
                <a:endParaRPr lang="fr-F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3" y="2160589"/>
                <a:ext cx="10016067" cy="3880773"/>
              </a:xfrm>
              <a:blipFill rotWithShape="0">
                <a:blip r:embed="rId2"/>
                <a:stretch>
                  <a:fillRect l="-730" t="-14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29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747494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𝒌𝒈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𝒌𝒈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𝟒𝟗</m:t>
                                </m:r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𝒌𝒈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Aucune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de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ces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fr-FR" sz="2400" b="1" dirty="0" smtClean="0">
                                    <a:solidFill>
                                      <a:srgbClr val="FFC000"/>
                                    </a:solidFill>
                                  </a:rPr>
                                  <m:t>propositions</m:t>
                                </m:r>
                              </m:oMath>
                            </m:oMathPara>
                          </a14:m>
                          <a:endParaRPr lang="fr-FR" sz="2400" b="1" dirty="0">
                            <a:solidFill>
                              <a:srgbClr val="FFC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747494"/>
                  </p:ext>
                </p:extLst>
              </p:nvPr>
            </p:nvGraphicFramePr>
            <p:xfrm>
              <a:off x="1146003" y="3938695"/>
              <a:ext cx="9608432" cy="127171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2402108"/>
                    <a:gridCol w="2402108"/>
                    <a:gridCol w="2402108"/>
                    <a:gridCol w="2402108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A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B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C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dirty="0" smtClean="0"/>
                            <a:t>D</a:t>
                          </a:r>
                          <a:endParaRPr lang="fr-FR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814515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3" t="-61940" r="-300000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00508" t="-61940" r="-200761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00000" t="-61940" r="-100253" b="-10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00761" t="-61940" r="-508" b="-104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423" y="8188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718" y="310949"/>
            <a:ext cx="2406945" cy="23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10"/>
            <a:ext cx="8596668" cy="1909922"/>
          </a:xfrm>
        </p:spPr>
        <p:txBody>
          <a:bodyPr/>
          <a:lstStyle/>
          <a:p>
            <a:r>
              <a:rPr lang="fr-FR" sz="2000" u="sng" dirty="0" smtClean="0"/>
              <a:t>Définition:</a:t>
            </a:r>
          </a:p>
          <a:p>
            <a:r>
              <a:rPr lang="fr-FR" sz="2000" dirty="0" smtClean="0"/>
              <a:t>On dit qu’un objet est un </a:t>
            </a:r>
            <a:r>
              <a:rPr lang="fr-FR" sz="2000" b="1" dirty="0" smtClean="0">
                <a:solidFill>
                  <a:srgbClr val="0070C0"/>
                </a:solidFill>
              </a:rPr>
              <a:t>agrandissement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/>
              <a:t>ou une </a:t>
            </a:r>
            <a:r>
              <a:rPr lang="fr-FR" sz="2000" b="1" dirty="0" smtClean="0">
                <a:solidFill>
                  <a:srgbClr val="FF0000"/>
                </a:solidFill>
              </a:rPr>
              <a:t>réduction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/>
              <a:t>d’un autre objet lorsque leurs </a:t>
            </a:r>
            <a:r>
              <a:rPr lang="fr-FR" sz="2000" b="1" dirty="0" smtClean="0">
                <a:solidFill>
                  <a:srgbClr val="FFC000"/>
                </a:solidFill>
              </a:rPr>
              <a:t>longueurs sont proportionnelles</a:t>
            </a:r>
            <a:r>
              <a:rPr lang="fr-FR" sz="2000" dirty="0" smtClean="0"/>
              <a:t>. </a:t>
            </a:r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Flèche courbée vers le bas 14"/>
          <p:cNvSpPr/>
          <p:nvPr/>
        </p:nvSpPr>
        <p:spPr>
          <a:xfrm>
            <a:off x="5789011" y="3059654"/>
            <a:ext cx="1930947" cy="6635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22" y="3823289"/>
            <a:ext cx="1650968" cy="165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032" y="3925072"/>
            <a:ext cx="976939" cy="97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46" y="2983551"/>
            <a:ext cx="3086261" cy="308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courbée vers le haut 11"/>
          <p:cNvSpPr/>
          <p:nvPr/>
        </p:nvSpPr>
        <p:spPr>
          <a:xfrm rot="10800000">
            <a:off x="3185443" y="3083654"/>
            <a:ext cx="1855571" cy="615531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5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30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Pizza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15" y="2688431"/>
            <a:ext cx="7503703" cy="214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02" y="326618"/>
            <a:ext cx="4349327" cy="20788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44224" b="49408"/>
          <a:stretch/>
        </p:blipFill>
        <p:spPr>
          <a:xfrm>
            <a:off x="1217824" y="5097190"/>
            <a:ext cx="3880685" cy="98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44097" b="33076"/>
          <a:stretch/>
        </p:blipFill>
        <p:spPr>
          <a:xfrm>
            <a:off x="5487040" y="4980444"/>
            <a:ext cx="3673178" cy="1215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316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verres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31</a:t>
            </a:fld>
            <a:endParaRPr lang="fr-FR"/>
          </a:p>
        </p:txBody>
      </p:sp>
      <p:pic>
        <p:nvPicPr>
          <p:cNvPr id="1026" name="Picture 2" descr="http://www.rueducommerce.fr/guides-dachat/wp-content/uploads/2014/07/verre20-35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79" y="3073914"/>
            <a:ext cx="2306711" cy="230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randstitres.com/wp-content/uploads/2015/01/Jus-Orange-Grands-Tit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83" y="2786893"/>
            <a:ext cx="4662185" cy="262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7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682" y="1203839"/>
            <a:ext cx="825949" cy="1943411"/>
          </a:xfrm>
          <a:prstGeom prst="rect">
            <a:avLst/>
          </a:prstGeom>
        </p:spPr>
      </p:pic>
      <p:pic>
        <p:nvPicPr>
          <p:cNvPr id="140" name="Image 1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68" y="992012"/>
            <a:ext cx="1556327" cy="232180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01" y="3252354"/>
            <a:ext cx="2752725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5" y="127623"/>
            <a:ext cx="8596668" cy="1320800"/>
          </a:xfrm>
        </p:spPr>
        <p:txBody>
          <a:bodyPr/>
          <a:lstStyle/>
          <a:p>
            <a:r>
              <a:rPr lang="fr-FR" dirty="0" smtClean="0"/>
              <a:t>Gouter Vs Gouter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32</a:t>
            </a:fld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1176915" y="3071726"/>
            <a:ext cx="263957" cy="455795"/>
            <a:chOff x="862879" y="1457421"/>
            <a:chExt cx="990600" cy="171054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592552" y="3205121"/>
            <a:ext cx="263957" cy="455795"/>
            <a:chOff x="862879" y="1457421"/>
            <a:chExt cx="990600" cy="1710545"/>
          </a:xfrm>
        </p:grpSpPr>
        <p:cxnSp>
          <p:nvCxnSpPr>
            <p:cNvPr id="28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869786" y="3086805"/>
            <a:ext cx="263957" cy="455795"/>
            <a:chOff x="862879" y="1457421"/>
            <a:chExt cx="990600" cy="1710545"/>
          </a:xfrm>
        </p:grpSpPr>
        <p:cxnSp>
          <p:nvCxnSpPr>
            <p:cNvPr id="31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140074" y="2953692"/>
            <a:ext cx="263957" cy="455795"/>
            <a:chOff x="862879" y="1457421"/>
            <a:chExt cx="990600" cy="1710545"/>
          </a:xfrm>
        </p:grpSpPr>
        <p:cxnSp>
          <p:nvCxnSpPr>
            <p:cNvPr id="34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2493152" y="3024456"/>
            <a:ext cx="263957" cy="455795"/>
            <a:chOff x="862879" y="1457421"/>
            <a:chExt cx="990600" cy="1710545"/>
          </a:xfrm>
        </p:grpSpPr>
        <p:cxnSp>
          <p:nvCxnSpPr>
            <p:cNvPr id="37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034" y="3086805"/>
            <a:ext cx="2676525" cy="2743200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6858116" y="2953692"/>
            <a:ext cx="315243" cy="544353"/>
            <a:chOff x="6968951" y="2685372"/>
            <a:chExt cx="990601" cy="1710545"/>
          </a:xfrm>
        </p:grpSpPr>
        <p:sp>
          <p:nvSpPr>
            <p:cNvPr id="13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7325330" y="2889360"/>
            <a:ext cx="315243" cy="544353"/>
            <a:chOff x="6968951" y="2685372"/>
            <a:chExt cx="990601" cy="1710545"/>
          </a:xfrm>
        </p:grpSpPr>
        <p:sp>
          <p:nvSpPr>
            <p:cNvPr id="4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7672209" y="2799549"/>
            <a:ext cx="315243" cy="544353"/>
            <a:chOff x="6968951" y="2685372"/>
            <a:chExt cx="990601" cy="1710545"/>
          </a:xfrm>
        </p:grpSpPr>
        <p:sp>
          <p:nvSpPr>
            <p:cNvPr id="4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8058337" y="2779870"/>
            <a:ext cx="315243" cy="544353"/>
            <a:chOff x="6968951" y="2685372"/>
            <a:chExt cx="990601" cy="1710545"/>
          </a:xfrm>
        </p:grpSpPr>
        <p:sp>
          <p:nvSpPr>
            <p:cNvPr id="5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8384821" y="2855353"/>
            <a:ext cx="315243" cy="544353"/>
            <a:chOff x="6968951" y="2685372"/>
            <a:chExt cx="990601" cy="1710545"/>
          </a:xfrm>
        </p:grpSpPr>
        <p:sp>
          <p:nvSpPr>
            <p:cNvPr id="5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8590663" y="2953692"/>
            <a:ext cx="315243" cy="544353"/>
            <a:chOff x="6968951" y="2685372"/>
            <a:chExt cx="990601" cy="1710545"/>
          </a:xfrm>
        </p:grpSpPr>
        <p:sp>
          <p:nvSpPr>
            <p:cNvPr id="60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8237034" y="2995917"/>
            <a:ext cx="315243" cy="544353"/>
            <a:chOff x="6968951" y="2685372"/>
            <a:chExt cx="990601" cy="1710545"/>
          </a:xfrm>
        </p:grpSpPr>
        <p:sp>
          <p:nvSpPr>
            <p:cNvPr id="6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7876711" y="2902666"/>
            <a:ext cx="315243" cy="544353"/>
            <a:chOff x="6968951" y="2685372"/>
            <a:chExt cx="990601" cy="1710545"/>
          </a:xfrm>
        </p:grpSpPr>
        <p:sp>
          <p:nvSpPr>
            <p:cNvPr id="6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7856900" y="3059996"/>
            <a:ext cx="315243" cy="544353"/>
            <a:chOff x="6968951" y="2685372"/>
            <a:chExt cx="990601" cy="1710545"/>
          </a:xfrm>
        </p:grpSpPr>
        <p:sp>
          <p:nvSpPr>
            <p:cNvPr id="7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7468696" y="3008322"/>
            <a:ext cx="315243" cy="544353"/>
            <a:chOff x="6968951" y="2685372"/>
            <a:chExt cx="990601" cy="1710545"/>
          </a:xfrm>
        </p:grpSpPr>
        <p:sp>
          <p:nvSpPr>
            <p:cNvPr id="80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7126253" y="3093177"/>
            <a:ext cx="315243" cy="544353"/>
            <a:chOff x="6968951" y="2685372"/>
            <a:chExt cx="990601" cy="1710545"/>
          </a:xfrm>
        </p:grpSpPr>
        <p:sp>
          <p:nvSpPr>
            <p:cNvPr id="8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8701550" y="4237477"/>
            <a:ext cx="315243" cy="544353"/>
            <a:chOff x="6968951" y="2685372"/>
            <a:chExt cx="990601" cy="1710545"/>
          </a:xfrm>
        </p:grpSpPr>
        <p:sp>
          <p:nvSpPr>
            <p:cNvPr id="9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9191077" y="4237477"/>
            <a:ext cx="315243" cy="544353"/>
            <a:chOff x="6968951" y="2685372"/>
            <a:chExt cx="990601" cy="1710545"/>
          </a:xfrm>
        </p:grpSpPr>
        <p:sp>
          <p:nvSpPr>
            <p:cNvPr id="9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9634422" y="4206011"/>
            <a:ext cx="315243" cy="544353"/>
            <a:chOff x="6968951" y="2685372"/>
            <a:chExt cx="990601" cy="1710545"/>
          </a:xfrm>
        </p:grpSpPr>
        <p:sp>
          <p:nvSpPr>
            <p:cNvPr id="100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1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9534298" y="4478188"/>
            <a:ext cx="315243" cy="544353"/>
            <a:chOff x="6968951" y="2685372"/>
            <a:chExt cx="990601" cy="1710545"/>
          </a:xfrm>
        </p:grpSpPr>
        <p:sp>
          <p:nvSpPr>
            <p:cNvPr id="10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/>
          <p:cNvGrpSpPr/>
          <p:nvPr/>
        </p:nvGrpSpPr>
        <p:grpSpPr>
          <a:xfrm>
            <a:off x="9126391" y="4506869"/>
            <a:ext cx="315243" cy="544353"/>
            <a:chOff x="6968951" y="2685372"/>
            <a:chExt cx="990601" cy="1710545"/>
          </a:xfrm>
        </p:grpSpPr>
        <p:sp>
          <p:nvSpPr>
            <p:cNvPr id="10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8727629" y="4498832"/>
            <a:ext cx="315243" cy="544353"/>
            <a:chOff x="6968951" y="2685372"/>
            <a:chExt cx="990601" cy="1710545"/>
          </a:xfrm>
        </p:grpSpPr>
        <p:sp>
          <p:nvSpPr>
            <p:cNvPr id="11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8967288" y="4738321"/>
            <a:ext cx="315243" cy="544353"/>
            <a:chOff x="6968951" y="2685372"/>
            <a:chExt cx="990601" cy="1710545"/>
          </a:xfrm>
        </p:grpSpPr>
        <p:sp>
          <p:nvSpPr>
            <p:cNvPr id="11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9327268" y="4747579"/>
            <a:ext cx="315243" cy="544353"/>
            <a:chOff x="6968951" y="2685372"/>
            <a:chExt cx="990601" cy="1710545"/>
          </a:xfrm>
        </p:grpSpPr>
        <p:sp>
          <p:nvSpPr>
            <p:cNvPr id="120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1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3" name="Groupe 122"/>
          <p:cNvGrpSpPr/>
          <p:nvPr/>
        </p:nvGrpSpPr>
        <p:grpSpPr>
          <a:xfrm>
            <a:off x="9697578" y="4747580"/>
            <a:ext cx="315243" cy="544353"/>
            <a:chOff x="6968951" y="2685372"/>
            <a:chExt cx="990601" cy="1710545"/>
          </a:xfrm>
        </p:grpSpPr>
        <p:sp>
          <p:nvSpPr>
            <p:cNvPr id="12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9522982" y="4999269"/>
            <a:ext cx="315243" cy="544353"/>
            <a:chOff x="6968951" y="2685372"/>
            <a:chExt cx="990601" cy="1710545"/>
          </a:xfrm>
        </p:grpSpPr>
        <p:sp>
          <p:nvSpPr>
            <p:cNvPr id="12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1" name="Groupe 130"/>
          <p:cNvGrpSpPr/>
          <p:nvPr/>
        </p:nvGrpSpPr>
        <p:grpSpPr>
          <a:xfrm>
            <a:off x="9097955" y="5026232"/>
            <a:ext cx="315243" cy="544353"/>
            <a:chOff x="6968951" y="2685372"/>
            <a:chExt cx="990601" cy="1710545"/>
          </a:xfrm>
        </p:grpSpPr>
        <p:sp>
          <p:nvSpPr>
            <p:cNvPr id="13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8701549" y="5038543"/>
            <a:ext cx="315243" cy="544353"/>
            <a:chOff x="6968951" y="2685372"/>
            <a:chExt cx="990601" cy="1710545"/>
          </a:xfrm>
        </p:grpSpPr>
        <p:sp>
          <p:nvSpPr>
            <p:cNvPr id="13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7682028" y="3171009"/>
            <a:ext cx="315243" cy="544353"/>
            <a:chOff x="6968951" y="2685372"/>
            <a:chExt cx="990601" cy="1710545"/>
          </a:xfrm>
        </p:grpSpPr>
        <p:sp>
          <p:nvSpPr>
            <p:cNvPr id="7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7375268" y="3202984"/>
            <a:ext cx="315243" cy="544353"/>
            <a:chOff x="6968951" y="2685372"/>
            <a:chExt cx="990601" cy="1710545"/>
          </a:xfrm>
        </p:grpSpPr>
        <p:sp>
          <p:nvSpPr>
            <p:cNvPr id="8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1416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283" y="2120556"/>
            <a:ext cx="8596668" cy="564768"/>
          </a:xfrm>
        </p:spPr>
        <p:txBody>
          <a:bodyPr/>
          <a:lstStyle/>
          <a:p>
            <a:r>
              <a:rPr lang="fr-FR" dirty="0" smtClean="0"/>
              <a:t>Le verre à moitié plein…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33</a:t>
            </a:fld>
            <a:endParaRPr lang="fr-FR"/>
          </a:p>
        </p:txBody>
      </p:sp>
      <p:sp>
        <p:nvSpPr>
          <p:cNvPr id="4" name="Isosceles Triangle 3"/>
          <p:cNvSpPr/>
          <p:nvPr/>
        </p:nvSpPr>
        <p:spPr>
          <a:xfrm rot="10800000">
            <a:off x="2943371" y="2694987"/>
            <a:ext cx="990600" cy="1701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2943370" y="4396787"/>
            <a:ext cx="955041" cy="87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Isosceles Triangle 9"/>
          <p:cNvSpPr/>
          <p:nvPr/>
        </p:nvSpPr>
        <p:spPr>
          <a:xfrm rot="10800000">
            <a:off x="5654502" y="2676621"/>
            <a:ext cx="990600" cy="1701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5654501" y="4378421"/>
            <a:ext cx="955041" cy="87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 rot="10800000">
            <a:off x="5876010" y="3433019"/>
            <a:ext cx="542926" cy="945396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6968952" y="2685372"/>
            <a:ext cx="990600" cy="17018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968951" y="4387172"/>
            <a:ext cx="955041" cy="87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 rot="10800000">
            <a:off x="7190460" y="3441770"/>
            <a:ext cx="542926" cy="945396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Isosceles Triangle 15"/>
          <p:cNvSpPr/>
          <p:nvPr/>
        </p:nvSpPr>
        <p:spPr>
          <a:xfrm rot="10800000">
            <a:off x="2943370" y="2694987"/>
            <a:ext cx="990600" cy="1701800"/>
          </a:xfrm>
          <a:prstGeom prst="triangl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508283" y="4852429"/>
                <a:ext cx="8596668" cy="10619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dirty="0" smtClean="0">
                    <a:solidFill>
                      <a:srgbClr val="FF0000"/>
                    </a:solidFill>
                  </a:rPr>
                  <a:t>Hauteur du verre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fr-FR" sz="2400" dirty="0" smtClean="0">
                  <a:solidFill>
                    <a:srgbClr val="FF0000"/>
                  </a:solidFill>
                </a:endParaRPr>
              </a:p>
              <a:p>
                <a:r>
                  <a:rPr lang="fr-FR" dirty="0" smtClean="0">
                    <a:solidFill>
                      <a:srgbClr val="0070C0"/>
                    </a:solidFill>
                  </a:rPr>
                  <a:t>Rayon du cercle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fr-FR" sz="2400" dirty="0" smtClean="0">
                  <a:solidFill>
                    <a:srgbClr val="0070C0"/>
                  </a:solidFill>
                </a:endParaRPr>
              </a:p>
              <a:p>
                <a:endParaRPr lang="fr-FR" dirty="0" smtClean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83" y="4852429"/>
                <a:ext cx="8596668" cy="1061932"/>
              </a:xfrm>
              <a:prstGeom prst="rect">
                <a:avLst/>
              </a:prstGeom>
              <a:blipFill rotWithShape="0">
                <a:blip r:embed="rId3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 flipV="1">
            <a:off x="4223885" y="2659120"/>
            <a:ext cx="30231" cy="1785881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46089" y="329166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89" y="3291665"/>
                <a:ext cx="10668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 flipV="1">
            <a:off x="5377960" y="3409939"/>
            <a:ext cx="15117" cy="1035062"/>
          </a:xfrm>
          <a:prstGeom prst="straightConnector1">
            <a:avLst/>
          </a:prstGeom>
          <a:ln w="38100">
            <a:solidFill>
              <a:srgbClr val="FFC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78497" y="3614353"/>
                <a:ext cx="1066800" cy="791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400" dirty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497" y="3614353"/>
                <a:ext cx="1066800" cy="7911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 flipV="1">
            <a:off x="5654501" y="2676525"/>
            <a:ext cx="498649" cy="6334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40227" y="2221197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27" y="2221197"/>
                <a:ext cx="1066800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4" name="Straight Connector 1023"/>
          <p:cNvCxnSpPr>
            <a:stCxn id="12" idx="0"/>
          </p:cNvCxnSpPr>
          <p:nvPr/>
        </p:nvCxnSpPr>
        <p:spPr>
          <a:xfrm flipH="1" flipV="1">
            <a:off x="6147472" y="2057401"/>
            <a:ext cx="1" cy="2321014"/>
          </a:xfrm>
          <a:prstGeom prst="line">
            <a:avLst/>
          </a:prstGeom>
          <a:ln w="254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87819" y="4987339"/>
            <a:ext cx="564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Quelle est la proportion entre le verre plein, et le verre « à moitié plein »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594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build="p"/>
      <p:bldP spid="9" grpId="0"/>
      <p:bldP spid="23" grpId="0"/>
      <p:bldP spid="27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 1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868" y="992012"/>
            <a:ext cx="1556327" cy="2321804"/>
          </a:xfrm>
          <a:prstGeom prst="rect">
            <a:avLst/>
          </a:prstGeom>
        </p:spPr>
      </p:pic>
      <p:pic>
        <p:nvPicPr>
          <p:cNvPr id="141" name="Image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48682" y="1203839"/>
            <a:ext cx="825949" cy="1943411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01" y="3252354"/>
            <a:ext cx="2752725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25" y="127623"/>
            <a:ext cx="8596668" cy="1320800"/>
          </a:xfrm>
        </p:spPr>
        <p:txBody>
          <a:bodyPr/>
          <a:lstStyle/>
          <a:p>
            <a:r>
              <a:rPr lang="fr-FR" dirty="0" smtClean="0"/>
              <a:t>Gouter Vs Gouter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34</a:t>
            </a:fld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1176915" y="3071726"/>
            <a:ext cx="263957" cy="455795"/>
            <a:chOff x="862879" y="1457421"/>
            <a:chExt cx="990600" cy="171054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592552" y="3205121"/>
            <a:ext cx="263957" cy="455795"/>
            <a:chOff x="862879" y="1457421"/>
            <a:chExt cx="990600" cy="1710545"/>
          </a:xfrm>
        </p:grpSpPr>
        <p:cxnSp>
          <p:nvCxnSpPr>
            <p:cNvPr id="28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869786" y="3086805"/>
            <a:ext cx="263957" cy="455795"/>
            <a:chOff x="862879" y="1457421"/>
            <a:chExt cx="990600" cy="1710545"/>
          </a:xfrm>
        </p:grpSpPr>
        <p:cxnSp>
          <p:nvCxnSpPr>
            <p:cNvPr id="31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140074" y="2953692"/>
            <a:ext cx="263957" cy="455795"/>
            <a:chOff x="862879" y="1457421"/>
            <a:chExt cx="990600" cy="1710545"/>
          </a:xfrm>
        </p:grpSpPr>
        <p:cxnSp>
          <p:nvCxnSpPr>
            <p:cNvPr id="34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2493152" y="3024456"/>
            <a:ext cx="263957" cy="455795"/>
            <a:chOff x="862879" y="1457421"/>
            <a:chExt cx="990600" cy="1710545"/>
          </a:xfrm>
        </p:grpSpPr>
        <p:cxnSp>
          <p:nvCxnSpPr>
            <p:cNvPr id="37" name="Straight Connector 7"/>
            <p:cNvCxnSpPr/>
            <p:nvPr/>
          </p:nvCxnSpPr>
          <p:spPr>
            <a:xfrm>
              <a:off x="862879" y="3159221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Isosceles Triangle 15"/>
            <p:cNvSpPr/>
            <p:nvPr/>
          </p:nvSpPr>
          <p:spPr>
            <a:xfrm rot="10800000">
              <a:off x="862879" y="1457421"/>
              <a:ext cx="990600" cy="1701800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2034" y="3086805"/>
            <a:ext cx="2676525" cy="2743200"/>
          </a:xfrm>
          <a:prstGeom prst="rect">
            <a:avLst/>
          </a:prstGeom>
        </p:spPr>
      </p:pic>
      <p:grpSp>
        <p:nvGrpSpPr>
          <p:cNvPr id="22" name="Groupe 21"/>
          <p:cNvGrpSpPr/>
          <p:nvPr/>
        </p:nvGrpSpPr>
        <p:grpSpPr>
          <a:xfrm>
            <a:off x="6858116" y="2953692"/>
            <a:ext cx="315243" cy="544353"/>
            <a:chOff x="6968951" y="2685372"/>
            <a:chExt cx="990601" cy="1710545"/>
          </a:xfrm>
        </p:grpSpPr>
        <p:sp>
          <p:nvSpPr>
            <p:cNvPr id="13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7325330" y="2889360"/>
            <a:ext cx="315243" cy="544353"/>
            <a:chOff x="6968951" y="2685372"/>
            <a:chExt cx="990601" cy="1710545"/>
          </a:xfrm>
        </p:grpSpPr>
        <p:sp>
          <p:nvSpPr>
            <p:cNvPr id="4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7" name="Groupe 46"/>
          <p:cNvGrpSpPr/>
          <p:nvPr/>
        </p:nvGrpSpPr>
        <p:grpSpPr>
          <a:xfrm>
            <a:off x="7672209" y="2799549"/>
            <a:ext cx="315243" cy="544353"/>
            <a:chOff x="6968951" y="2685372"/>
            <a:chExt cx="990601" cy="1710545"/>
          </a:xfrm>
        </p:grpSpPr>
        <p:sp>
          <p:nvSpPr>
            <p:cNvPr id="4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8058337" y="2779870"/>
            <a:ext cx="315243" cy="544353"/>
            <a:chOff x="6968951" y="2685372"/>
            <a:chExt cx="990601" cy="1710545"/>
          </a:xfrm>
        </p:grpSpPr>
        <p:sp>
          <p:nvSpPr>
            <p:cNvPr id="5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8384821" y="2855353"/>
            <a:ext cx="315243" cy="544353"/>
            <a:chOff x="6968951" y="2685372"/>
            <a:chExt cx="990601" cy="1710545"/>
          </a:xfrm>
        </p:grpSpPr>
        <p:sp>
          <p:nvSpPr>
            <p:cNvPr id="5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8590663" y="2953692"/>
            <a:ext cx="315243" cy="544353"/>
            <a:chOff x="6968951" y="2685372"/>
            <a:chExt cx="990601" cy="1710545"/>
          </a:xfrm>
        </p:grpSpPr>
        <p:sp>
          <p:nvSpPr>
            <p:cNvPr id="60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8237034" y="2995917"/>
            <a:ext cx="315243" cy="544353"/>
            <a:chOff x="6968951" y="2685372"/>
            <a:chExt cx="990601" cy="1710545"/>
          </a:xfrm>
        </p:grpSpPr>
        <p:sp>
          <p:nvSpPr>
            <p:cNvPr id="6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7876711" y="2902666"/>
            <a:ext cx="315243" cy="544353"/>
            <a:chOff x="6968951" y="2685372"/>
            <a:chExt cx="990601" cy="1710545"/>
          </a:xfrm>
        </p:grpSpPr>
        <p:sp>
          <p:nvSpPr>
            <p:cNvPr id="6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7856900" y="3059996"/>
            <a:ext cx="315243" cy="544353"/>
            <a:chOff x="6968951" y="2685372"/>
            <a:chExt cx="990601" cy="1710545"/>
          </a:xfrm>
        </p:grpSpPr>
        <p:sp>
          <p:nvSpPr>
            <p:cNvPr id="7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9" name="Groupe 78"/>
          <p:cNvGrpSpPr/>
          <p:nvPr/>
        </p:nvGrpSpPr>
        <p:grpSpPr>
          <a:xfrm>
            <a:off x="7468696" y="3008322"/>
            <a:ext cx="315243" cy="544353"/>
            <a:chOff x="6968951" y="2685372"/>
            <a:chExt cx="990601" cy="1710545"/>
          </a:xfrm>
        </p:grpSpPr>
        <p:sp>
          <p:nvSpPr>
            <p:cNvPr id="80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7126253" y="3093177"/>
            <a:ext cx="315243" cy="544353"/>
            <a:chOff x="6968951" y="2685372"/>
            <a:chExt cx="990601" cy="1710545"/>
          </a:xfrm>
        </p:grpSpPr>
        <p:sp>
          <p:nvSpPr>
            <p:cNvPr id="8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8701550" y="4237477"/>
            <a:ext cx="315243" cy="544353"/>
            <a:chOff x="6968951" y="2685372"/>
            <a:chExt cx="990601" cy="1710545"/>
          </a:xfrm>
        </p:grpSpPr>
        <p:sp>
          <p:nvSpPr>
            <p:cNvPr id="9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9191077" y="4237477"/>
            <a:ext cx="315243" cy="544353"/>
            <a:chOff x="6968951" y="2685372"/>
            <a:chExt cx="990601" cy="1710545"/>
          </a:xfrm>
        </p:grpSpPr>
        <p:sp>
          <p:nvSpPr>
            <p:cNvPr id="9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9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9634422" y="4206011"/>
            <a:ext cx="315243" cy="544353"/>
            <a:chOff x="6968951" y="2685372"/>
            <a:chExt cx="990601" cy="1710545"/>
          </a:xfrm>
        </p:grpSpPr>
        <p:sp>
          <p:nvSpPr>
            <p:cNvPr id="100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1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3" name="Groupe 102"/>
          <p:cNvGrpSpPr/>
          <p:nvPr/>
        </p:nvGrpSpPr>
        <p:grpSpPr>
          <a:xfrm>
            <a:off x="9534298" y="4478188"/>
            <a:ext cx="315243" cy="544353"/>
            <a:chOff x="6968951" y="2685372"/>
            <a:chExt cx="990601" cy="1710545"/>
          </a:xfrm>
        </p:grpSpPr>
        <p:sp>
          <p:nvSpPr>
            <p:cNvPr id="10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7" name="Groupe 106"/>
          <p:cNvGrpSpPr/>
          <p:nvPr/>
        </p:nvGrpSpPr>
        <p:grpSpPr>
          <a:xfrm>
            <a:off x="9126391" y="4506869"/>
            <a:ext cx="315243" cy="544353"/>
            <a:chOff x="6968951" y="2685372"/>
            <a:chExt cx="990601" cy="1710545"/>
          </a:xfrm>
        </p:grpSpPr>
        <p:sp>
          <p:nvSpPr>
            <p:cNvPr id="10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8727629" y="4498832"/>
            <a:ext cx="315243" cy="544353"/>
            <a:chOff x="6968951" y="2685372"/>
            <a:chExt cx="990601" cy="1710545"/>
          </a:xfrm>
        </p:grpSpPr>
        <p:sp>
          <p:nvSpPr>
            <p:cNvPr id="11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8967288" y="4738321"/>
            <a:ext cx="315243" cy="544353"/>
            <a:chOff x="6968951" y="2685372"/>
            <a:chExt cx="990601" cy="1710545"/>
          </a:xfrm>
        </p:grpSpPr>
        <p:sp>
          <p:nvSpPr>
            <p:cNvPr id="11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9" name="Groupe 118"/>
          <p:cNvGrpSpPr/>
          <p:nvPr/>
        </p:nvGrpSpPr>
        <p:grpSpPr>
          <a:xfrm>
            <a:off x="9327268" y="4747579"/>
            <a:ext cx="315243" cy="544353"/>
            <a:chOff x="6968951" y="2685372"/>
            <a:chExt cx="990601" cy="1710545"/>
          </a:xfrm>
        </p:grpSpPr>
        <p:sp>
          <p:nvSpPr>
            <p:cNvPr id="120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1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3" name="Groupe 122"/>
          <p:cNvGrpSpPr/>
          <p:nvPr/>
        </p:nvGrpSpPr>
        <p:grpSpPr>
          <a:xfrm>
            <a:off x="9697578" y="4747580"/>
            <a:ext cx="315243" cy="544353"/>
            <a:chOff x="6968951" y="2685372"/>
            <a:chExt cx="990601" cy="1710545"/>
          </a:xfrm>
        </p:grpSpPr>
        <p:sp>
          <p:nvSpPr>
            <p:cNvPr id="124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5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9522982" y="4999269"/>
            <a:ext cx="315243" cy="544353"/>
            <a:chOff x="6968951" y="2685372"/>
            <a:chExt cx="990601" cy="1710545"/>
          </a:xfrm>
        </p:grpSpPr>
        <p:sp>
          <p:nvSpPr>
            <p:cNvPr id="12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2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1" name="Groupe 130"/>
          <p:cNvGrpSpPr/>
          <p:nvPr/>
        </p:nvGrpSpPr>
        <p:grpSpPr>
          <a:xfrm>
            <a:off x="9097955" y="5026232"/>
            <a:ext cx="315243" cy="544353"/>
            <a:chOff x="6968951" y="2685372"/>
            <a:chExt cx="990601" cy="1710545"/>
          </a:xfrm>
        </p:grpSpPr>
        <p:sp>
          <p:nvSpPr>
            <p:cNvPr id="132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3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5" name="Groupe 134"/>
          <p:cNvGrpSpPr/>
          <p:nvPr/>
        </p:nvGrpSpPr>
        <p:grpSpPr>
          <a:xfrm>
            <a:off x="8701549" y="5038543"/>
            <a:ext cx="315243" cy="544353"/>
            <a:chOff x="6968951" y="2685372"/>
            <a:chExt cx="990601" cy="1710545"/>
          </a:xfrm>
        </p:grpSpPr>
        <p:sp>
          <p:nvSpPr>
            <p:cNvPr id="13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3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7682028" y="3171009"/>
            <a:ext cx="315243" cy="544353"/>
            <a:chOff x="6968951" y="2685372"/>
            <a:chExt cx="990601" cy="1710545"/>
          </a:xfrm>
        </p:grpSpPr>
        <p:sp>
          <p:nvSpPr>
            <p:cNvPr id="76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7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7" name="Groupe 86"/>
          <p:cNvGrpSpPr/>
          <p:nvPr/>
        </p:nvGrpSpPr>
        <p:grpSpPr>
          <a:xfrm>
            <a:off x="7375268" y="3202984"/>
            <a:ext cx="315243" cy="544353"/>
            <a:chOff x="6968951" y="2685372"/>
            <a:chExt cx="990601" cy="1710545"/>
          </a:xfrm>
        </p:grpSpPr>
        <p:sp>
          <p:nvSpPr>
            <p:cNvPr id="88" name="Isosceles Triangle 12"/>
            <p:cNvSpPr/>
            <p:nvPr/>
          </p:nvSpPr>
          <p:spPr>
            <a:xfrm rot="10800000">
              <a:off x="6968952" y="2685372"/>
              <a:ext cx="990600" cy="170180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Straight Connector 13"/>
            <p:cNvCxnSpPr/>
            <p:nvPr/>
          </p:nvCxnSpPr>
          <p:spPr>
            <a:xfrm>
              <a:off x="6968951" y="4387172"/>
              <a:ext cx="955041" cy="874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Isosceles Triangle 14"/>
            <p:cNvSpPr/>
            <p:nvPr/>
          </p:nvSpPr>
          <p:spPr>
            <a:xfrm rot="10800000">
              <a:off x="7190460" y="3441770"/>
              <a:ext cx="542926" cy="945396"/>
            </a:xfrm>
            <a:prstGeom prst="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Pensées 3"/>
          <p:cNvSpPr/>
          <p:nvPr/>
        </p:nvSpPr>
        <p:spPr>
          <a:xfrm>
            <a:off x="7043267" y="132071"/>
            <a:ext cx="1878047" cy="1258291"/>
          </a:xfrm>
          <a:prstGeom prst="cloudCallout">
            <a:avLst>
              <a:gd name="adj1" fmla="val -72057"/>
              <a:gd name="adj2" fmla="val 7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Wingdings" panose="05000000000000000000" pitchFamily="2" charset="2"/>
              </a:rPr>
              <a:t>MN</a:t>
            </a:r>
            <a:r>
              <a:rPr lang="en-US" sz="2800" dirty="0" smtClean="0"/>
              <a:t>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417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35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</a:t>
            </a:r>
            <a:r>
              <a:rPr lang="fr-FR" dirty="0"/>
              <a:t>3</a:t>
            </a:r>
            <a:r>
              <a:rPr lang="fr-FR" dirty="0" smtClean="0"/>
              <a:t> page 376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39" y="1598526"/>
            <a:ext cx="6305224" cy="19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fini…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159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</a:t>
            </a:r>
            <a:r>
              <a:rPr lang="fr-FR" sz="2000" u="sng" dirty="0"/>
              <a:t>s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4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1" y="2592056"/>
            <a:ext cx="1581150" cy="31527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08" y="3490896"/>
            <a:ext cx="679593" cy="13550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058" y="1289148"/>
            <a:ext cx="2685143" cy="53541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22" y="3439929"/>
            <a:ext cx="2685143" cy="14570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158" y="2661875"/>
            <a:ext cx="624786" cy="3013136"/>
          </a:xfrm>
          <a:prstGeom prst="rect">
            <a:avLst/>
          </a:prstGeom>
        </p:spPr>
      </p:pic>
      <p:sp>
        <p:nvSpPr>
          <p:cNvPr id="3" name="Interdiction 2"/>
          <p:cNvSpPr/>
          <p:nvPr/>
        </p:nvSpPr>
        <p:spPr>
          <a:xfrm>
            <a:off x="3191577" y="3731838"/>
            <a:ext cx="873210" cy="8732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Interdiction 10"/>
          <p:cNvSpPr/>
          <p:nvPr/>
        </p:nvSpPr>
        <p:spPr>
          <a:xfrm>
            <a:off x="1373333" y="3756648"/>
            <a:ext cx="873210" cy="8732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idx="1"/>
              </p:nvPr>
            </p:nvSpPr>
            <p:spPr>
              <a:xfrm>
                <a:off x="506499" y="1556610"/>
                <a:ext cx="9294324" cy="1909922"/>
              </a:xfrm>
            </p:spPr>
            <p:txBody>
              <a:bodyPr/>
              <a:lstStyle/>
              <a:p>
                <a:r>
                  <a:rPr lang="fr-FR" sz="2000" u="sng" dirty="0" smtClean="0"/>
                  <a:t>Définition:</a:t>
                </a:r>
              </a:p>
              <a:p>
                <a:r>
                  <a:rPr lang="fr-FR" sz="2000" b="1" dirty="0" smtClean="0">
                    <a:solidFill>
                      <a:srgbClr val="0070C0"/>
                    </a:solidFill>
                  </a:rPr>
                  <a:t>Agrandir</a:t>
                </a:r>
                <a:r>
                  <a:rPr lang="fr-FR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ou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réduire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smtClean="0"/>
                  <a:t>une figure, c’est construire une figure de </a:t>
                </a:r>
                <a:r>
                  <a:rPr lang="fr-FR" sz="2000" b="1" dirty="0" smtClean="0">
                    <a:solidFill>
                      <a:schemeClr val="accent1"/>
                    </a:solidFill>
                  </a:rPr>
                  <a:t>même forme</a:t>
                </a:r>
                <a:r>
                  <a:rPr lang="fr-FR" sz="2000" dirty="0" smtClean="0"/>
                  <a:t> en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multipliant les longueurs </a:t>
                </a:r>
                <a:r>
                  <a:rPr lang="fr-FR" sz="2000" dirty="0" smtClean="0"/>
                  <a:t>de la figure initiale par un nombre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fr-FR" sz="2000" dirty="0" smtClean="0"/>
                  <a:t> strictement positif. </a:t>
                </a:r>
              </a:p>
              <a:p>
                <a:endParaRPr lang="fr-FR" dirty="0" smtClean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6499" y="1556610"/>
                <a:ext cx="9294324" cy="1909922"/>
              </a:xfrm>
              <a:blipFill rotWithShape="0">
                <a:blip r:embed="rId2"/>
                <a:stretch>
                  <a:fillRect l="-262" t="-1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5</a:t>
            </a:fld>
            <a:endParaRPr lang="fr-FR"/>
          </a:p>
        </p:txBody>
      </p:sp>
      <p:grpSp>
        <p:nvGrpSpPr>
          <p:cNvPr id="8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riangle isocèle 2"/>
          <p:cNvSpPr/>
          <p:nvPr/>
        </p:nvSpPr>
        <p:spPr>
          <a:xfrm>
            <a:off x="4975668" y="3930712"/>
            <a:ext cx="1429556" cy="965660"/>
          </a:xfrm>
          <a:prstGeom prst="triangle">
            <a:avLst>
              <a:gd name="adj" fmla="val 1953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isocèle 11"/>
          <p:cNvSpPr/>
          <p:nvPr/>
        </p:nvSpPr>
        <p:spPr>
          <a:xfrm>
            <a:off x="1223493" y="3683359"/>
            <a:ext cx="2554814" cy="1725768"/>
          </a:xfrm>
          <a:prstGeom prst="triangle">
            <a:avLst>
              <a:gd name="adj" fmla="val 19536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riangle isocèle 14"/>
          <p:cNvSpPr/>
          <p:nvPr/>
        </p:nvSpPr>
        <p:spPr>
          <a:xfrm>
            <a:off x="7696769" y="4089171"/>
            <a:ext cx="714778" cy="482830"/>
          </a:xfrm>
          <a:prstGeom prst="triangle">
            <a:avLst>
              <a:gd name="adj" fmla="val 19536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courbée vers le haut 4"/>
          <p:cNvSpPr/>
          <p:nvPr/>
        </p:nvSpPr>
        <p:spPr>
          <a:xfrm rot="10800000">
            <a:off x="2935939" y="3406392"/>
            <a:ext cx="1855571" cy="615531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Flèche courbée vers le bas 5"/>
          <p:cNvSpPr/>
          <p:nvPr/>
        </p:nvSpPr>
        <p:spPr>
          <a:xfrm>
            <a:off x="5981865" y="3243180"/>
            <a:ext cx="1930947" cy="66353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2" grpId="0" animBg="1"/>
      <p:bldP spid="15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Propriétés:</a:t>
            </a:r>
          </a:p>
          <a:p>
            <a:r>
              <a:rPr lang="fr-FR" dirty="0" smtClean="0"/>
              <a:t>Si le </a:t>
            </a:r>
            <a:r>
              <a:rPr lang="fr-FR" b="1" dirty="0" smtClean="0">
                <a:solidFill>
                  <a:srgbClr val="7030A0"/>
                </a:solidFill>
              </a:rPr>
              <a:t>coefficient de proportionnalité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dirty="0" smtClean="0"/>
              <a:t>entre les longueurs de deux objets est </a:t>
            </a:r>
            <a:r>
              <a:rPr lang="fr-FR" b="1" dirty="0" smtClean="0">
                <a:solidFill>
                  <a:srgbClr val="00B050"/>
                </a:solidFill>
              </a:rPr>
              <a:t>strictement supérieur à 1</a:t>
            </a:r>
            <a:r>
              <a:rPr lang="fr-FR" dirty="0" smtClean="0"/>
              <a:t>, alors c’est </a:t>
            </a:r>
            <a:r>
              <a:rPr lang="fr-FR" b="1" dirty="0" smtClean="0">
                <a:solidFill>
                  <a:srgbClr val="0070C0"/>
                </a:solidFill>
              </a:rPr>
              <a:t>un coefficient d’agrandissement</a:t>
            </a:r>
            <a:r>
              <a:rPr lang="fr-FR" dirty="0" smtClean="0"/>
              <a:t>.</a:t>
            </a:r>
          </a:p>
          <a:p>
            <a:r>
              <a:rPr lang="fr-FR" dirty="0"/>
              <a:t>Si le </a:t>
            </a:r>
            <a:r>
              <a:rPr lang="fr-FR" b="1" dirty="0">
                <a:solidFill>
                  <a:srgbClr val="7030A0"/>
                </a:solidFill>
              </a:rPr>
              <a:t>coefficient de proportionnalité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/>
              <a:t>entre les longueurs de deux </a:t>
            </a:r>
            <a:r>
              <a:rPr lang="fr-FR" dirty="0" smtClean="0"/>
              <a:t>objets </a:t>
            </a:r>
            <a:r>
              <a:rPr lang="fr-FR" dirty="0"/>
              <a:t>est </a:t>
            </a:r>
            <a:r>
              <a:rPr lang="fr-FR" b="1" dirty="0">
                <a:solidFill>
                  <a:srgbClr val="FFC000"/>
                </a:solidFill>
              </a:rPr>
              <a:t>strictement </a:t>
            </a:r>
            <a:r>
              <a:rPr lang="fr-FR" b="1" dirty="0" smtClean="0">
                <a:solidFill>
                  <a:srgbClr val="FFC000"/>
                </a:solidFill>
              </a:rPr>
              <a:t>inférieur à </a:t>
            </a:r>
            <a:r>
              <a:rPr lang="fr-FR" b="1" dirty="0">
                <a:solidFill>
                  <a:srgbClr val="FFC000"/>
                </a:solidFill>
              </a:rPr>
              <a:t>1</a:t>
            </a:r>
            <a:r>
              <a:rPr lang="fr-FR" dirty="0"/>
              <a:t>, alors c’est </a:t>
            </a:r>
            <a:r>
              <a:rPr lang="fr-FR" b="1" dirty="0">
                <a:solidFill>
                  <a:srgbClr val="FF0000"/>
                </a:solidFill>
              </a:rPr>
              <a:t>un coefficient </a:t>
            </a:r>
            <a:r>
              <a:rPr lang="fr-FR" b="1" dirty="0" smtClean="0">
                <a:solidFill>
                  <a:srgbClr val="FF0000"/>
                </a:solidFill>
              </a:rPr>
              <a:t>de réduction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6</a:t>
            </a:fld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4081501" y="3503876"/>
            <a:ext cx="1446663" cy="955343"/>
          </a:xfrm>
          <a:prstGeom prst="triangle">
            <a:avLst>
              <a:gd name="adj" fmla="val 18868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riangle isocèle 9"/>
          <p:cNvSpPr/>
          <p:nvPr/>
        </p:nvSpPr>
        <p:spPr>
          <a:xfrm>
            <a:off x="1222287" y="4459219"/>
            <a:ext cx="2672269" cy="1764705"/>
          </a:xfrm>
          <a:prstGeom prst="triangle">
            <a:avLst>
              <a:gd name="adj" fmla="val 18868"/>
            </a:avLst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7028597" y="5209327"/>
            <a:ext cx="792391" cy="523277"/>
          </a:xfrm>
          <a:prstGeom prst="triangle">
            <a:avLst>
              <a:gd name="adj" fmla="val 18868"/>
            </a:avLst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3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359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Agrandissement/Réduction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</a:t>
            </a:r>
            <a:r>
              <a:rPr lang="fr-FR" sz="2000" u="sng" dirty="0"/>
              <a:t>s</a:t>
            </a:r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1" y="2592056"/>
            <a:ext cx="1581150" cy="31527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08" y="3490896"/>
            <a:ext cx="679593" cy="135509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3058" y="1289148"/>
            <a:ext cx="2685143" cy="53541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22" y="3439929"/>
            <a:ext cx="2685143" cy="145702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158" y="2661875"/>
            <a:ext cx="624786" cy="3013136"/>
          </a:xfrm>
          <a:prstGeom prst="rect">
            <a:avLst/>
          </a:prstGeom>
        </p:spPr>
      </p:pic>
      <p:sp>
        <p:nvSpPr>
          <p:cNvPr id="3" name="Interdiction 2"/>
          <p:cNvSpPr/>
          <p:nvPr/>
        </p:nvSpPr>
        <p:spPr>
          <a:xfrm>
            <a:off x="3191577" y="3731838"/>
            <a:ext cx="873210" cy="8732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Interdiction 10"/>
          <p:cNvSpPr/>
          <p:nvPr/>
        </p:nvSpPr>
        <p:spPr>
          <a:xfrm>
            <a:off x="1373333" y="3756648"/>
            <a:ext cx="873210" cy="8732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1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Effets sur les angles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506499" y="1556609"/>
            <a:ext cx="8596668" cy="4849878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Propriétés: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0070C0"/>
                </a:solidFill>
              </a:rPr>
              <a:t>agrandissements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smtClean="0"/>
              <a:t>et les </a:t>
            </a:r>
            <a:r>
              <a:rPr lang="fr-FR" b="1" dirty="0" smtClean="0">
                <a:solidFill>
                  <a:srgbClr val="FF0000"/>
                </a:solidFill>
              </a:rPr>
              <a:t>réductions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conservent les angles.</a:t>
            </a:r>
            <a:endParaRPr lang="fr-FR" dirty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8</a:t>
            </a:fld>
            <a:endParaRPr lang="fr-FR"/>
          </a:p>
        </p:txBody>
      </p:sp>
      <p:sp>
        <p:nvSpPr>
          <p:cNvPr id="11" name="Triangle isocèle 10"/>
          <p:cNvSpPr/>
          <p:nvPr/>
        </p:nvSpPr>
        <p:spPr>
          <a:xfrm>
            <a:off x="7048111" y="2300418"/>
            <a:ext cx="952669" cy="563213"/>
          </a:xfrm>
          <a:prstGeom prst="triangle">
            <a:avLst>
              <a:gd name="adj" fmla="val 7264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/>
          <p:cNvSpPr/>
          <p:nvPr/>
        </p:nvSpPr>
        <p:spPr>
          <a:xfrm>
            <a:off x="6453840" y="2729996"/>
            <a:ext cx="4511905" cy="2667417"/>
          </a:xfrm>
          <a:prstGeom prst="triangle">
            <a:avLst>
              <a:gd name="adj" fmla="val 7264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riangle isocèle 16"/>
          <p:cNvSpPr/>
          <p:nvPr/>
        </p:nvSpPr>
        <p:spPr>
          <a:xfrm>
            <a:off x="677334" y="2698124"/>
            <a:ext cx="2307771" cy="3343237"/>
          </a:xfrm>
          <a:prstGeom prst="triangle">
            <a:avLst>
              <a:gd name="adj" fmla="val 7264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>
            <a:off x="3650946" y="5813259"/>
            <a:ext cx="2307771" cy="456205"/>
          </a:xfrm>
          <a:prstGeom prst="triangle">
            <a:avLst>
              <a:gd name="adj" fmla="val 72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riangle isocèle 2"/>
          <p:cNvSpPr/>
          <p:nvPr/>
        </p:nvSpPr>
        <p:spPr>
          <a:xfrm>
            <a:off x="3650947" y="3486272"/>
            <a:ext cx="2307771" cy="1364343"/>
          </a:xfrm>
          <a:prstGeom prst="triangle">
            <a:avLst>
              <a:gd name="adj" fmla="val 72642"/>
            </a:avLst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 11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2" name="Oval 12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09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9883 0.1738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48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83 0.17384 L -0.27487 0.2884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487 0.28842 L -0.16966 0.287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66 0.28796 L -0.33906 0.0217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-1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0.00185 L -0.36159 0.1166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159 0.11852 L -0.22552 -0.08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52 -0.08426 L -0.41484 -0.0842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84 -0.08426 L 0.08698 0.164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  <p:bldP spid="11" grpId="1" animBg="1"/>
      <p:bldP spid="11" grpId="2" animBg="1"/>
      <p:bldP spid="11" grpId="3" animBg="1"/>
      <p:bldP spid="11" grpId="4" animBg="1"/>
      <p:bldP spid="16" grpId="0" animBg="1"/>
      <p:bldP spid="16" grpId="1" animBg="1"/>
      <p:bldP spid="16" grpId="2" animBg="1"/>
      <p:bldP spid="16" grpId="3" animBg="1"/>
      <p:bldP spid="16" grpId="4" animBg="1"/>
      <p:bldP spid="17" grpId="0" animBg="1"/>
      <p:bldP spid="17" grpId="1" animBg="1"/>
      <p:bldP spid="18" grpId="0" animBg="1"/>
      <p:bldP spid="18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94464" cy="1320800"/>
          </a:xfrm>
        </p:spPr>
        <p:txBody>
          <a:bodyPr/>
          <a:lstStyle/>
          <a:p>
            <a:r>
              <a:rPr lang="fr-FR" dirty="0" smtClean="0"/>
              <a:t>Exercice 1 page 371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1E259-A82A-4652-B66A-7488AC197EC8}" type="slidenum">
              <a:rPr lang="fr-FR" smtClean="0"/>
              <a:t>9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226" y="325862"/>
            <a:ext cx="6664459" cy="22756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62" y="2601531"/>
            <a:ext cx="7863754" cy="3193962"/>
          </a:xfrm>
          <a:prstGeom prst="rect">
            <a:avLst/>
          </a:prstGeom>
        </p:spPr>
      </p:pic>
      <p:cxnSp>
        <p:nvCxnSpPr>
          <p:cNvPr id="8" name="Connecteur droit 7"/>
          <p:cNvCxnSpPr>
            <a:stCxn id="21" idx="2"/>
          </p:cNvCxnSpPr>
          <p:nvPr/>
        </p:nvCxnSpPr>
        <p:spPr>
          <a:xfrm flipV="1">
            <a:off x="3942762" y="3663335"/>
            <a:ext cx="4989570" cy="166172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8404">
            <a:off x="8280420" y="3646386"/>
            <a:ext cx="4740120" cy="284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 flipV="1">
            <a:off x="6707617" y="2201438"/>
            <a:ext cx="3477783" cy="41923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7561860" y="5350032"/>
                <a:ext cx="47625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860" y="5350032"/>
                <a:ext cx="476250" cy="51328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3704637" y="4811781"/>
                <a:ext cx="47625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37" y="4811781"/>
                <a:ext cx="476250" cy="51328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8587455" y="3205144"/>
                <a:ext cx="47625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8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455" y="3205144"/>
                <a:ext cx="476250" cy="5132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>
            <a:off x="3942762" y="5325063"/>
            <a:ext cx="3619098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7579920" y="5153225"/>
            <a:ext cx="0" cy="39361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-0.06315 -0.038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605</Words>
  <Application>Microsoft Office PowerPoint</Application>
  <PresentationFormat>Grand écran</PresentationFormat>
  <Paragraphs>222</Paragraphs>
  <Slides>36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 Math</vt:lpstr>
      <vt:lpstr>French Script MT</vt:lpstr>
      <vt:lpstr>Trebuchet MS</vt:lpstr>
      <vt:lpstr>Wingdings</vt:lpstr>
      <vt:lpstr>Wingdings 3</vt:lpstr>
      <vt:lpstr>Facette</vt:lpstr>
      <vt:lpstr>Troisième Chapitre 2:  Agrandissement/Réduction</vt:lpstr>
      <vt:lpstr>Chapitre 2: Agrandissement/Réduction</vt:lpstr>
      <vt:lpstr>I. Agrandissement/Réduction</vt:lpstr>
      <vt:lpstr>I. Agrandissement/Réduction</vt:lpstr>
      <vt:lpstr>I. Agrandissement/Réduction</vt:lpstr>
      <vt:lpstr>I. Agrandissement/Réduction</vt:lpstr>
      <vt:lpstr>I. Agrandissement/Réduction</vt:lpstr>
      <vt:lpstr>II. Effets sur les angles</vt:lpstr>
      <vt:lpstr>Exercice 1 page 371</vt:lpstr>
      <vt:lpstr>Exercice 1 page 371</vt:lpstr>
      <vt:lpstr>II. Effets sur les angles</vt:lpstr>
      <vt:lpstr>Exercice 28 page 373</vt:lpstr>
      <vt:lpstr>III. Effets sur les aires et volumes</vt:lpstr>
      <vt:lpstr>III. Effets sur les aires et volumes</vt:lpstr>
      <vt:lpstr>III. Effets sur les aires et volumes</vt:lpstr>
      <vt:lpstr>III. Effets sur les aires et volumes</vt:lpstr>
      <vt:lpstr>III. Effets sur les aires et volumes</vt:lpstr>
      <vt:lpstr>III. Effets sur les aires et volumes</vt:lpstr>
      <vt:lpstr>Exercices 29,30 page 374</vt:lpstr>
      <vt:lpstr>Exercice 38 et 39 page 375</vt:lpstr>
      <vt:lpstr>Exercice 42 page 375</vt:lpstr>
      <vt:lpstr>Exercice 3 page 376</vt:lpstr>
      <vt:lpstr>Calcul mental ( Plickers )</vt:lpstr>
      <vt:lpstr>Calcul mental</vt:lpstr>
      <vt:lpstr>Calcul mental</vt:lpstr>
      <vt:lpstr>Calcul mental</vt:lpstr>
      <vt:lpstr>Calcul mental</vt:lpstr>
      <vt:lpstr>Calcul mental</vt:lpstr>
      <vt:lpstr>Calcul mental</vt:lpstr>
      <vt:lpstr>Pizza</vt:lpstr>
      <vt:lpstr>Les verres</vt:lpstr>
      <vt:lpstr>Gouter Vs Gouter</vt:lpstr>
      <vt:lpstr>Présentation PowerPoint</vt:lpstr>
      <vt:lpstr>Gouter Vs Gouter</vt:lpstr>
      <vt:lpstr>Exercice 3 page 376</vt:lpstr>
      <vt:lpstr>C’est fini…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123</cp:revision>
  <dcterms:created xsi:type="dcterms:W3CDTF">2016-06-28T13:11:46Z</dcterms:created>
  <dcterms:modified xsi:type="dcterms:W3CDTF">2017-10-09T19:45:59Z</dcterms:modified>
</cp:coreProperties>
</file>