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63" r:id="rId4"/>
    <p:sldId id="381" r:id="rId5"/>
    <p:sldId id="372" r:id="rId6"/>
    <p:sldId id="382" r:id="rId7"/>
    <p:sldId id="383" r:id="rId8"/>
    <p:sldId id="384" r:id="rId9"/>
    <p:sldId id="385" r:id="rId10"/>
    <p:sldId id="386" r:id="rId11"/>
    <p:sldId id="370" r:id="rId12"/>
    <p:sldId id="387" r:id="rId13"/>
    <p:sldId id="388" r:id="rId14"/>
    <p:sldId id="389" r:id="rId15"/>
    <p:sldId id="390" r:id="rId16"/>
    <p:sldId id="35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8B9A7-7E01-455D-A064-AE8E51C23560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2D046-054C-497B-97C4-EB59B04601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66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01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6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Troisième</a:t>
            </a:r>
            <a:br>
              <a:rPr lang="fr-FR" dirty="0" smtClean="0"/>
            </a:br>
            <a:r>
              <a:rPr lang="fr-FR" sz="3600" dirty="0" smtClean="0"/>
              <a:t>Chapitre 9: </a:t>
            </a:r>
            <a:br>
              <a:rPr lang="fr-FR" sz="3600" dirty="0" smtClean="0"/>
            </a:br>
            <a:r>
              <a:rPr lang="fr-FR" sz="3600" dirty="0" smtClean="0"/>
              <a:t>Fonction affine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Représentation graphique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305709"/>
                <a:ext cx="8596668" cy="3880773"/>
              </a:xfrm>
            </p:spPr>
            <p:txBody>
              <a:bodyPr/>
              <a:lstStyle/>
              <a:p>
                <a:r>
                  <a:rPr lang="fr-FR" sz="2000" u="sng" dirty="0" smtClean="0"/>
                  <a:t>Exemples:</a:t>
                </a:r>
                <a:r>
                  <a:rPr lang="fr-FR" sz="2000" dirty="0" smtClean="0"/>
                  <a:t> * Tracer la droite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MT Extra" panose="05050102010205020202" pitchFamily="18" charset="2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400" b="1" dirty="0" smtClean="0">
                    <a:solidFill>
                      <a:srgbClr val="FF0000"/>
                    </a:solidFill>
                  </a:rPr>
                </a:br>
                <a:r>
                  <a:rPr lang="en-US" sz="2400" b="1" dirty="0" smtClean="0">
                    <a:solidFill>
                      <a:srgbClr val="FF0000"/>
                    </a:solidFill>
                  </a:rPr>
                  <a:t>              </a:t>
                </a:r>
                <a:r>
                  <a:rPr lang="fr-FR" sz="2000" dirty="0" smtClean="0"/>
                  <a:t>* </a:t>
                </a:r>
                <a:r>
                  <a:rPr lang="fr-FR" sz="2000" dirty="0"/>
                  <a:t>Tracer la droite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sym typeface="MT Extra" panose="05050102010205020202" pitchFamily="18" charset="2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MT Extra" panose="05050102010205020202" pitchFamily="18" charset="2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0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dirty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/>
                </a:r>
                <a:br>
                  <a:rPr lang="en-US" sz="2400" b="1" dirty="0">
                    <a:solidFill>
                      <a:srgbClr val="FF0000"/>
                    </a:solidFill>
                  </a:rPr>
                </a:br>
                <a:r>
                  <a:rPr lang="en-US" sz="24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400" b="1" dirty="0" smtClean="0">
                    <a:solidFill>
                      <a:srgbClr val="FF0000"/>
                    </a:solidFill>
                  </a:rPr>
                </a:br>
                <a:endParaRPr lang="fr-FR" sz="2400" b="1" dirty="0" smtClean="0"/>
              </a:p>
              <a:p>
                <a:endParaRPr lang="fr-FR" sz="2000" dirty="0"/>
              </a:p>
              <a:p>
                <a:pPr marL="457200" lvl="1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305709"/>
                <a:ext cx="8596668" cy="3880773"/>
              </a:xfrm>
              <a:blipFill rotWithShape="0">
                <a:blip r:embed="rId3"/>
                <a:stretch>
                  <a:fillRect l="-3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608" y="2394493"/>
            <a:ext cx="6805187" cy="4126686"/>
          </a:xfrm>
          <a:prstGeom prst="rect">
            <a:avLst/>
          </a:prstGeom>
        </p:spPr>
      </p:pic>
      <p:sp>
        <p:nvSpPr>
          <p:cNvPr id="11" name="Cross 10"/>
          <p:cNvSpPr/>
          <p:nvPr/>
        </p:nvSpPr>
        <p:spPr>
          <a:xfrm>
            <a:off x="4303026" y="3716323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ross 11"/>
          <p:cNvSpPr/>
          <p:nvPr/>
        </p:nvSpPr>
        <p:spPr>
          <a:xfrm>
            <a:off x="3022866" y="4360535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ross 12"/>
          <p:cNvSpPr/>
          <p:nvPr/>
        </p:nvSpPr>
        <p:spPr>
          <a:xfrm>
            <a:off x="5585091" y="3068945"/>
            <a:ext cx="180961" cy="183747"/>
          </a:xfrm>
          <a:prstGeom prst="plus">
            <a:avLst>
              <a:gd name="adj" fmla="val 466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13166" y="2372993"/>
            <a:ext cx="5619750" cy="28134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ross 16"/>
          <p:cNvSpPr/>
          <p:nvPr/>
        </p:nvSpPr>
        <p:spPr>
          <a:xfrm>
            <a:off x="4293500" y="5629075"/>
            <a:ext cx="180961" cy="183747"/>
          </a:xfrm>
          <a:prstGeom prst="plus">
            <a:avLst>
              <a:gd name="adj" fmla="val 46659"/>
            </a:avLst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106876" y="2394493"/>
            <a:ext cx="1359547" cy="414818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ross 18"/>
          <p:cNvSpPr/>
          <p:nvPr/>
        </p:nvSpPr>
        <p:spPr>
          <a:xfrm>
            <a:off x="4936152" y="3716322"/>
            <a:ext cx="180961" cy="183747"/>
          </a:xfrm>
          <a:prstGeom prst="plus">
            <a:avLst>
              <a:gd name="adj" fmla="val 46659"/>
            </a:avLst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3768658"/>
                  </p:ext>
                </p:extLst>
              </p:nvPr>
            </p:nvGraphicFramePr>
            <p:xfrm>
              <a:off x="8856842" y="1884829"/>
              <a:ext cx="2791881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30627"/>
                    <a:gridCol w="930627"/>
                    <a:gridCol w="93062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6136957"/>
                  </p:ext>
                </p:extLst>
              </p:nvPr>
            </p:nvGraphicFramePr>
            <p:xfrm>
              <a:off x="8856842" y="1884829"/>
              <a:ext cx="2791881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30627"/>
                    <a:gridCol w="930627"/>
                    <a:gridCol w="93062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54" t="-1639" r="-201307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654" t="-1639" r="-101307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654" t="-1639" r="-1307" b="-10819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54" t="-101639" r="-20130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654" t="-101639" r="-10130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654" t="-101639" r="-1307" b="-81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5664197" y="3174206"/>
            <a:ext cx="656431" cy="794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031581" y="3802856"/>
            <a:ext cx="3969" cy="1924051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04681" y="3174603"/>
            <a:ext cx="27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1</a:t>
            </a:r>
            <a:endParaRPr lang="fr-F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38405" y="4643235"/>
                <a:ext cx="346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405" y="4643235"/>
                <a:ext cx="34639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6314809" y="2822852"/>
            <a:ext cx="5819" cy="35135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50516" y="2693061"/>
                <a:ext cx="346395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16" y="2693061"/>
                <a:ext cx="346395" cy="6109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4373061" y="5726907"/>
            <a:ext cx="656431" cy="794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13545" y="5727304"/>
            <a:ext cx="27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1</a:t>
            </a:r>
            <a:endParaRPr lang="fr-F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33174" y="3531656"/>
                <a:ext cx="346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174" y="3531656"/>
                <a:ext cx="34639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69858" y="5542638"/>
                <a:ext cx="346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858" y="5542638"/>
                <a:ext cx="346395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385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3574194"/>
                  </p:ext>
                </p:extLst>
              </p:nvPr>
            </p:nvGraphicFramePr>
            <p:xfrm>
              <a:off x="8812053" y="2951778"/>
              <a:ext cx="2791881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30627"/>
                    <a:gridCol w="930627"/>
                    <a:gridCol w="93062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3574194"/>
                  </p:ext>
                </p:extLst>
              </p:nvPr>
            </p:nvGraphicFramePr>
            <p:xfrm>
              <a:off x="8812053" y="2951778"/>
              <a:ext cx="2791881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30627"/>
                    <a:gridCol w="930627"/>
                    <a:gridCol w="93062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4" t="-1639" r="-201307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00654" t="-1639" r="-101307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00654" t="-1639" r="-1307" b="-10819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4" t="-101639" r="-20130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00654" t="-101639" r="-10130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00654" t="-101639" r="-1307" b="-81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338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9" grpId="0" animBg="1"/>
      <p:bldP spid="33" grpId="0"/>
      <p:bldP spid="34" grpId="0"/>
      <p:bldP spid="36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38" y="143608"/>
            <a:ext cx="9094464" cy="1320800"/>
          </a:xfrm>
        </p:spPr>
        <p:txBody>
          <a:bodyPr/>
          <a:lstStyle/>
          <a:p>
            <a:r>
              <a:rPr lang="fr-FR" dirty="0" smtClean="0"/>
              <a:t>Exercices 42 page 327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47" y="961557"/>
            <a:ext cx="7008984" cy="46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87" y="704463"/>
            <a:ext cx="6645512" cy="24176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725" y="402562"/>
            <a:ext cx="2809875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38" y="143608"/>
            <a:ext cx="9094464" cy="1320800"/>
          </a:xfrm>
        </p:spPr>
        <p:txBody>
          <a:bodyPr/>
          <a:lstStyle/>
          <a:p>
            <a:r>
              <a:rPr lang="fr-FR" dirty="0" smtClean="0"/>
              <a:t>Exercices 47 page 327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532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38" y="143608"/>
            <a:ext cx="9094464" cy="1320800"/>
          </a:xfrm>
        </p:spPr>
        <p:txBody>
          <a:bodyPr/>
          <a:lstStyle/>
          <a:p>
            <a:r>
              <a:rPr lang="fr-FR" dirty="0" smtClean="0"/>
              <a:t>Exercices 51 page 327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46" y="1094217"/>
            <a:ext cx="6924417" cy="415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268"/>
            <a:ext cx="9094464" cy="1320800"/>
          </a:xfrm>
        </p:spPr>
        <p:txBody>
          <a:bodyPr/>
          <a:lstStyle/>
          <a:p>
            <a:r>
              <a:rPr lang="fr-FR" dirty="0" smtClean="0"/>
              <a:t>Exercices 69 &amp; 72 page 330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70" y="655478"/>
            <a:ext cx="4411233" cy="59424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773" y="655478"/>
            <a:ext cx="40957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0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268"/>
            <a:ext cx="9094464" cy="1320800"/>
          </a:xfrm>
        </p:spPr>
        <p:txBody>
          <a:bodyPr/>
          <a:lstStyle/>
          <a:p>
            <a:r>
              <a:rPr lang="fr-FR" dirty="0" smtClean="0"/>
              <a:t>Exercices 73 &amp; 74 page 330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6" y="1281239"/>
            <a:ext cx="4525275" cy="29053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467" y="1281239"/>
            <a:ext cx="4680874" cy="33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C’est fini </a:t>
            </a:r>
            <a:r>
              <a:rPr lang="fr-FR" smtClean="0">
                <a:sym typeface="Wingdings" panose="05000000000000000000" pitchFamily="2" charset="2"/>
              </a:rPr>
              <a:t>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5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Chapitre 9: Fonction affine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37555" y="1270000"/>
            <a:ext cx="8998700" cy="4646123"/>
          </a:xfrm>
        </p:spPr>
        <p:txBody>
          <a:bodyPr>
            <a:normAutofit/>
          </a:bodyPr>
          <a:lstStyle/>
          <a:p>
            <a:r>
              <a:rPr lang="fr-FR" u="sng" dirty="0" smtClean="0"/>
              <a:t>Situation 1: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Parc d’attraction: 10 €uros l’entrée, puis 3 €uros le ticket</a:t>
            </a:r>
          </a:p>
          <a:p>
            <a:pPr marL="0" indent="0">
              <a:buNone/>
            </a:pPr>
            <a:endParaRPr lang="fr-FR" u="sng" dirty="0" smtClean="0"/>
          </a:p>
          <a:p>
            <a:r>
              <a:rPr lang="fr-FR" u="sng" dirty="0" smtClean="0"/>
              <a:t>Situation 2:</a:t>
            </a:r>
            <a:br>
              <a:rPr lang="fr-FR" u="sng" dirty="0" smtClean="0"/>
            </a:br>
            <a:r>
              <a:rPr lang="fr-FR" dirty="0" smtClean="0"/>
              <a:t>Cl</a:t>
            </a:r>
            <a:r>
              <a:rPr lang="en-US" dirty="0" err="1" smtClean="0"/>
              <a:t>éa</a:t>
            </a:r>
            <a:r>
              <a:rPr lang="fr-FR" dirty="0" smtClean="0"/>
              <a:t> a 50 €uros et dépense 8 €uros par jour</a:t>
            </a:r>
          </a:p>
          <a:p>
            <a:endParaRPr lang="fr-FR" dirty="0" smtClean="0"/>
          </a:p>
          <a:p>
            <a:r>
              <a:rPr lang="fr-FR" u="sng" dirty="0" smtClean="0"/>
              <a:t>Situation 3:</a:t>
            </a:r>
            <a:br>
              <a:rPr lang="fr-FR" u="sng" dirty="0" smtClean="0"/>
            </a:br>
            <a:r>
              <a:rPr lang="fr-FR" dirty="0" smtClean="0"/>
              <a:t>Forfait téléphonique à 9 €uros par mois, puis 2 €uros le Go de data</a:t>
            </a:r>
          </a:p>
          <a:p>
            <a:endParaRPr lang="fr-FR" u="sng" dirty="0" smtClean="0"/>
          </a:p>
          <a:p>
            <a:r>
              <a:rPr lang="fr-FR" u="sng" dirty="0" smtClean="0"/>
              <a:t>Situation 4:</a:t>
            </a:r>
            <a:br>
              <a:rPr lang="fr-FR" u="sng" dirty="0" smtClean="0"/>
            </a:br>
            <a:r>
              <a:rPr lang="fr-FR" dirty="0" smtClean="0"/>
              <a:t>2,5 €uros le kilo d’abricot</a:t>
            </a:r>
          </a:p>
          <a:p>
            <a:endParaRPr lang="fr-FR" sz="1600" dirty="0" smtClean="0"/>
          </a:p>
          <a:p>
            <a:endParaRPr lang="fr-FR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988908" y="2059902"/>
            <a:ext cx="279262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1. Expression littérale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6367849" y="2595063"/>
            <a:ext cx="279262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2. Tableau de valeurs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6812691" y="3119846"/>
            <a:ext cx="362465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3. Représentation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93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5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Notion de fonction 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42541"/>
                <a:ext cx="8596668" cy="3878275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Définitions:</a:t>
                </a:r>
              </a:p>
              <a:p>
                <a:r>
                  <a:rPr lang="fr-FR" sz="2000" dirty="0" smtClean="0"/>
                  <a:t>A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un nombre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une </a:t>
                </a:r>
                <a:r>
                  <a:rPr lang="fr-FR" sz="2000" b="1" i="0" dirty="0" smtClean="0">
                    <a:solidFill>
                      <a:srgbClr val="FF0000"/>
                    </a:solidFill>
                    <a:latin typeface="+mj-lt"/>
                  </a:rPr>
                  <a:t>fonction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 smtClean="0"/>
                  <a:t> associe un nombre et un seul que l’on note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.</a:t>
                </a:r>
                <a:endParaRPr lang="fr-FR" sz="2000" dirty="0"/>
              </a:p>
              <a:p>
                <a:r>
                  <a:rPr lang="fr-FR" sz="2000" dirty="0" smtClean="0"/>
                  <a:t>On dit que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 est l’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image</a:t>
                </a:r>
                <a:r>
                  <a:rPr lang="fr-FR" sz="2000" dirty="0" smtClean="0"/>
                  <a:t> de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00" dirty="0" smtClean="0"/>
                  <a:t> par la fonction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endParaRPr lang="fr-FR" sz="2000" dirty="0" smtClean="0"/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42541"/>
                <a:ext cx="8596668" cy="3878275"/>
              </a:xfrm>
              <a:blipFill rotWithShape="0">
                <a:blip r:embed="rId2"/>
                <a:stretch>
                  <a:fillRect l="-284" t="-9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193960" y="3774495"/>
                <a:ext cx="592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960" y="3774495"/>
                <a:ext cx="59242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804833" y="3774495"/>
                <a:ext cx="592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833" y="3774495"/>
                <a:ext cx="59242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8247" r="-42268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e 15"/>
          <p:cNvGrpSpPr/>
          <p:nvPr/>
        </p:nvGrpSpPr>
        <p:grpSpPr>
          <a:xfrm>
            <a:off x="3786389" y="3916767"/>
            <a:ext cx="1018444" cy="237364"/>
            <a:chOff x="3786389" y="3886646"/>
            <a:chExt cx="1018444" cy="237364"/>
          </a:xfrm>
        </p:grpSpPr>
        <p:cxnSp>
          <p:nvCxnSpPr>
            <p:cNvPr id="6" name="Connecteur droit avec flèche 5"/>
            <p:cNvCxnSpPr/>
            <p:nvPr/>
          </p:nvCxnSpPr>
          <p:spPr>
            <a:xfrm>
              <a:off x="3786389" y="4005330"/>
              <a:ext cx="10184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3786389" y="3886646"/>
              <a:ext cx="0" cy="2373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onnecteur droit avec flèche 17"/>
          <p:cNvCxnSpPr/>
          <p:nvPr/>
        </p:nvCxnSpPr>
        <p:spPr>
          <a:xfrm flipH="1" flipV="1">
            <a:off x="5187819" y="4505824"/>
            <a:ext cx="548640" cy="61897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ccolade ouvrante 18"/>
          <p:cNvSpPr/>
          <p:nvPr/>
        </p:nvSpPr>
        <p:spPr>
          <a:xfrm rot="16200000">
            <a:off x="5011973" y="3946991"/>
            <a:ext cx="351692" cy="765974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462139" y="5228815"/>
                <a:ext cx="3361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i="0" dirty="0" smtClean="0">
                    <a:solidFill>
                      <a:schemeClr val="tx1"/>
                    </a:solidFill>
                    <a:latin typeface="+mj-lt"/>
                  </a:rPr>
                  <a:t>L′</a:t>
                </a:r>
                <a:r>
                  <a:rPr lang="fr-FR" sz="2400" b="1" i="0" dirty="0" smtClean="0">
                    <a:solidFill>
                      <a:srgbClr val="00B050"/>
                    </a:solidFill>
                    <a:latin typeface="+mj-lt"/>
                  </a:rPr>
                  <a:t>image</a:t>
                </a:r>
                <a:r>
                  <a:rPr lang="fr-FR" sz="2400" b="1" i="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fr-FR" sz="2400" b="1" i="0" dirty="0" smtClean="0">
                    <a:solidFill>
                      <a:schemeClr val="tx1"/>
                    </a:solidFill>
                    <a:latin typeface="+mj-lt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400" b="1" i="0" dirty="0" smtClean="0">
                    <a:solidFill>
                      <a:schemeClr val="tx1"/>
                    </a:solidFill>
                    <a:latin typeface="+mj-lt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400" b="1" i="0" dirty="0" smtClean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139" y="5228815"/>
                <a:ext cx="336152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722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506499" y="156519"/>
            <a:ext cx="104333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Petit rappel du chapitre sur les fonctions…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2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/>
      <p:bldP spid="13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Fonctions affines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18787" y="1501203"/>
                <a:ext cx="8998700" cy="464612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</a:t>
                </a:r>
              </a:p>
              <a:p>
                <a:r>
                  <a:rPr lang="fr-FR" sz="2000" dirty="0"/>
                  <a:t>Une </a:t>
                </a:r>
                <a:r>
                  <a:rPr lang="fr-FR" sz="2000" b="1" dirty="0">
                    <a:solidFill>
                      <a:srgbClr val="00B050"/>
                    </a:solidFill>
                  </a:rPr>
                  <a:t>fonction affine </a:t>
                </a:r>
                <a:r>
                  <a:rPr lang="fr-FR" sz="2000" dirty="0"/>
                  <a:t>est une </a:t>
                </a:r>
                <a:r>
                  <a:rPr lang="fr-FR" sz="2000" dirty="0" smtClean="0"/>
                  <a:t>fonction qui, à un nombre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00" dirty="0" smtClean="0"/>
                  <a:t>,</a:t>
                </a:r>
                <a:br>
                  <a:rPr lang="fr-FR" sz="2000" dirty="0" smtClean="0"/>
                </a:br>
                <a:r>
                  <a:rPr lang="fr-FR" sz="2000" dirty="0" smtClean="0"/>
                  <a:t>associe le nombre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000" dirty="0"/>
              </a:p>
              <a:p>
                <a:endParaRPr lang="en-US" sz="2000" dirty="0" smtClean="0"/>
              </a:p>
              <a:p>
                <a:endParaRPr lang="en-US" dirty="0" smtClean="0"/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87" y="1501203"/>
                <a:ext cx="8998700" cy="4646123"/>
              </a:xfrm>
              <a:blipFill rotWithShape="0">
                <a:blip r:embed="rId2"/>
                <a:stretch>
                  <a:fillRect l="-271" t="-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140598" y="2238487"/>
                <a:ext cx="4229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( où </a:t>
                </a:r>
                <a14:m>
                  <m:oMath xmlns:m="http://schemas.openxmlformats.org/officeDocument/2006/math">
                    <m:r>
                      <a:rPr lang="fr-FR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r>
                      <a:rPr lang="fr-FR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dirty="0"/>
                  <a:t> sont des nombres donnés )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598" y="2238487"/>
                <a:ext cx="422904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53"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540816" y="4374916"/>
                <a:ext cx="4229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fr-FR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fr-FR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816" y="4374916"/>
                <a:ext cx="422904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276338" y="3372978"/>
                <a:ext cx="592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338" y="3372978"/>
                <a:ext cx="59242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4887211" y="3366647"/>
                <a:ext cx="1376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fr-FR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11" y="3366647"/>
                <a:ext cx="137633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/>
          <p:cNvGrpSpPr/>
          <p:nvPr/>
        </p:nvGrpSpPr>
        <p:grpSpPr>
          <a:xfrm>
            <a:off x="3868767" y="3510433"/>
            <a:ext cx="1018444" cy="237364"/>
            <a:chOff x="3786389" y="3886646"/>
            <a:chExt cx="1018444" cy="237364"/>
          </a:xfrm>
        </p:grpSpPr>
        <p:cxnSp>
          <p:nvCxnSpPr>
            <p:cNvPr id="13" name="Connecteur droit avec flèche 12"/>
            <p:cNvCxnSpPr/>
            <p:nvPr/>
          </p:nvCxnSpPr>
          <p:spPr>
            <a:xfrm>
              <a:off x="3786389" y="4005330"/>
              <a:ext cx="10184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3786389" y="3886646"/>
              <a:ext cx="0" cy="2373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6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04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Définir une fonction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42541"/>
                <a:ext cx="8596668" cy="3878275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Formule explicite:</a:t>
                </a:r>
              </a:p>
              <a:p>
                <a:r>
                  <a:rPr lang="fr-FR" sz="2000" dirty="0" smtClean="0"/>
                  <a:t>Une </a:t>
                </a:r>
                <a:r>
                  <a:rPr lang="fr-FR" sz="2000" dirty="0"/>
                  <a:t>formule explicite est un programme de calcul qui fait intervenir l’</a:t>
                </a:r>
                <a:r>
                  <a:rPr lang="fr-FR" sz="2000" dirty="0">
                    <a:solidFill>
                      <a:srgbClr val="0070C0"/>
                    </a:solidFill>
                  </a:rPr>
                  <a:t>antécédent</a:t>
                </a:r>
                <a:r>
                  <a:rPr lang="fr-FR" sz="2000" dirty="0"/>
                  <a:t> et aboutit à l’</a:t>
                </a:r>
                <a:r>
                  <a:rPr lang="fr-FR" sz="2000" dirty="0">
                    <a:solidFill>
                      <a:schemeClr val="accent2"/>
                    </a:solidFill>
                  </a:rPr>
                  <a:t>image</a:t>
                </a:r>
                <a:r>
                  <a:rPr lang="fr-FR" sz="2000" dirty="0"/>
                  <a:t>.</a:t>
                </a:r>
              </a:p>
              <a:p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 smtClean="0"/>
                  <a:t> est la fonction</a:t>
                </a:r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42541"/>
                <a:ext cx="8596668" cy="3878275"/>
              </a:xfrm>
              <a:blipFill rotWithShape="0">
                <a:blip r:embed="rId2"/>
                <a:stretch>
                  <a:fillRect l="-284" t="-9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918676" y="4618434"/>
                <a:ext cx="592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676" y="4618434"/>
                <a:ext cx="59242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447546" y="4601792"/>
                <a:ext cx="15012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fr-FR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546" y="4601792"/>
                <a:ext cx="1501287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e 15"/>
          <p:cNvGrpSpPr/>
          <p:nvPr/>
        </p:nvGrpSpPr>
        <p:grpSpPr>
          <a:xfrm>
            <a:off x="3470104" y="4771367"/>
            <a:ext cx="1018444" cy="237364"/>
            <a:chOff x="3786389" y="3886646"/>
            <a:chExt cx="1018444" cy="237364"/>
          </a:xfrm>
        </p:grpSpPr>
        <p:cxnSp>
          <p:nvCxnSpPr>
            <p:cNvPr id="6" name="Connecteur droit avec flèche 5"/>
            <p:cNvCxnSpPr/>
            <p:nvPr/>
          </p:nvCxnSpPr>
          <p:spPr>
            <a:xfrm>
              <a:off x="3786389" y="4005330"/>
              <a:ext cx="10184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3786389" y="3886646"/>
              <a:ext cx="0" cy="2373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4"/>
          <p:cNvSpPr/>
          <p:nvPr/>
        </p:nvSpPr>
        <p:spPr>
          <a:xfrm>
            <a:off x="5089628" y="2758893"/>
            <a:ext cx="2547905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Choisir un nombre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9"/>
              <p:cNvSpPr/>
              <p:nvPr/>
            </p:nvSpPr>
            <p:spPr>
              <a:xfrm>
                <a:off x="5744801" y="3581332"/>
                <a:ext cx="2547905" cy="7915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2.</a:t>
                </a:r>
                <a:r>
                  <a:rPr lang="fr-F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Le multiplier par </a:t>
                </a:r>
                <a14:m>
                  <m:oMath xmlns:m="http://schemas.openxmlformats.org/officeDocument/2006/math">
                    <m:r>
                      <a:rPr lang="fr-FR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01" y="3581332"/>
                <a:ext cx="2547905" cy="791570"/>
              </a:xfrm>
              <a:prstGeom prst="ellipse">
                <a:avLst/>
              </a:prstGeom>
              <a:blipFill rotWithShape="0">
                <a:blip r:embed="rId5"/>
                <a:stretch>
                  <a:fillRect b="-75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10"/>
              <p:cNvSpPr/>
              <p:nvPr/>
            </p:nvSpPr>
            <p:spPr>
              <a:xfrm>
                <a:off x="6316680" y="4378401"/>
                <a:ext cx="2547905" cy="7915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3. </a:t>
                </a:r>
                <a:r>
                  <a:rPr lang="fr-F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Ajouter </a:t>
                </a:r>
                <a14:m>
                  <m:oMath xmlns:m="http://schemas.openxmlformats.org/officeDocument/2006/math">
                    <m:r>
                      <a:rPr lang="fr-FR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680" y="4378401"/>
                <a:ext cx="2547905" cy="79157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/>
              <p:cNvSpPr txBox="1"/>
              <p:nvPr/>
            </p:nvSpPr>
            <p:spPr>
              <a:xfrm>
                <a:off x="7557034" y="2706111"/>
                <a:ext cx="11118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2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034" y="2706111"/>
                <a:ext cx="1111813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3"/>
              <p:cNvSpPr txBox="1"/>
              <p:nvPr/>
            </p:nvSpPr>
            <p:spPr>
              <a:xfrm>
                <a:off x="8193660" y="3604176"/>
                <a:ext cx="11118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36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2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660" y="3604176"/>
                <a:ext cx="1111813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4"/>
              <p:cNvSpPr txBox="1"/>
              <p:nvPr/>
            </p:nvSpPr>
            <p:spPr>
              <a:xfrm>
                <a:off x="9051079" y="4378401"/>
                <a:ext cx="2047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36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3600" b="1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fr-FR" sz="3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79" y="4378401"/>
                <a:ext cx="2047201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8241652" y="2752839"/>
            <a:ext cx="667201" cy="1084344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rc 26"/>
          <p:cNvSpPr/>
          <p:nvPr/>
        </p:nvSpPr>
        <p:spPr>
          <a:xfrm>
            <a:off x="8861388" y="3594608"/>
            <a:ext cx="667201" cy="1084344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06499" y="156519"/>
            <a:ext cx="104333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Petit rappel du chapitre sur les fonctions…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047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/>
      <p:bldP spid="13" grpId="0"/>
      <p:bldP spid="17" grpId="0" animBg="1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Définir une fonction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42541"/>
            <a:ext cx="8596668" cy="3878275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Tableau de valeurs:</a:t>
            </a:r>
          </a:p>
          <a:p>
            <a:pPr lvl="1"/>
            <a:r>
              <a:rPr lang="fr-FR" sz="2000" dirty="0"/>
              <a:t>Un tableau de valeurs comporte deux lignes.</a:t>
            </a:r>
          </a:p>
          <a:p>
            <a:pPr lvl="1"/>
            <a:r>
              <a:rPr lang="fr-FR" sz="2000" dirty="0"/>
              <a:t>Il associe à </a:t>
            </a:r>
            <a:r>
              <a:rPr lang="fr-FR" sz="2000" b="1" dirty="0">
                <a:solidFill>
                  <a:srgbClr val="0070C0"/>
                </a:solidFill>
              </a:rPr>
              <a:t>chaque nombre de la première ligne</a:t>
            </a:r>
            <a:r>
              <a:rPr lang="fr-FR" sz="2000" dirty="0"/>
              <a:t>, son </a:t>
            </a:r>
            <a:r>
              <a:rPr lang="fr-FR" sz="2000" b="1" dirty="0">
                <a:solidFill>
                  <a:srgbClr val="FF0000"/>
                </a:solidFill>
              </a:rPr>
              <a:t>image sur la seconde ligne</a:t>
            </a:r>
            <a:r>
              <a:rPr lang="fr-FR" sz="2000" dirty="0"/>
              <a:t>.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5612179"/>
                  </p:ext>
                </p:extLst>
              </p:nvPr>
            </p:nvGraphicFramePr>
            <p:xfrm>
              <a:off x="1694833" y="3402106"/>
              <a:ext cx="6561670" cy="77836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12334"/>
                    <a:gridCol w="1312334"/>
                    <a:gridCol w="1312334"/>
                    <a:gridCol w="1312334"/>
                    <a:gridCol w="131233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</a:t>
                          </a:r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</a:t>
                          </a:r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</a:t>
                          </a:r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</a:t>
                          </a:r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7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5612179"/>
                  </p:ext>
                </p:extLst>
              </p:nvPr>
            </p:nvGraphicFramePr>
            <p:xfrm>
              <a:off x="1694833" y="3402106"/>
              <a:ext cx="6561670" cy="77836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12334"/>
                    <a:gridCol w="1312334"/>
                    <a:gridCol w="1312334"/>
                    <a:gridCol w="1312334"/>
                    <a:gridCol w="131233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30" t="-9836" r="-401860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</a:t>
                          </a:r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</a:t>
                          </a:r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</a:t>
                          </a:r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</a:t>
                          </a:r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75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30" t="-100000" r="-401860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ZoneTexte 11"/>
          <p:cNvSpPr txBox="1"/>
          <p:nvPr/>
        </p:nvSpPr>
        <p:spPr>
          <a:xfrm>
            <a:off x="506499" y="156519"/>
            <a:ext cx="104333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Petit rappel du chapitre sur les fonctions…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9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Définir une fonction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42541"/>
            <a:ext cx="8596668" cy="3878275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3. Une courbe: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308" y="1865532"/>
            <a:ext cx="5299925" cy="44882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56402" y="4603649"/>
            <a:ext cx="223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</a:rPr>
              <a:t>Axe des abscisses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061057" y="1199193"/>
            <a:ext cx="1487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Axe des ordonnées</a:t>
            </a:r>
            <a:endParaRPr lang="fr-FR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026900" y="2152113"/>
                <a:ext cx="223493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/>
                  <a:t>A chaque nombre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00" dirty="0" smtClean="0"/>
                  <a:t> est associé un nombre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00" y="2152113"/>
                <a:ext cx="2234936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2725" t="-3593" r="-2452" b="-89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561916" y="4912205"/>
                <a:ext cx="2234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/>
                  <a:t>Valeur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916" y="4912205"/>
                <a:ext cx="2234936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3005" t="-1076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392088" y="1355615"/>
                <a:ext cx="2234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/>
                  <a:t>Valeur de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088" y="1355615"/>
                <a:ext cx="2234936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3005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506499" y="156519"/>
            <a:ext cx="104333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Petit rappel du chapitre sur les fonctions…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72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Représentation graphique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18787" y="1501203"/>
            <a:ext cx="8998700" cy="46461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Propriété:</a:t>
            </a:r>
          </a:p>
          <a:p>
            <a:r>
              <a:rPr lang="fr-FR" sz="2000" dirty="0" smtClean="0"/>
              <a:t>Une  </a:t>
            </a:r>
            <a:r>
              <a:rPr lang="fr-FR" sz="2000" b="1" dirty="0" smtClean="0">
                <a:solidFill>
                  <a:srgbClr val="00B050"/>
                </a:solidFill>
              </a:rPr>
              <a:t>fonction affine </a:t>
            </a:r>
            <a:r>
              <a:rPr lang="fr-FR" sz="2000" dirty="0" smtClean="0"/>
              <a:t>est représentée par une droite.</a:t>
            </a:r>
            <a:endParaRPr lang="fr-FR" sz="2000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131922" y="3029875"/>
                <a:ext cx="15286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fr-FR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922" y="3029875"/>
                <a:ext cx="1528675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6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"/>
              <p:cNvSpPr txBox="1"/>
              <p:nvPr/>
            </p:nvSpPr>
            <p:spPr>
              <a:xfrm>
                <a:off x="1294569" y="4156269"/>
                <a:ext cx="3698543" cy="453137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dirty="0" smtClean="0"/>
                  <a:t> est le coefficient directeur</a:t>
                </a:r>
                <a:endParaRPr lang="fr-FR" dirty="0"/>
              </a:p>
            </p:txBody>
          </p:sp>
        </mc:Choice>
        <mc:Fallback xmlns="">
          <p:sp>
            <p:nvSpPr>
              <p:cNvPr id="18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569" y="4156269"/>
                <a:ext cx="3698543" cy="453137"/>
              </a:xfrm>
              <a:prstGeom prst="rect">
                <a:avLst/>
              </a:prstGeom>
              <a:blipFill rotWithShape="0">
                <a:blip r:embed="rId4"/>
                <a:stretch>
                  <a:fillRect b="-157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/>
              <p:cNvSpPr txBox="1"/>
              <p:nvPr/>
            </p:nvSpPr>
            <p:spPr>
              <a:xfrm>
                <a:off x="5437013" y="4156268"/>
                <a:ext cx="3698543" cy="453137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dirty="0" smtClean="0"/>
                  <a:t> est l’ordonnée à l’origine</a:t>
                </a:r>
                <a:endParaRPr lang="fr-FR" dirty="0"/>
              </a:p>
            </p:txBody>
          </p:sp>
        </mc:Choice>
        <mc:Fallback xmlns="">
          <p:sp>
            <p:nvSpPr>
              <p:cNvPr id="1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013" y="4156268"/>
                <a:ext cx="3698543" cy="453137"/>
              </a:xfrm>
              <a:prstGeom prst="rect">
                <a:avLst/>
              </a:prstGeom>
              <a:blipFill rotWithShape="0">
                <a:blip r:embed="rId5"/>
                <a:stretch>
                  <a:fillRect b="-157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7"/>
          <p:cNvCxnSpPr/>
          <p:nvPr/>
        </p:nvCxnSpPr>
        <p:spPr>
          <a:xfrm flipV="1">
            <a:off x="3143840" y="3446584"/>
            <a:ext cx="1221476" cy="70968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8"/>
          <p:cNvCxnSpPr>
            <a:stCxn id="19" idx="0"/>
          </p:cNvCxnSpPr>
          <p:nvPr/>
        </p:nvCxnSpPr>
        <p:spPr>
          <a:xfrm flipH="1" flipV="1">
            <a:off x="5437013" y="3446584"/>
            <a:ext cx="1849272" cy="70968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2750675" y="3036940"/>
                <a:ext cx="592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675" y="3036940"/>
                <a:ext cx="592429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e 22"/>
          <p:cNvGrpSpPr/>
          <p:nvPr/>
        </p:nvGrpSpPr>
        <p:grpSpPr>
          <a:xfrm>
            <a:off x="3302103" y="3189873"/>
            <a:ext cx="1018444" cy="237364"/>
            <a:chOff x="3786389" y="3886646"/>
            <a:chExt cx="1018444" cy="237364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3786389" y="4005330"/>
              <a:ext cx="10184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3786389" y="3886646"/>
              <a:ext cx="0" cy="2373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2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  <p:bldP spid="18" grpId="0" animBg="1"/>
      <p:bldP spid="19" grpId="0" animBg="1"/>
      <p:bldP spid="22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399</Words>
  <Application>Microsoft Office PowerPoint</Application>
  <PresentationFormat>Grand écran</PresentationFormat>
  <Paragraphs>113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MT Extra</vt:lpstr>
      <vt:lpstr>Trebuchet MS</vt:lpstr>
      <vt:lpstr>Wingdings</vt:lpstr>
      <vt:lpstr>Wingdings 3</vt:lpstr>
      <vt:lpstr>Facette</vt:lpstr>
      <vt:lpstr>Troisième Chapitre 9:  Fonction affine</vt:lpstr>
      <vt:lpstr>Chapitre 9: Fonction affine</vt:lpstr>
      <vt:lpstr>Introduction</vt:lpstr>
      <vt:lpstr>I. Notion de fonction </vt:lpstr>
      <vt:lpstr>I. Fonctions affines</vt:lpstr>
      <vt:lpstr>II. Définir une fonction</vt:lpstr>
      <vt:lpstr>II. Définir une fonction</vt:lpstr>
      <vt:lpstr>II. Définir une fonction</vt:lpstr>
      <vt:lpstr>II. Représentation graphique</vt:lpstr>
      <vt:lpstr>II. Représentation graphique</vt:lpstr>
      <vt:lpstr>Exercices 42 page 327</vt:lpstr>
      <vt:lpstr>Exercices 47 page 327</vt:lpstr>
      <vt:lpstr>Exercices 51 page 327</vt:lpstr>
      <vt:lpstr>Exercices 69 &amp; 72 page 330</vt:lpstr>
      <vt:lpstr>Exercices 73 &amp; 74 page 330</vt:lpstr>
      <vt:lpstr>C’est fini 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255</cp:revision>
  <dcterms:created xsi:type="dcterms:W3CDTF">2016-06-28T13:11:46Z</dcterms:created>
  <dcterms:modified xsi:type="dcterms:W3CDTF">2019-03-18T13:56:53Z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ac34f698-0d1f-4f5e-971a-3182e5a5fbd3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