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9" r:id="rId3"/>
    <p:sldId id="258" r:id="rId4"/>
    <p:sldId id="260" r:id="rId5"/>
    <p:sldId id="277" r:id="rId6"/>
    <p:sldId id="298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92" r:id="rId18"/>
    <p:sldId id="287" r:id="rId19"/>
    <p:sldId id="299" r:id="rId20"/>
    <p:sldId id="288" r:id="rId21"/>
    <p:sldId id="297" r:id="rId22"/>
    <p:sldId id="293" r:id="rId23"/>
    <p:sldId id="294" r:id="rId24"/>
    <p:sldId id="295" r:id="rId25"/>
    <p:sldId id="267" r:id="rId26"/>
    <p:sldId id="274" r:id="rId27"/>
    <p:sldId id="268" r:id="rId28"/>
    <p:sldId id="269" r:id="rId29"/>
    <p:sldId id="270" r:id="rId30"/>
    <p:sldId id="272" r:id="rId31"/>
    <p:sldId id="291" r:id="rId32"/>
    <p:sldId id="29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233C0-1FFB-4BC8-8B2D-AADF668CC46B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CE2D-338C-49A9-A187-6BECF0A16D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5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CE2D-338C-49A9-A187-6BECF0A16D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0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61.png"/><Relationship Id="rId12" Type="http://schemas.openxmlformats.org/officeDocument/2006/relationships/image" Target="../media/image4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01.png"/><Relationship Id="rId5" Type="http://schemas.openxmlformats.org/officeDocument/2006/relationships/image" Target="../media/image40.png"/><Relationship Id="rId10" Type="http://schemas.openxmlformats.org/officeDocument/2006/relationships/image" Target="../media/image391.png"/><Relationship Id="rId4" Type="http://schemas.openxmlformats.org/officeDocument/2006/relationships/image" Target="../media/image330.png"/><Relationship Id="rId9" Type="http://schemas.openxmlformats.org/officeDocument/2006/relationships/image" Target="../media/image3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1: </a:t>
            </a:r>
            <a:br>
              <a:rPr lang="fr-FR" sz="3600" dirty="0" smtClean="0"/>
            </a:br>
            <a:r>
              <a:rPr lang="fr-FR" sz="3600" dirty="0" smtClean="0"/>
              <a:t>Calcul numérique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2. Opérations</a:t>
                </a:r>
              </a:p>
              <a:p>
                <a:r>
                  <a:rPr lang="fr-FR" sz="2000" u="sng" dirty="0" smtClean="0"/>
                  <a:t>Propriétés:</a:t>
                </a:r>
                <a:br>
                  <a:rPr lang="fr-FR" sz="2000" u="sng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2000" dirty="0" smtClean="0"/>
                  <a:t> deux entiers positifs,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:r>
                  <a:rPr lang="en-US" sz="28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0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:r>
                  <a:rPr lang="en-US" sz="28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101975" y="1878915"/>
            <a:ext cx="13303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432301" y="1878914"/>
            <a:ext cx="685800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200275" y="3016954"/>
            <a:ext cx="13303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3530600" y="3016954"/>
            <a:ext cx="901700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154993"/>
            <a:ext cx="13303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3921125" y="4154992"/>
            <a:ext cx="901700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8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3. Notation scientifique</a:t>
                </a:r>
              </a:p>
              <a:p>
                <a:r>
                  <a:rPr lang="fr-FR" sz="2000" u="sng" dirty="0" smtClean="0"/>
                  <a:t>Définition:</a:t>
                </a:r>
                <a:br>
                  <a:rPr lang="fr-FR" sz="2000" u="sng" dirty="0" smtClean="0"/>
                </a:br>
                <a:r>
                  <a:rPr lang="fr-FR" sz="2000" dirty="0" smtClean="0"/>
                  <a:t>La notation scientifique d’un nombre décimal non nul est la seule écriture de ce nombre sous la forme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dirty="0" smtClean="0"/>
                  <a:t> où: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un nombre décimal dont la distance à zéro est comprise entre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1(inclus)</a:t>
                </a:r>
                <a:r>
                  <a:rPr lang="fr-FR" sz="2000" dirty="0" smtClean="0"/>
                  <a:t> et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10(exclu)</a:t>
                </a:r>
                <a:r>
                  <a:rPr lang="fr-FR" sz="2000" dirty="0" smtClean="0"/>
                  <a:t>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est un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entier relatif</a:t>
                </a:r>
                <a:r>
                  <a:rPr lang="fr-FR" sz="2000" dirty="0" smtClean="0"/>
                  <a:t>.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79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12 300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=1, 23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sz="2400" u="sng" dirty="0"/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0, 00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567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4, 567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842 960,1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429601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420745" y="2295795"/>
            <a:ext cx="16351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847538" y="3273995"/>
            <a:ext cx="19272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04819" y="3995197"/>
            <a:ext cx="1415926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3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4: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=2 100= </m:t>
                    </m:r>
                  </m:oMath>
                </a14:m>
                <a:endParaRPr lang="fr-FR" sz="2400" u="sng" dirty="0"/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=134,5=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=56 910=</m:t>
                    </m:r>
                  </m:oMath>
                </a14:m>
                <a:endParaRPr lang="en-US" sz="2400" b="0" dirty="0" smtClean="0"/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=0,000 036=</m:t>
                    </m:r>
                  </m:oMath>
                </a14:m>
                <a:endParaRPr lang="en-US" sz="2400" dirty="0"/>
              </a:p>
              <a:p>
                <a:endParaRPr lang="fr-FR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=13,75=</m:t>
                    </m:r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6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4: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139" y="1478487"/>
                <a:ext cx="8596668" cy="50147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=42×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fr-FR" sz="2400" u="sng" dirty="0"/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=55 490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=0,000 04×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 smtClean="0"/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=0,18×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139" y="1478487"/>
                <a:ext cx="8596668" cy="5014789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3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4464" cy="1320800"/>
          </a:xfrm>
        </p:spPr>
        <p:txBody>
          <a:bodyPr/>
          <a:lstStyle/>
          <a:p>
            <a:r>
              <a:rPr lang="fr-FR" dirty="0" smtClean="0"/>
              <a:t>Exercices </a:t>
            </a:r>
            <a:r>
              <a:rPr lang="fr-FR" dirty="0" smtClean="0"/>
              <a:t>63 et 70 page 113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7" y="745051"/>
            <a:ext cx="5961918" cy="18969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61" y="2945424"/>
            <a:ext cx="5909141" cy="30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545" y="2512913"/>
            <a:ext cx="1204932" cy="4279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761" y="5353186"/>
            <a:ext cx="984763" cy="589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972890" y="5329881"/>
                <a:ext cx="33485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≤           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890" y="5329881"/>
                <a:ext cx="3348506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359" y="4656761"/>
            <a:ext cx="828203" cy="53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Ordre de grandeur ( en m 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984" y="2993454"/>
            <a:ext cx="407076" cy="856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966692" y="3155194"/>
                <a:ext cx="33485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≤           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92" y="3155194"/>
                <a:ext cx="3348506" cy="5329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687" y="3824141"/>
            <a:ext cx="715381" cy="737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34125" y="3985881"/>
                <a:ext cx="33485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≤           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25" y="3985881"/>
                <a:ext cx="3348506" cy="5329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625796" y="4680587"/>
                <a:ext cx="33485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≤           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96" y="4680587"/>
                <a:ext cx="3348506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602181" y="2486074"/>
                <a:ext cx="33485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≤             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181" y="2486074"/>
                <a:ext cx="3348506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14349" y="1744787"/>
                <a:ext cx="397212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≤                 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49" y="1744787"/>
                <a:ext cx="3972128" cy="5329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6522" y="1688699"/>
            <a:ext cx="1192950" cy="5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9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III. Règles de calcul sur les puissances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14847"/>
                <a:ext cx="8596668" cy="5191640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  <a:endParaRPr lang="fr-FR" sz="2000" u="sng" dirty="0"/>
              </a:p>
              <a:p>
                <a:pPr lvl="1"/>
                <a:r>
                  <a:rPr lang="fr-FR" sz="1800" dirty="0" smtClean="0"/>
                  <a:t>Pour tout nombre non nul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fr-FR" sz="1800" dirty="0" smtClean="0"/>
              </a:p>
              <a:p>
                <a:pPr marL="0" indent="0">
                  <a:buNone/>
                </a:pPr>
                <a:r>
                  <a:rPr lang="fr-FR" sz="2800" dirty="0" smtClean="0"/>
                  <a:t>		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	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			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lvl="1"/>
                <a:endParaRPr lang="fr-FR" dirty="0" smtClean="0"/>
              </a:p>
              <a:p>
                <a:pPr lvl="1"/>
                <a:r>
                  <a:rPr lang="fr-FR" sz="1800" dirty="0" smtClean="0"/>
                  <a:t>Pour </a:t>
                </a:r>
                <a:r>
                  <a:rPr lang="fr-FR" sz="1800" dirty="0"/>
                  <a:t>tout </a:t>
                </a:r>
                <a:r>
                  <a:rPr lang="fr-FR" sz="1800" dirty="0" smtClean="0"/>
                  <a:t>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800" b="1" dirty="0">
                  <a:solidFill>
                    <a:srgbClr val="FFC00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1800" dirty="0" smtClean="0"/>
                  <a:t>	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14847"/>
                <a:ext cx="8596668" cy="5191640"/>
              </a:xfrm>
              <a:blipFill rotWithShape="0">
                <a:blip r:embed="rId2"/>
                <a:stretch>
                  <a:fillRect l="-284" t="-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0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III. Règles de calcul sur les puissances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14847"/>
                <a:ext cx="8596668" cy="5191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2000" u="sng" dirty="0" smtClean="0"/>
                  <a:t>Propriétés:</a:t>
                </a:r>
                <a:br>
                  <a:rPr lang="fr-FR" sz="2000" u="sng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 désignent deux nombres relatifs,</a:t>
                </a:r>
                <a:r>
                  <a:rPr lang="fr-FR" sz="2000" u="sng" dirty="0" smtClean="0"/>
                  <a:t/>
                </a:r>
                <a:br>
                  <a:rPr lang="fr-FR" sz="2000" u="sng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2000" dirty="0" smtClean="0"/>
                  <a:t> deux entiers positifs,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:r>
                  <a:rPr lang="en-US" sz="28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fr-FR" sz="1800" dirty="0" smtClean="0"/>
              </a:p>
              <a:p>
                <a:endParaRPr lang="fr-FR" sz="1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1400" dirty="0"/>
                  <a:t/>
                </a:r>
                <a:br>
                  <a:rPr lang="fr-FR" sz="1400" dirty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14847"/>
                <a:ext cx="8596668" cy="5191640"/>
              </a:xfrm>
              <a:blipFill rotWithShape="0">
                <a:blip r:embed="rId2"/>
                <a:stretch>
                  <a:fillRect l="-851" t="-12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540034" y="3441335"/>
                <a:ext cx="979715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034" y="3441335"/>
                <a:ext cx="97971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9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1: Calcul numérique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781167" y="1311189"/>
                <a:ext cx="3278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67" y="1311189"/>
                <a:ext cx="327866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page 111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3" y="1619676"/>
            <a:ext cx="2563567" cy="42623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20" y="1620490"/>
            <a:ext cx="2177488" cy="42623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343" y="2576905"/>
            <a:ext cx="1528874" cy="34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87 page 116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55" y="97238"/>
            <a:ext cx="4874990" cy="64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93 page 117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18" y="660400"/>
            <a:ext cx="5511005" cy="5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94 page 117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528" y="583930"/>
            <a:ext cx="4742847" cy="60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test:</a:t>
            </a:r>
            <a:br>
              <a:rPr lang="fr-FR" sz="2800" dirty="0" smtClean="0"/>
            </a:br>
            <a:r>
              <a:rPr lang="fr-FR" sz="2800" dirty="0" smtClean="0"/>
              <a:t>Concernant Plickers…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31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𝑱𝒆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𝒓𝒊𝒆𝒏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𝒃𝒊𝒆𝒏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𝒖𝒏𝒆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𝒉𝒆𝒖𝒓𝒆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𝒄𝒐𝒍𝒍𝒆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𝒓𝒐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31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1029" r="-508" b="-110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fr-FR" sz="2800" dirty="0" smtClean="0"/>
                  <a:t> est égal à…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97799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97799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est égal à 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4017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4017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²×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/>
                  <a:t>est </a:t>
                </a:r>
                <a:r>
                  <a:rPr lang="fr-FR" sz="2800" dirty="0" smtClean="0"/>
                  <a:t>égal à …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468724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³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468724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Priorités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Propriété:</a:t>
            </a:r>
          </a:p>
          <a:p>
            <a:r>
              <a:rPr lang="fr-FR" sz="2000" dirty="0" smtClean="0"/>
              <a:t>Pour calculer une expression numérique sans parenthèses, on effectue d’abord</a:t>
            </a:r>
            <a:br>
              <a:rPr lang="fr-FR" sz="2000" dirty="0" smtClean="0"/>
            </a:br>
            <a:r>
              <a:rPr lang="fr-FR" sz="2000" dirty="0" smtClean="0"/>
              <a:t>les </a:t>
            </a:r>
            <a:r>
              <a:rPr lang="fr-FR" sz="2000" b="1" dirty="0" smtClean="0">
                <a:solidFill>
                  <a:schemeClr val="accent1"/>
                </a:solidFill>
              </a:rPr>
              <a:t>puissances</a:t>
            </a:r>
            <a:r>
              <a:rPr lang="fr-FR" sz="2000" dirty="0" smtClean="0"/>
              <a:t>, puis les </a:t>
            </a:r>
            <a:r>
              <a:rPr lang="fr-FR" sz="2000" b="1" i="0" dirty="0" smtClean="0">
                <a:solidFill>
                  <a:srgbClr val="FF0000"/>
                </a:solidFill>
                <a:latin typeface="+mj-lt"/>
              </a:rPr>
              <a:t>multiplications</a:t>
            </a:r>
            <a:r>
              <a:rPr lang="fr-FR" sz="2000" dirty="0" smtClean="0"/>
              <a:t> et </a:t>
            </a:r>
            <a:r>
              <a:rPr lang="fr-FR" sz="2000" b="1" dirty="0" smtClean="0">
                <a:solidFill>
                  <a:srgbClr val="FF0000"/>
                </a:solidFill>
              </a:rPr>
              <a:t>divisions</a:t>
            </a:r>
            <a:r>
              <a:rPr lang="fr-FR" sz="2000" dirty="0" smtClean="0"/>
              <a:t>, enfin les </a:t>
            </a:r>
            <a:r>
              <a:rPr lang="fr-FR" sz="2000" b="1" dirty="0" smtClean="0">
                <a:solidFill>
                  <a:srgbClr val="0070C0"/>
                </a:solidFill>
              </a:rPr>
              <a:t>additions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et </a:t>
            </a:r>
            <a:r>
              <a:rPr lang="fr-FR" sz="2000" b="1" dirty="0" smtClean="0">
                <a:solidFill>
                  <a:srgbClr val="0070C0"/>
                </a:solidFill>
              </a:rPr>
              <a:t>soustractions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Exemples: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ccolade ouvrante 12"/>
          <p:cNvSpPr/>
          <p:nvPr/>
        </p:nvSpPr>
        <p:spPr>
          <a:xfrm rot="16200000">
            <a:off x="2653052" y="3805707"/>
            <a:ext cx="328406" cy="67614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572555" y="4321288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55" y="4321288"/>
                <a:ext cx="48939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419650" y="4321716"/>
                <a:ext cx="1254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50" y="4321716"/>
                <a:ext cx="125449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458287" y="4858777"/>
                <a:ext cx="1020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87" y="4858777"/>
                <a:ext cx="102089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458287" y="4884535"/>
            <a:ext cx="89854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431687" y="3800731"/>
                <a:ext cx="1929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87" y="3800731"/>
                <a:ext cx="192920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372622" y="3805450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22" y="3805450"/>
                <a:ext cx="301152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371606" y="5000362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000362"/>
                <a:ext cx="301152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5930155" y="4048942"/>
            <a:ext cx="328406" cy="303799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ccolade ouvrante 22"/>
          <p:cNvSpPr/>
          <p:nvPr/>
        </p:nvSpPr>
        <p:spPr>
          <a:xfrm rot="16200000">
            <a:off x="7299092" y="4451565"/>
            <a:ext cx="328406" cy="67614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371606" y="4410990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      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4410990"/>
                <a:ext cx="301152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849658" y="4409057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58" y="4409057"/>
                <a:ext cx="489399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218595" y="5000531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95" y="5000531"/>
                <a:ext cx="489399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371606" y="5524132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      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     +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fr-FR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524132"/>
                <a:ext cx="301152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colade ouvrante 27"/>
          <p:cNvSpPr/>
          <p:nvPr/>
        </p:nvSpPr>
        <p:spPr>
          <a:xfrm rot="16200000">
            <a:off x="6310928" y="4904990"/>
            <a:ext cx="328406" cy="10362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71606" y="5994156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994156"/>
                <a:ext cx="301152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440510" y="6000821"/>
            <a:ext cx="89854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148148" y="146507"/>
            <a:ext cx="1617765" cy="533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puissances</a:t>
            </a:r>
            <a:endParaRPr lang="fr-FR" sz="20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3956800" y="791613"/>
            <a:ext cx="2000231" cy="533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multiplications</a:t>
            </a:r>
            <a:endParaRPr lang="fr-FR" sz="20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3693190" y="1424862"/>
            <a:ext cx="1617765" cy="533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additions</a:t>
            </a:r>
            <a:endParaRPr lang="fr-FR" sz="20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6108592" y="785636"/>
            <a:ext cx="1617765" cy="533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divisions</a:t>
            </a:r>
            <a:endParaRPr lang="fr-FR" sz="20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6274307" y="1414073"/>
            <a:ext cx="1888575" cy="533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soustractions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800" dirty="0" smtClean="0"/>
              <a:t>Quel nombre est le plus grand ?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576316"/>
                  </p:ext>
                </p:extLst>
              </p:nvPr>
            </p:nvGraphicFramePr>
            <p:xfrm>
              <a:off x="1146003" y="3938695"/>
              <a:ext cx="9608432" cy="92265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²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576316"/>
                  </p:ext>
                </p:extLst>
              </p:nvPr>
            </p:nvGraphicFramePr>
            <p:xfrm>
              <a:off x="1146003" y="3938695"/>
              <a:ext cx="9608432" cy="92265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6545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07792" r="-30000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07792" r="-200761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07792" r="-100253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07792" r="-508" b="-25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𝟒𝟏𝟓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est </a:t>
                </a:r>
                <a:r>
                  <a:rPr lang="fr-FR" sz="2800" dirty="0"/>
                  <a:t>égal à </a:t>
                </a:r>
                <a:r>
                  <a:rPr lang="fr-FR" sz="2800" dirty="0" smtClean="0"/>
                  <a:t>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51162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51162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141915" cy="438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/>
            </a:r>
            <a:br>
              <a:rPr lang="fr-FR" sz="2000" dirty="0" smtClean="0">
                <a:solidFill>
                  <a:srgbClr val="0070C0"/>
                </a:solidFill>
              </a:rPr>
            </a:br>
            <a:endParaRPr lang="fr-FR" sz="2000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029767"/>
                  </p:ext>
                </p:extLst>
              </p:nvPr>
            </p:nvGraphicFramePr>
            <p:xfrm>
              <a:off x="515154" y="940158"/>
              <a:ext cx="10805374" cy="246609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601460"/>
                    <a:gridCol w="3601460"/>
                    <a:gridCol w="3602454"/>
                  </a:tblGrid>
                  <a:tr h="24660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</a:rPr>
                            <a:t> </a:t>
                          </a:r>
                          <a:endParaRPr lang="fr-F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= 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×(−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</a:rPr>
                            <a:t> </a:t>
                          </a:r>
                          <a:endParaRPr lang="fr-F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029767"/>
                  </p:ext>
                </p:extLst>
              </p:nvPr>
            </p:nvGraphicFramePr>
            <p:xfrm>
              <a:off x="515154" y="940158"/>
              <a:ext cx="10805374" cy="246609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601460"/>
                    <a:gridCol w="3601460"/>
                    <a:gridCol w="3602454"/>
                  </a:tblGrid>
                  <a:tr h="246609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9" t="-247" r="-200508" b="-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247" r="-100169" b="-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338" t="-247" r="-338" b="-4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945687"/>
                  </p:ext>
                </p:extLst>
              </p:nvPr>
            </p:nvGraphicFramePr>
            <p:xfrm>
              <a:off x="566669" y="3501555"/>
              <a:ext cx="10753858" cy="262878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584289"/>
                    <a:gridCol w="3584289"/>
                    <a:gridCol w="3585280"/>
                  </a:tblGrid>
                  <a:tr h="26287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F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fr-F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F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2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fr-FR" sz="20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fr-FR" sz="2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)×(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945687"/>
                  </p:ext>
                </p:extLst>
              </p:nvPr>
            </p:nvGraphicFramePr>
            <p:xfrm>
              <a:off x="566669" y="3501555"/>
              <a:ext cx="10753858" cy="262878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584289"/>
                    <a:gridCol w="3584289"/>
                    <a:gridCol w="3585280"/>
                  </a:tblGrid>
                  <a:tr h="26287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0" t="-463" r="-20017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40" t="-463" r="-10051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463" r="-340" b="-4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27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94898" y="1643376"/>
                <a:ext cx="109671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98" y="1643376"/>
                <a:ext cx="1096710" cy="6588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37236" y="1624993"/>
                <a:ext cx="35221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36" y="1624993"/>
                <a:ext cx="352211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72494" y="1607234"/>
                <a:ext cx="18998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494" y="1607234"/>
                <a:ext cx="189987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94898" y="2251099"/>
                <a:ext cx="109671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98" y="2251099"/>
                <a:ext cx="1096710" cy="6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37236" y="2219790"/>
                <a:ext cx="24352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36" y="2219790"/>
                <a:ext cx="243528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67780" y="2183369"/>
                <a:ext cx="16241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80" y="2183369"/>
                <a:ext cx="1624163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94898" y="2901247"/>
                <a:ext cx="109671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98" y="2901247"/>
                <a:ext cx="1096710" cy="658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63653" y="2818763"/>
                <a:ext cx="13484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53" y="2818763"/>
                <a:ext cx="1348446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67780" y="2759503"/>
                <a:ext cx="13484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80" y="2759503"/>
                <a:ext cx="1348446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94898" y="3485143"/>
                <a:ext cx="109671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98" y="3485143"/>
                <a:ext cx="1096710" cy="6588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63653" y="3426486"/>
                <a:ext cx="10727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53" y="3426486"/>
                <a:ext cx="1072730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67780" y="3405250"/>
                <a:ext cx="10727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80" y="3405250"/>
                <a:ext cx="1072730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35532" y="4318514"/>
                <a:ext cx="134197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32" y="4318514"/>
                <a:ext cx="1341970" cy="6588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029412" y="4051581"/>
                <a:ext cx="1348446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12" y="4051581"/>
                <a:ext cx="1348446" cy="113306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167780" y="4318514"/>
                <a:ext cx="15199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80" y="4318514"/>
                <a:ext cx="1519968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35532" y="5406332"/>
                <a:ext cx="134197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32" y="5406332"/>
                <a:ext cx="1341970" cy="6588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35017" y="5093905"/>
                <a:ext cx="162416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17" y="5093905"/>
                <a:ext cx="1624163" cy="113306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67780" y="5406332"/>
                <a:ext cx="17956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80" y="5406332"/>
                <a:ext cx="1795684" cy="6463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1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1. Écriture décimale</a:t>
                </a:r>
              </a:p>
              <a:p>
                <a:r>
                  <a:rPr lang="fr-FR" sz="2000" u="sng" dirty="0" smtClean="0"/>
                  <a:t>Propriétés:</a:t>
                </a:r>
                <a:br>
                  <a:rPr lang="fr-FR" sz="2000" u="sng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un entier positif,</a:t>
                </a:r>
              </a:p>
              <a:p>
                <a:r>
                  <a:rPr lang="fr-FR" sz="2000" dirty="0" smtClean="0"/>
                  <a:t>L’écriture décimale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dirty="0" smtClean="0"/>
                  <a:t> comporte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zéros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après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le 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𝟏𝟎𝟎𝟎𝟎</m:t>
                      </m:r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 smtClean="0"/>
              </a:p>
              <a:p>
                <a:r>
                  <a:rPr lang="fr-FR" sz="2000" dirty="0"/>
                  <a:t>L’écriture décimale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dirty="0"/>
                  <a:t> comporte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/>
                  <a:t> zéros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avant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fr-FR" sz="28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𝟎𝟎𝟏</m:t>
                      </m:r>
                    </m:oMath>
                  </m:oMathPara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10" name="Left Brace 9"/>
          <p:cNvSpPr/>
          <p:nvPr/>
        </p:nvSpPr>
        <p:spPr>
          <a:xfrm rot="16200000">
            <a:off x="5465651" y="2854300"/>
            <a:ext cx="309093" cy="1485006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9884" y="3677680"/>
                <a:ext cx="3631844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zéros après 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84" y="3677680"/>
                <a:ext cx="3631844" cy="513282"/>
              </a:xfrm>
              <a:prstGeom prst="rect">
                <a:avLst/>
              </a:prstGeom>
              <a:blipFill rotWithShape="0">
                <a:blip r:embed="rId3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/>
          <p:cNvSpPr/>
          <p:nvPr/>
        </p:nvSpPr>
        <p:spPr>
          <a:xfrm rot="16200000">
            <a:off x="5345001" y="4501441"/>
            <a:ext cx="309093" cy="1802505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8295" y="5519141"/>
                <a:ext cx="3631844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zéros avant 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95" y="5519141"/>
                <a:ext cx="3631844" cy="513282"/>
              </a:xfrm>
              <a:prstGeom prst="rect">
                <a:avLst/>
              </a:prstGeom>
              <a:blipFill rotWithShape="0">
                <a:blip r:embed="rId5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5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/>
              <a:t>II. Puissance de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391698"/>
                <a:ext cx="9776851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pPr marL="0" indent="0">
                  <a:buNone/>
                </a:pPr>
                <a:endParaRPr lang="fr-FR" sz="2800" b="1" i="1" u="sng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800" b="1" i="1" dirty="0" smtClean="0">
                    <a:latin typeface="Cambria Math" panose="02040503050406030204" pitchFamily="18" charset="0"/>
                  </a:rPr>
                  <a:t>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800" b="1" dirty="0" smtClean="0"/>
                  <a:t>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800" b="1" dirty="0"/>
              </a:p>
              <a:p>
                <a:pPr marL="0" indent="0">
                  <a:buNone/>
                </a:pPr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391698"/>
                <a:ext cx="9776851" cy="4872624"/>
              </a:xfrm>
              <a:blipFill rotWithShape="0">
                <a:blip r:embed="rId2"/>
                <a:stretch>
                  <a:fillRect l="-748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à coins arrondis 4"/>
              <p:cNvSpPr/>
              <p:nvPr/>
            </p:nvSpPr>
            <p:spPr>
              <a:xfrm>
                <a:off x="4500948" y="2487726"/>
                <a:ext cx="980304" cy="51898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Rectangle à coins arrond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48" y="2487726"/>
                <a:ext cx="980304" cy="518984"/>
              </a:xfrm>
              <a:prstGeom prst="roundRect">
                <a:avLst>
                  <a:gd name="adj" fmla="val 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4619052" y="3613545"/>
                <a:ext cx="1581664" cy="51898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28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052" y="3613545"/>
                <a:ext cx="1581664" cy="518984"/>
              </a:xfrm>
              <a:prstGeom prst="roundRect">
                <a:avLst>
                  <a:gd name="adj" fmla="val 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8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3" y="1366298"/>
            <a:ext cx="9776851" cy="487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u="sng" dirty="0" smtClean="0"/>
          </a:p>
          <a:p>
            <a:endParaRPr lang="fr-FR" sz="2800" u="sng" dirty="0"/>
          </a:p>
          <a:p>
            <a:endParaRPr lang="fr-FR" sz="2800" b="1" dirty="0"/>
          </a:p>
          <a:p>
            <a:pPr marL="0" indent="0">
              <a:buFont typeface="Wingdings 3" charset="2"/>
              <a:buNone/>
            </a:pPr>
            <a:endParaRPr lang="fr-FR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94900" y="1494366"/>
              <a:ext cx="8128000" cy="4079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gogol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Cent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Dix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dixième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94900" y="1494366"/>
              <a:ext cx="8128000" cy="4079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gogol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101639" r="-600" b="-9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201639" r="-600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301639" r="-600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401639" r="-600" b="-6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510000" r="-600" b="-5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Cent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600000" r="-6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Dix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700000" r="-600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dixième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800000" r="-600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900000" r="-600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1000000" r="-600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858443"/>
            <a:ext cx="1047750" cy="40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3475" y="228389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6407019" y="2649007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403475" y="302198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407019" y="3392389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2403475" y="3763190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407019" y="4506140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403475" y="4869766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6407019" y="5228756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2403475" y="1914717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7"/>
            <a:ext cx="8596668" cy="5014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0578" y="1298180"/>
              <a:ext cx="8967465" cy="44142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3493"/>
                    <a:gridCol w="1793493"/>
                    <a:gridCol w="1793493"/>
                    <a:gridCol w="1793493"/>
                    <a:gridCol w="1793493"/>
                  </a:tblGrid>
                  <a:tr h="10248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10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fr-F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(10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0578" y="1298180"/>
              <a:ext cx="8967465" cy="44142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3493"/>
                    <a:gridCol w="1793493"/>
                    <a:gridCol w="1793493"/>
                    <a:gridCol w="1793493"/>
                    <a:gridCol w="1793493"/>
                  </a:tblGrid>
                  <a:tr h="102485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80" t="-592" r="-402041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39" t="-592" r="-300678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020" t="-592" r="-201701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92" r="-101017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1361" t="-592" r="-1361" b="-332544"/>
                          </a:stretch>
                        </a:blipFill>
                      </a:tcPr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80" t="-755294" r="-40204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39" t="-755294" r="-30067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020" t="-755294" r="-20170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755294" r="-10101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1361" t="-755294" r="-1361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1387475" y="5241637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3127375" y="5241636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4964776" y="5241635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6740485" y="5241635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8524312" y="5241635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7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538</Words>
  <Application>Microsoft Office PowerPoint</Application>
  <PresentationFormat>Grand écran</PresentationFormat>
  <Paragraphs>303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Trebuchet MS</vt:lpstr>
      <vt:lpstr>Wingdings 3</vt:lpstr>
      <vt:lpstr>Facette</vt:lpstr>
      <vt:lpstr>Troisième Chapitre 1:  Calcul numérique</vt:lpstr>
      <vt:lpstr>Chapitre 1: Calcul numérique</vt:lpstr>
      <vt:lpstr>I. Priorités</vt:lpstr>
      <vt:lpstr>Exercice 1</vt:lpstr>
      <vt:lpstr>II. Puissance de 10</vt:lpstr>
      <vt:lpstr>II. Puissance de 10</vt:lpstr>
      <vt:lpstr>II. Puissance de 10</vt:lpstr>
      <vt:lpstr>Exercice 2</vt:lpstr>
      <vt:lpstr>II. Puissance de 10</vt:lpstr>
      <vt:lpstr>II. Puissance de 10</vt:lpstr>
      <vt:lpstr>II. Puissance de 10</vt:lpstr>
      <vt:lpstr>II. Puissance de 10</vt:lpstr>
      <vt:lpstr>II. Puissance de 10</vt:lpstr>
      <vt:lpstr>Exercice 4:</vt:lpstr>
      <vt:lpstr>Exercice 4:</vt:lpstr>
      <vt:lpstr>Exercices 63 et 70 page 113</vt:lpstr>
      <vt:lpstr>Ordre de grandeur ( en m )</vt:lpstr>
      <vt:lpstr>III. Règles de calcul sur les puissances</vt:lpstr>
      <vt:lpstr>III. Règles de calcul sur les puissances</vt:lpstr>
      <vt:lpstr>Exercices page 111</vt:lpstr>
      <vt:lpstr>Bilan du chapitre</vt:lpstr>
      <vt:lpstr>Exercice 87 page 116</vt:lpstr>
      <vt:lpstr>Exercice 93 page 117</vt:lpstr>
      <vt:lpstr>Exercice 94 page 117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79</cp:revision>
  <dcterms:created xsi:type="dcterms:W3CDTF">2016-06-28T13:11:46Z</dcterms:created>
  <dcterms:modified xsi:type="dcterms:W3CDTF">2018-09-16T08:30:34Z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31660835-f6f4-4dba-a612-bd6e41d753ed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