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9" r:id="rId3"/>
    <p:sldId id="293" r:id="rId4"/>
    <p:sldId id="317" r:id="rId5"/>
    <p:sldId id="337" r:id="rId6"/>
    <p:sldId id="361" r:id="rId7"/>
    <p:sldId id="360" r:id="rId8"/>
    <p:sldId id="375" r:id="rId9"/>
    <p:sldId id="374" r:id="rId10"/>
    <p:sldId id="376" r:id="rId11"/>
    <p:sldId id="299" r:id="rId12"/>
    <p:sldId id="378" r:id="rId13"/>
    <p:sldId id="362" r:id="rId14"/>
    <p:sldId id="367" r:id="rId15"/>
    <p:sldId id="377" r:id="rId16"/>
    <p:sldId id="363" r:id="rId17"/>
    <p:sldId id="364" r:id="rId18"/>
    <p:sldId id="365" r:id="rId19"/>
    <p:sldId id="322" r:id="rId20"/>
    <p:sldId id="366" r:id="rId21"/>
    <p:sldId id="368" r:id="rId22"/>
    <p:sldId id="330" r:id="rId23"/>
    <p:sldId id="353" r:id="rId24"/>
    <p:sldId id="369" r:id="rId25"/>
    <p:sldId id="276" r:id="rId26"/>
    <p:sldId id="370" r:id="rId27"/>
    <p:sldId id="357" r:id="rId28"/>
    <p:sldId id="371" r:id="rId29"/>
    <p:sldId id="372" r:id="rId30"/>
    <p:sldId id="373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DD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13/01/2018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13/01/2018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13/01/2018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13/01/2018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8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jpe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jpe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7: </a:t>
            </a:r>
            <a:br>
              <a:rPr lang="fr-FR" sz="3600" dirty="0" smtClean="0"/>
            </a:br>
            <a:r>
              <a:rPr lang="fr-FR" sz="3600" dirty="0" smtClean="0"/>
              <a:t>Nombres Rationnels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11160" y="2846231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Léon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21699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Cléo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474534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Amélie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2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00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9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1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46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17" y="328951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64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42" y="3258173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64" y="3254132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45" y="415394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889" y="414674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4489" y="416220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210" y="416220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897" y="418221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9981" y="415394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111" y="414674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3661" y="410494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3745" y="4097110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6519" y="84565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0924 0.696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5703 0.6435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17852 0.60579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30703 0.5682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06341 0.53889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16979 0.69051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1758 0.65833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6915 0.61203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16589 0.5685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Quotient</a:t>
            </a:r>
            <a:endParaRPr lang="fr-FR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7624748" y="1835616"/>
                <a:ext cx="965915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fr-FR" sz="4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748" y="1835616"/>
                <a:ext cx="965915" cy="13599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492710" y="4879507"/>
                <a:ext cx="965915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4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10" y="4879507"/>
                <a:ext cx="965915" cy="1359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1609955" y="1835616"/>
                <a:ext cx="965915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4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955" y="1835616"/>
                <a:ext cx="965915" cy="13644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492709" y="1639865"/>
                <a:ext cx="965915" cy="18462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6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6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09" y="1639865"/>
                <a:ext cx="965915" cy="18462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754793" y="4828080"/>
            <a:ext cx="3850784" cy="1275008"/>
          </a:xfrm>
          <a:prstGeom prst="ellipse">
            <a:avLst/>
          </a:prstGeom>
          <a:solidFill>
            <a:srgbClr val="90C226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Quotient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67031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Définition:</a:t>
                </a: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 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 smtClean="0"/>
                  <a:t> désignent deux nombres entiers, tels que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Le </a:t>
                </a:r>
                <a:r>
                  <a:rPr lang="fr-FR" sz="2400" b="1" dirty="0" smtClean="0">
                    <a:solidFill>
                      <a:schemeClr val="accent2"/>
                    </a:solidFill>
                  </a:rPr>
                  <a:t>quotient</a:t>
                </a:r>
                <a:r>
                  <a:rPr lang="fr-FR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400" dirty="0" smtClean="0"/>
                  <a:t>de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par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se note </a:t>
                </a:r>
                <a14:m>
                  <m:oMath xmlns:m="http://schemas.openxmlformats.org/officeDocument/2006/math">
                    <m:r>
                      <a:rPr lang="fr-FR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smtClean="0"/>
                  <a:t>ou encore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fr-FR" sz="2000" b="1" dirty="0" smtClean="0"/>
              </a:p>
              <a:p>
                <a:endParaRPr lang="fr-FR" sz="2000" dirty="0"/>
              </a:p>
              <a:p>
                <a:r>
                  <a:rPr lang="fr-FR" sz="2000" u="sng" dirty="0" smtClean="0"/>
                  <a:t>Exemples:</a:t>
                </a:r>
                <a:endParaRPr lang="fr-FR" sz="2000" u="sng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67031"/>
                <a:ext cx="9954272" cy="3880773"/>
              </a:xfrm>
              <a:blipFill rotWithShape="0">
                <a:blip r:embed="rId2"/>
                <a:stretch>
                  <a:fillRect l="-919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092913" y="5073682"/>
                <a:ext cx="96591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913" y="5073682"/>
                <a:ext cx="965915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144656" y="5073682"/>
                <a:ext cx="96591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656" y="5073682"/>
                <a:ext cx="965915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107148" y="5073682"/>
                <a:ext cx="96591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48" y="5073682"/>
                <a:ext cx="965915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5905798" y="5234540"/>
            <a:ext cx="3026534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Nombres rationnels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05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/>
      <p:bldP spid="19" grpId="0"/>
      <p:bldP spid="20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Quotient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Vocabulaire: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b="1" dirty="0" smtClean="0"/>
          </a:p>
          <a:p>
            <a:endParaRPr lang="fr-FR" sz="2000" b="1" dirty="0" smtClean="0"/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2968582" y="2041908"/>
            <a:ext cx="1958296" cy="469385"/>
            <a:chOff x="2968582" y="2041908"/>
            <a:chExt cx="1958296" cy="469385"/>
          </a:xfrm>
        </p:grpSpPr>
        <p:sp>
          <p:nvSpPr>
            <p:cNvPr id="7" name="ZoneTexte 6"/>
            <p:cNvSpPr txBox="1"/>
            <p:nvPr/>
          </p:nvSpPr>
          <p:spPr>
            <a:xfrm>
              <a:off x="2968582" y="2041908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Connecteur droit avec flèche 7"/>
            <p:cNvCxnSpPr>
              <a:stCxn id="7" idx="3"/>
            </p:cNvCxnSpPr>
            <p:nvPr/>
          </p:nvCxnSpPr>
          <p:spPr>
            <a:xfrm>
              <a:off x="4662154" y="2241963"/>
              <a:ext cx="264724" cy="26933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6461619" y="1836929"/>
            <a:ext cx="2054138" cy="400110"/>
            <a:chOff x="6165850" y="2041840"/>
            <a:chExt cx="2054138" cy="400110"/>
          </a:xfrm>
        </p:grpSpPr>
        <p:sp>
          <p:nvSpPr>
            <p:cNvPr id="14" name="ZoneTexte 13"/>
            <p:cNvSpPr txBox="1"/>
            <p:nvPr/>
          </p:nvSpPr>
          <p:spPr>
            <a:xfrm>
              <a:off x="6526416" y="2041840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21" name="Connecteur droit avec flèche 20"/>
            <p:cNvCxnSpPr>
              <a:stCxn id="14" idx="1"/>
            </p:cNvCxnSpPr>
            <p:nvPr/>
          </p:nvCxnSpPr>
          <p:spPr>
            <a:xfrm flipH="1">
              <a:off x="6165850" y="2241895"/>
              <a:ext cx="360566" cy="16887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/>
          <p:cNvSpPr txBox="1"/>
          <p:nvPr/>
        </p:nvSpPr>
        <p:spPr>
          <a:xfrm>
            <a:off x="3152102" y="2036364"/>
            <a:ext cx="132653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dividende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649285" y="1826128"/>
            <a:ext cx="19685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numérateur</a:t>
            </a:r>
            <a:endParaRPr lang="fr-FR" sz="2000" dirty="0">
              <a:solidFill>
                <a:srgbClr val="0070C0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2964999" y="2822856"/>
            <a:ext cx="2407101" cy="800923"/>
            <a:chOff x="2968582" y="1641095"/>
            <a:chExt cx="2407101" cy="800923"/>
          </a:xfrm>
        </p:grpSpPr>
        <p:sp>
          <p:nvSpPr>
            <p:cNvPr id="40" name="ZoneTexte 39"/>
            <p:cNvSpPr txBox="1"/>
            <p:nvPr/>
          </p:nvSpPr>
          <p:spPr>
            <a:xfrm>
              <a:off x="2968582" y="2041908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41" name="Connecteur droit avec flèche 40"/>
            <p:cNvCxnSpPr>
              <a:stCxn id="40" idx="3"/>
            </p:cNvCxnSpPr>
            <p:nvPr/>
          </p:nvCxnSpPr>
          <p:spPr>
            <a:xfrm flipV="1">
              <a:off x="4662154" y="1641095"/>
              <a:ext cx="713529" cy="60086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/>
          <p:cNvSpPr txBox="1"/>
          <p:nvPr/>
        </p:nvSpPr>
        <p:spPr>
          <a:xfrm>
            <a:off x="3152102" y="3224905"/>
            <a:ext cx="132653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diviseur</a:t>
            </a:r>
            <a:endParaRPr lang="fr-FR" sz="2000" dirty="0">
              <a:solidFill>
                <a:srgbClr val="FF0000"/>
              </a:solidFill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6400776" y="3048008"/>
            <a:ext cx="2059096" cy="417475"/>
            <a:chOff x="5925966" y="1834273"/>
            <a:chExt cx="2059096" cy="417475"/>
          </a:xfrm>
        </p:grpSpPr>
        <p:sp>
          <p:nvSpPr>
            <p:cNvPr id="46" name="ZoneTexte 45"/>
            <p:cNvSpPr txBox="1"/>
            <p:nvPr/>
          </p:nvSpPr>
          <p:spPr>
            <a:xfrm>
              <a:off x="6291490" y="1851638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47" name="Connecteur droit avec flèche 46"/>
            <p:cNvCxnSpPr>
              <a:stCxn id="46" idx="1"/>
            </p:cNvCxnSpPr>
            <p:nvPr/>
          </p:nvCxnSpPr>
          <p:spPr>
            <a:xfrm flipH="1" flipV="1">
              <a:off x="5925966" y="1834273"/>
              <a:ext cx="365524" cy="21742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ZoneTexte 49"/>
          <p:cNvSpPr txBox="1"/>
          <p:nvPr/>
        </p:nvSpPr>
        <p:spPr>
          <a:xfrm>
            <a:off x="6649285" y="3054372"/>
            <a:ext cx="19685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dénominateur</a:t>
            </a:r>
            <a:endParaRPr lang="fr-FR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194989" y="2162582"/>
                <a:ext cx="3013656" cy="836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FR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89" y="2162582"/>
                <a:ext cx="3013656" cy="8363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8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4" grpId="0"/>
      <p:bldP spid="35" grpId="0"/>
      <p:bldP spid="43" grpId="0"/>
      <p:bldP spid="50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22 page 65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1422400"/>
            <a:ext cx="5807808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25 page 65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778" y="1573569"/>
            <a:ext cx="7017440" cy="32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Quotients égaux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  <p:pic>
        <p:nvPicPr>
          <p:cNvPr id="25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116867"/>
            <a:ext cx="4282560" cy="1527177"/>
          </a:xfrm>
          <a:prstGeom prst="rect">
            <a:avLst/>
          </a:prstGeom>
        </p:spPr>
      </p:pic>
      <p:pic>
        <p:nvPicPr>
          <p:cNvPr id="26" name="Content Placeholder 1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6168" y="2668199"/>
            <a:ext cx="2861331" cy="2802334"/>
          </a:xfrm>
          <a:prstGeom prst="rect">
            <a:avLst/>
          </a:prstGeom>
        </p:spPr>
      </p:pic>
      <p:sp>
        <p:nvSpPr>
          <p:cNvPr id="27" name="Oval 15"/>
          <p:cNvSpPr/>
          <p:nvPr/>
        </p:nvSpPr>
        <p:spPr>
          <a:xfrm>
            <a:off x="1081825" y="2794000"/>
            <a:ext cx="2550016" cy="2550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ie 13"/>
          <p:cNvSpPr/>
          <p:nvPr/>
        </p:nvSpPr>
        <p:spPr>
          <a:xfrm>
            <a:off x="1081825" y="2794000"/>
            <a:ext cx="2550016" cy="2550732"/>
          </a:xfrm>
          <a:prstGeom prst="pie">
            <a:avLst>
              <a:gd name="adj1" fmla="val 21596343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Pie 29"/>
          <p:cNvSpPr/>
          <p:nvPr/>
        </p:nvSpPr>
        <p:spPr>
          <a:xfrm>
            <a:off x="1958144" y="1976834"/>
            <a:ext cx="2511380" cy="2511380"/>
          </a:xfrm>
          <a:prstGeom prst="pie">
            <a:avLst>
              <a:gd name="adj1" fmla="val 16220986"/>
              <a:gd name="adj2" fmla="val 215887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9900970"/>
                  </p:ext>
                </p:extLst>
              </p:nvPr>
            </p:nvGraphicFramePr>
            <p:xfrm>
              <a:off x="5228822" y="1608308"/>
              <a:ext cx="4312992" cy="1053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9900970"/>
                  </p:ext>
                </p:extLst>
              </p:nvPr>
            </p:nvGraphicFramePr>
            <p:xfrm>
              <a:off x="5228822" y="1608308"/>
              <a:ext cx="4312992" cy="1053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424" t="-575" r="-202119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0000" t="-575" r="-101266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00847" t="-575" r="-1695" b="-2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31" name="Group 53"/>
          <p:cNvGrpSpPr/>
          <p:nvPr/>
        </p:nvGrpSpPr>
        <p:grpSpPr>
          <a:xfrm>
            <a:off x="1081825" y="2369792"/>
            <a:ext cx="3001448" cy="2974940"/>
            <a:chOff x="1081825" y="2369792"/>
            <a:chExt cx="3001448" cy="2974940"/>
          </a:xfrm>
        </p:grpSpPr>
        <p:cxnSp>
          <p:nvCxnSpPr>
            <p:cNvPr id="32" name="Straight Connector 21"/>
            <p:cNvCxnSpPr/>
            <p:nvPr/>
          </p:nvCxnSpPr>
          <p:spPr>
            <a:xfrm flipV="1">
              <a:off x="3233499" y="2369792"/>
              <a:ext cx="849774" cy="848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 flipV="1">
              <a:off x="1467774" y="4088466"/>
              <a:ext cx="849774" cy="848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2"/>
            <p:cNvCxnSpPr>
              <a:stCxn id="28" idx="2"/>
              <a:endCxn id="27" idx="6"/>
            </p:cNvCxnSpPr>
            <p:nvPr/>
          </p:nvCxnSpPr>
          <p:spPr>
            <a:xfrm>
              <a:off x="1081825" y="4069366"/>
              <a:ext cx="2550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5"/>
            <p:cNvCxnSpPr>
              <a:stCxn id="28" idx="1"/>
              <a:endCxn id="27" idx="0"/>
            </p:cNvCxnSpPr>
            <p:nvPr/>
          </p:nvCxnSpPr>
          <p:spPr>
            <a:xfrm flipV="1">
              <a:off x="2356833" y="2794000"/>
              <a:ext cx="0" cy="25507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427910" y="3232525"/>
              <a:ext cx="1874996" cy="16698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559431"/>
                  </p:ext>
                </p:extLst>
              </p:nvPr>
            </p:nvGraphicFramePr>
            <p:xfrm>
              <a:off x="5239197" y="2661544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559431"/>
                  </p:ext>
                </p:extLst>
              </p:nvPr>
            </p:nvGraphicFramePr>
            <p:xfrm>
              <a:off x="5239197" y="2661544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424" t="-575" r="-2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00424" t="-575" r="-1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00424" t="-575" r="-1271" b="-11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3950691"/>
                  </p:ext>
                </p:extLst>
              </p:nvPr>
            </p:nvGraphicFramePr>
            <p:xfrm>
              <a:off x="5239197" y="3714780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3950691"/>
                  </p:ext>
                </p:extLst>
              </p:nvPr>
            </p:nvGraphicFramePr>
            <p:xfrm>
              <a:off x="5239197" y="3714780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424" t="-575" r="-2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00424" t="-575" r="-1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200424" t="-575" r="-1271" b="-11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0967501"/>
                  </p:ext>
                </p:extLst>
              </p:nvPr>
            </p:nvGraphicFramePr>
            <p:xfrm>
              <a:off x="5239197" y="4791448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0967501"/>
                  </p:ext>
                </p:extLst>
              </p:nvPr>
            </p:nvGraphicFramePr>
            <p:xfrm>
              <a:off x="5239197" y="4791448"/>
              <a:ext cx="4312992" cy="105323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37664"/>
                    <a:gridCol w="1437664"/>
                    <a:gridCol w="1437664"/>
                  </a:tblGrid>
                  <a:tr h="105323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424" t="-575" r="-2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100424" t="-575" r="-101271" b="-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8"/>
                          <a:stretch>
                            <a:fillRect l="-200424" t="-575" r="-1271" b="-11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3" name="Group 89"/>
          <p:cNvGrpSpPr/>
          <p:nvPr/>
        </p:nvGrpSpPr>
        <p:grpSpPr>
          <a:xfrm>
            <a:off x="1081825" y="2145788"/>
            <a:ext cx="3208802" cy="3198944"/>
            <a:chOff x="1081825" y="2145788"/>
            <a:chExt cx="3208802" cy="3198944"/>
          </a:xfrm>
        </p:grpSpPr>
        <p:cxnSp>
          <p:nvCxnSpPr>
            <p:cNvPr id="54" name="Straight Connector 62"/>
            <p:cNvCxnSpPr/>
            <p:nvPr/>
          </p:nvCxnSpPr>
          <p:spPr>
            <a:xfrm flipV="1">
              <a:off x="3212141" y="2145788"/>
              <a:ext cx="608099" cy="107881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65"/>
            <p:cNvCxnSpPr/>
            <p:nvPr/>
          </p:nvCxnSpPr>
          <p:spPr>
            <a:xfrm flipV="1">
              <a:off x="3232250" y="2592392"/>
              <a:ext cx="1058377" cy="64013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72"/>
            <p:cNvCxnSpPr>
              <a:stCxn id="28" idx="1"/>
            </p:cNvCxnSpPr>
            <p:nvPr/>
          </p:nvCxnSpPr>
          <p:spPr>
            <a:xfrm flipH="1" flipV="1">
              <a:off x="2343795" y="2792966"/>
              <a:ext cx="13038" cy="255176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74"/>
            <p:cNvCxnSpPr/>
            <p:nvPr/>
          </p:nvCxnSpPr>
          <p:spPr>
            <a:xfrm flipH="1" flipV="1">
              <a:off x="1733551" y="2971800"/>
              <a:ext cx="1271587" cy="21717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80"/>
            <p:cNvCxnSpPr/>
            <p:nvPr/>
          </p:nvCxnSpPr>
          <p:spPr>
            <a:xfrm flipH="1" flipV="1">
              <a:off x="1247775" y="3494145"/>
              <a:ext cx="2231572" cy="114989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82"/>
            <p:cNvCxnSpPr>
              <a:stCxn id="28" idx="0"/>
            </p:cNvCxnSpPr>
            <p:nvPr/>
          </p:nvCxnSpPr>
          <p:spPr>
            <a:xfrm flipH="1" flipV="1">
              <a:off x="1081825" y="4063903"/>
              <a:ext cx="2550016" cy="546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84"/>
            <p:cNvCxnSpPr/>
            <p:nvPr/>
          </p:nvCxnSpPr>
          <p:spPr>
            <a:xfrm flipH="1">
              <a:off x="1287689" y="4088465"/>
              <a:ext cx="1056107" cy="61350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87"/>
            <p:cNvCxnSpPr/>
            <p:nvPr/>
          </p:nvCxnSpPr>
          <p:spPr>
            <a:xfrm flipH="1">
              <a:off x="1720760" y="4083992"/>
              <a:ext cx="617500" cy="106571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/>
          <a:srcRect t="4675" r="4775" b="1838"/>
          <a:stretch/>
        </p:blipFill>
        <p:spPr>
          <a:xfrm>
            <a:off x="1233743" y="3632199"/>
            <a:ext cx="2461957" cy="28702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Quotients égaux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77334" y="1654153"/>
            <a:ext cx="9863666" cy="2543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 smtClean="0"/>
              <a:t>Propriété: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chemeClr val="accent2"/>
                </a:solidFill>
              </a:rPr>
              <a:t>quotient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 smtClean="0"/>
              <a:t>ne change pas lorsqu’on multiplie (ou divise) </a:t>
            </a:r>
            <a:br>
              <a:rPr lang="fr-FR" sz="2000" dirty="0" smtClean="0"/>
            </a:br>
            <a:r>
              <a:rPr lang="fr-FR" sz="2000" dirty="0" smtClean="0"/>
              <a:t>son </a:t>
            </a:r>
            <a:r>
              <a:rPr lang="fr-FR" sz="2000" b="1" dirty="0" smtClean="0">
                <a:solidFill>
                  <a:srgbClr val="0070C0"/>
                </a:solidFill>
              </a:rPr>
              <a:t>numérateur</a:t>
            </a:r>
            <a:r>
              <a:rPr lang="fr-FR" sz="2000" dirty="0" smtClean="0"/>
              <a:t> et son </a:t>
            </a:r>
            <a:r>
              <a:rPr lang="fr-FR" sz="2000" b="1" dirty="0" smtClean="0">
                <a:solidFill>
                  <a:srgbClr val="FF0000"/>
                </a:solidFill>
              </a:rPr>
              <a:t>dénominateur</a:t>
            </a:r>
            <a:r>
              <a:rPr lang="fr-FR" sz="2000" dirty="0" smtClean="0"/>
              <a:t> par un </a:t>
            </a:r>
            <a:r>
              <a:rPr lang="fr-FR" sz="2000" b="1" dirty="0" smtClean="0">
                <a:solidFill>
                  <a:srgbClr val="FFC000"/>
                </a:solidFill>
              </a:rPr>
              <a:t>même nombre </a:t>
            </a:r>
            <a:r>
              <a:rPr lang="fr-FR" sz="2000" dirty="0" smtClean="0"/>
              <a:t>différent de 0.</a:t>
            </a:r>
            <a:br>
              <a:rPr lang="fr-FR" sz="2000" dirty="0" smtClean="0"/>
            </a:br>
            <a:endParaRPr lang="fr-FR" sz="2000" dirty="0"/>
          </a:p>
          <a:p>
            <a:r>
              <a:rPr lang="fr-FR" sz="2000" u="sng" dirty="0" smtClean="0"/>
              <a:t>Exemples:</a:t>
            </a:r>
            <a:endParaRPr lang="fr-FR" sz="2000" u="sng" dirty="0"/>
          </a:p>
          <a:p>
            <a:pPr marL="0" indent="0">
              <a:buFont typeface="Wingdings 3" charset="2"/>
              <a:buNone/>
            </a:pP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01791" y="3709878"/>
                <a:ext cx="46198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791" y="3709878"/>
                <a:ext cx="461985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819570" y="3709878"/>
                <a:ext cx="131747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570" y="3709878"/>
                <a:ext cx="1317477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>
            <a:stCxn id="6" idx="0"/>
            <a:endCxn id="6" idx="2"/>
          </p:cNvCxnSpPr>
          <p:nvPr/>
        </p:nvCxnSpPr>
        <p:spPr>
          <a:xfrm>
            <a:off x="2466447" y="3632199"/>
            <a:ext cx="0" cy="2870201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3035300" y="3632199"/>
            <a:ext cx="18485" cy="2870201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64030" y="3620199"/>
            <a:ext cx="1202417" cy="1447101"/>
          </a:xfrm>
          <a:prstGeom prst="rect">
            <a:avLst/>
          </a:prstGeom>
          <a:solidFill>
            <a:srgbClr val="FFC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>
            <a:stCxn id="6" idx="1"/>
            <a:endCxn id="6" idx="3"/>
          </p:cNvCxnSpPr>
          <p:nvPr/>
        </p:nvCxnSpPr>
        <p:spPr>
          <a:xfrm>
            <a:off x="1260588" y="5067300"/>
            <a:ext cx="2411717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937868" y="3709878"/>
                <a:ext cx="776686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868" y="3709878"/>
                <a:ext cx="776686" cy="7863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475985" y="5019776"/>
                <a:ext cx="46198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985" y="5019776"/>
                <a:ext cx="461985" cy="7838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732783" y="5019776"/>
                <a:ext cx="131747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783" y="5019776"/>
                <a:ext cx="1317477" cy="7838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918714" y="5019776"/>
                <a:ext cx="96103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714" y="5019776"/>
                <a:ext cx="961032" cy="7838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necteur droit 64"/>
          <p:cNvCxnSpPr/>
          <p:nvPr/>
        </p:nvCxnSpPr>
        <p:spPr>
          <a:xfrm>
            <a:off x="1256537" y="4175023"/>
            <a:ext cx="2415768" cy="1543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1866900" y="3632199"/>
            <a:ext cx="12701" cy="2870201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60588" y="3632199"/>
            <a:ext cx="2411717" cy="2870201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/>
          <p:cNvCxnSpPr/>
          <p:nvPr/>
        </p:nvCxnSpPr>
        <p:spPr>
          <a:xfrm>
            <a:off x="1256537" y="4593366"/>
            <a:ext cx="2415768" cy="1543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1256537" y="5510361"/>
            <a:ext cx="2415768" cy="1543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1256537" y="5984621"/>
            <a:ext cx="2415768" cy="15437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/>
      <p:bldP spid="34" grpId="0"/>
      <p:bldP spid="12" grpId="0" animBg="1"/>
      <p:bldP spid="47" grpId="0"/>
      <p:bldP spid="50" grpId="0"/>
      <p:bldP spid="62" grpId="0"/>
      <p:bldP spid="63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Quotients égaux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77334" y="1654152"/>
            <a:ext cx="995427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 smtClean="0"/>
              <a:t>Définition: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b="1" dirty="0" smtClean="0">
                <a:solidFill>
                  <a:schemeClr val="accent2"/>
                </a:solidFill>
              </a:rPr>
              <a:t>Simplifier </a:t>
            </a:r>
            <a:r>
              <a:rPr lang="fr-FR" sz="2000" dirty="0" smtClean="0"/>
              <a:t>une fraction, c’est écrire une fraction qui lui est égale </a:t>
            </a:r>
            <a:br>
              <a:rPr lang="fr-FR" sz="2000" dirty="0" smtClean="0"/>
            </a:br>
            <a:r>
              <a:rPr lang="fr-FR" sz="2000" dirty="0" smtClean="0"/>
              <a:t>mais avec un </a:t>
            </a:r>
            <a:r>
              <a:rPr lang="fr-FR" sz="2000" b="1" dirty="0" smtClean="0">
                <a:solidFill>
                  <a:srgbClr val="0070C0"/>
                </a:solidFill>
              </a:rPr>
              <a:t>numérateur</a:t>
            </a:r>
            <a:r>
              <a:rPr lang="fr-FR" sz="2000" dirty="0" smtClean="0"/>
              <a:t> et un </a:t>
            </a:r>
            <a:r>
              <a:rPr lang="fr-FR" sz="2000" b="1" dirty="0" smtClean="0">
                <a:solidFill>
                  <a:srgbClr val="FF0000"/>
                </a:solidFill>
              </a:rPr>
              <a:t>dénominateur</a:t>
            </a:r>
            <a:r>
              <a:rPr lang="fr-FR" sz="2000" dirty="0" smtClean="0"/>
              <a:t> plus petits.</a:t>
            </a:r>
            <a:br>
              <a:rPr lang="fr-FR" sz="2000" dirty="0" smtClean="0"/>
            </a:br>
            <a:endParaRPr lang="fr-FR" sz="2000" dirty="0"/>
          </a:p>
          <a:p>
            <a:r>
              <a:rPr lang="fr-FR" sz="2000" u="sng" dirty="0" smtClean="0"/>
              <a:t>Exemples:</a:t>
            </a:r>
            <a:endParaRPr lang="fr-FR" sz="2000" u="sng" dirty="0"/>
          </a:p>
          <a:p>
            <a:pPr marL="0" indent="0">
              <a:buFont typeface="Wingdings 3" charset="2"/>
              <a:buNone/>
            </a:pP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20532" y="3594538"/>
                <a:ext cx="87178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532" y="3594538"/>
                <a:ext cx="871785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569541" y="3592165"/>
                <a:ext cx="961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541" y="3592165"/>
                <a:ext cx="961032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768080" y="4752993"/>
                <a:ext cx="77668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080" y="4752993"/>
                <a:ext cx="776687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385195" y="4758091"/>
                <a:ext cx="1145378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95" y="4758091"/>
                <a:ext cx="1145378" cy="7936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2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/>
      <p:bldP spid="47" grpId="0"/>
      <p:bldP spid="50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38 page 67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33" y="846390"/>
            <a:ext cx="5489195" cy="44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7: Nombres </a:t>
            </a:r>
            <a:r>
              <a:rPr lang="fr-FR" dirty="0"/>
              <a:t>Rationnels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43 page 67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85" y="609600"/>
            <a:ext cx="7185812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Comparer des quotients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677334" y="1654152"/>
            <a:ext cx="995427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u="sng" dirty="0" smtClean="0"/>
              <a:t>Activité:</a:t>
            </a:r>
            <a:r>
              <a:rPr lang="fr-FR" sz="2000" dirty="0" smtClean="0"/>
              <a:t> comparer des fractions.</a:t>
            </a:r>
            <a:br>
              <a:rPr lang="fr-FR" sz="2000" dirty="0" smtClean="0"/>
            </a:br>
            <a:endParaRPr lang="fr-FR" sz="2000" u="sng" dirty="0" smtClean="0"/>
          </a:p>
          <a:p>
            <a:r>
              <a:rPr lang="fr-FR" sz="2000" u="sng" dirty="0" smtClean="0"/>
              <a:t>Méthode: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Pour comparer des </a:t>
            </a:r>
            <a:r>
              <a:rPr lang="fr-FR" sz="2000" b="1" dirty="0" smtClean="0">
                <a:solidFill>
                  <a:schemeClr val="accent2"/>
                </a:solidFill>
              </a:rPr>
              <a:t>fractions</a:t>
            </a:r>
            <a:r>
              <a:rPr lang="fr-FR" sz="2000" dirty="0" smtClean="0"/>
              <a:t>, on peut les écrire avec le même </a:t>
            </a:r>
            <a:r>
              <a:rPr lang="fr-FR" sz="2000" b="1" dirty="0" smtClean="0">
                <a:solidFill>
                  <a:srgbClr val="FF0000"/>
                </a:solidFill>
              </a:rPr>
              <a:t>dénominateur</a:t>
            </a:r>
            <a:r>
              <a:rPr lang="fr-FR" sz="2000" dirty="0" smtClean="0"/>
              <a:t>. </a:t>
            </a:r>
            <a:br>
              <a:rPr lang="fr-FR" sz="2000" dirty="0" smtClean="0"/>
            </a:br>
            <a:endParaRPr lang="fr-FR" sz="2000" dirty="0"/>
          </a:p>
          <a:p>
            <a:r>
              <a:rPr lang="fr-FR" sz="2000" u="sng" dirty="0" smtClean="0"/>
              <a:t>Exemples:</a:t>
            </a:r>
            <a:endParaRPr lang="fr-FR" sz="2000" u="sng" dirty="0"/>
          </a:p>
          <a:p>
            <a:pPr marL="0" indent="0">
              <a:buFont typeface="Wingdings 3" charset="2"/>
              <a:buNone/>
            </a:pP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21298" y="4122571"/>
                <a:ext cx="871785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298" y="4122571"/>
                <a:ext cx="871785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652502" y="4120198"/>
                <a:ext cx="64633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502" y="4120198"/>
                <a:ext cx="646331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Proportion…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13269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Exemple:</a:t>
                </a:r>
                <a:endParaRPr lang="fr-FR" sz="2000" dirty="0"/>
              </a:p>
              <a:p>
                <a:r>
                  <a:rPr lang="fr-FR" sz="2000" dirty="0" smtClean="0"/>
                  <a:t>Dans une classe de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25 élèves </a:t>
                </a:r>
                <a:r>
                  <a:rPr lang="fr-FR" sz="2000" dirty="0" smtClean="0"/>
                  <a:t>il y a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13 filles</a:t>
                </a:r>
                <a:r>
                  <a:rPr lang="fr-FR" sz="2000" dirty="0" smtClean="0"/>
                  <a:t>.</a:t>
                </a:r>
                <a:endParaRPr lang="fr-FR" sz="2000" u="sng" dirty="0"/>
              </a:p>
              <a:p>
                <a:r>
                  <a:rPr lang="fr-FR" sz="2000" dirty="0" smtClean="0"/>
                  <a:t>On dit que 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proportion</a:t>
                </a:r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(ou la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fréquence</a:t>
                </a:r>
                <a:r>
                  <a:rPr lang="fr-FR" sz="2000" dirty="0" smtClean="0"/>
                  <a:t>) des filles dans la classe est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fr-FR" sz="2000" dirty="0" smtClean="0"/>
              </a:p>
              <a:p>
                <a:r>
                  <a:rPr lang="fr-FR" sz="2000" dirty="0" smtClean="0"/>
                  <a:t>Une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proportion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peut s’exprimer par un </a:t>
                </a:r>
                <a:r>
                  <a:rPr lang="fr-FR" sz="2000" b="1" dirty="0" smtClean="0"/>
                  <a:t>quotient</a:t>
                </a:r>
                <a:r>
                  <a:rPr lang="fr-FR" sz="2000" dirty="0" smtClean="0"/>
                  <a:t>, un </a:t>
                </a:r>
                <a:r>
                  <a:rPr lang="fr-FR" sz="2000" b="1" dirty="0" smtClean="0"/>
                  <a:t>nombre décimal </a:t>
                </a:r>
                <a:r>
                  <a:rPr lang="fr-FR" sz="2000" dirty="0" smtClean="0"/>
                  <a:t>ou un </a:t>
                </a:r>
                <a:r>
                  <a:rPr lang="fr-FR" sz="2000" b="1" dirty="0" smtClean="0"/>
                  <a:t>pourcentage</a:t>
                </a:r>
                <a:r>
                  <a:rPr lang="fr-FR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132693"/>
              </a:xfrm>
              <a:blipFill rotWithShape="0">
                <a:blip r:embed="rId2"/>
                <a:stretch>
                  <a:fillRect l="-245" t="-8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77590" y="4311404"/>
                <a:ext cx="871785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90" y="4311404"/>
                <a:ext cx="871785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55263" y="4311403"/>
                <a:ext cx="150182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263" y="4311403"/>
                <a:ext cx="1501821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27675" y="4305933"/>
                <a:ext cx="1145378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675" y="4305933"/>
                <a:ext cx="1145378" cy="7936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42569" y="4473658"/>
                <a:ext cx="12591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𝟓𝟐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69" y="4473658"/>
                <a:ext cx="125919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788563" y="4473657"/>
                <a:ext cx="9204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563" y="4473657"/>
                <a:ext cx="92044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311"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8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61 page 68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7" y="1455737"/>
            <a:ext cx="5768465" cy="17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80 page 70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24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97" y="1269999"/>
            <a:ext cx="5540130" cy="32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400" dirty="0" smtClean="0"/>
              <a:t>Trouver l’intrus…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2692513"/>
                  </p:ext>
                </p:extLst>
              </p:nvPr>
            </p:nvGraphicFramePr>
            <p:xfrm>
              <a:off x="1146003" y="3938695"/>
              <a:ext cx="9608432" cy="12357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2692513"/>
                  </p:ext>
                </p:extLst>
              </p:nvPr>
            </p:nvGraphicFramePr>
            <p:xfrm>
              <a:off x="1146003" y="3938695"/>
              <a:ext cx="9608432" cy="123577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4844" r="-3000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4844" r="-200761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4844" r="-100253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64844" r="-508" b="-15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50" y="1057791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2:</a:t>
            </a:r>
            <a:br>
              <a:rPr lang="fr-FR" sz="2800" dirty="0" smtClean="0"/>
            </a:br>
            <a:r>
              <a:rPr lang="fr-FR" sz="2400" b="0" dirty="0" smtClean="0">
                <a:ea typeface="Cambria Math" panose="02040503050406030204" pitchFamily="18" charset="0"/>
              </a:rPr>
              <a:t>Le quotient de 3 par 7 est: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80297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80297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567705" y="1787805"/>
                <a:ext cx="592428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705" y="1787805"/>
                <a:ext cx="592428" cy="8995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2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b="0" dirty="0" smtClean="0">
                <a:ea typeface="Cambria Math" panose="02040503050406030204" pitchFamily="18" charset="0"/>
              </a:rPr>
              <a:t>Le dénominateur est: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09839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09839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263164" y="1950666"/>
                <a:ext cx="592428" cy="101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164" y="1950666"/>
                <a:ext cx="592428" cy="10148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43"/>
          <p:cNvGrpSpPr/>
          <p:nvPr/>
        </p:nvGrpSpPr>
        <p:grpSpPr>
          <a:xfrm>
            <a:off x="6855592" y="1803040"/>
            <a:ext cx="2054138" cy="400110"/>
            <a:chOff x="6165850" y="2041840"/>
            <a:chExt cx="2054138" cy="400110"/>
          </a:xfrm>
        </p:grpSpPr>
        <p:sp>
          <p:nvSpPr>
            <p:cNvPr id="14" name="ZoneTexte 13"/>
            <p:cNvSpPr txBox="1"/>
            <p:nvPr/>
          </p:nvSpPr>
          <p:spPr>
            <a:xfrm>
              <a:off x="6526416" y="2041840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5" name="Connecteur droit avec flèche 20"/>
            <p:cNvCxnSpPr>
              <a:stCxn id="14" idx="1"/>
            </p:cNvCxnSpPr>
            <p:nvPr/>
          </p:nvCxnSpPr>
          <p:spPr>
            <a:xfrm flipH="1">
              <a:off x="6165850" y="2241895"/>
              <a:ext cx="360566" cy="16887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34"/>
          <p:cNvSpPr txBox="1"/>
          <p:nvPr/>
        </p:nvSpPr>
        <p:spPr>
          <a:xfrm>
            <a:off x="7093460" y="1795464"/>
            <a:ext cx="19685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numérateur</a:t>
            </a:r>
            <a:endParaRPr lang="fr-FR" sz="2000" dirty="0">
              <a:solidFill>
                <a:srgbClr val="0070C0"/>
              </a:solidFill>
            </a:endParaRPr>
          </a:p>
        </p:txBody>
      </p:sp>
      <p:grpSp>
        <p:nvGrpSpPr>
          <p:cNvPr id="17" name="Groupe 44"/>
          <p:cNvGrpSpPr/>
          <p:nvPr/>
        </p:nvGrpSpPr>
        <p:grpSpPr>
          <a:xfrm>
            <a:off x="6855592" y="2736152"/>
            <a:ext cx="2059096" cy="417475"/>
            <a:chOff x="5925966" y="1834273"/>
            <a:chExt cx="2059096" cy="417475"/>
          </a:xfrm>
        </p:grpSpPr>
        <p:sp>
          <p:nvSpPr>
            <p:cNvPr id="18" name="ZoneTexte 45"/>
            <p:cNvSpPr txBox="1"/>
            <p:nvPr/>
          </p:nvSpPr>
          <p:spPr>
            <a:xfrm>
              <a:off x="6291490" y="1851638"/>
              <a:ext cx="1693572" cy="40011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2000" dirty="0">
                <a:solidFill>
                  <a:srgbClr val="0070C0"/>
                </a:solidFill>
              </a:endParaRPr>
            </a:p>
          </p:txBody>
        </p:sp>
        <p:cxnSp>
          <p:nvCxnSpPr>
            <p:cNvPr id="19" name="Connecteur droit avec flèche 46"/>
            <p:cNvCxnSpPr>
              <a:stCxn id="18" idx="1"/>
            </p:cNvCxnSpPr>
            <p:nvPr/>
          </p:nvCxnSpPr>
          <p:spPr>
            <a:xfrm flipH="1" flipV="1">
              <a:off x="5925966" y="1834273"/>
              <a:ext cx="365524" cy="21742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49"/>
          <p:cNvSpPr txBox="1"/>
          <p:nvPr/>
        </p:nvSpPr>
        <p:spPr>
          <a:xfrm>
            <a:off x="7093460" y="2766685"/>
            <a:ext cx="19685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dénominateur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William </a:t>
            </a:r>
            <a:r>
              <a:rPr lang="fr-FR" sz="2400" b="0" dirty="0" smtClean="0">
                <a:ea typeface="Cambria Math" panose="02040503050406030204" pitchFamily="18" charset="0"/>
              </a:rPr>
              <a:t>a gagné 7 fois sur 10 parties.</a:t>
            </a:r>
            <a:br>
              <a:rPr lang="fr-FR" sz="2400" b="0" dirty="0" smtClean="0">
                <a:ea typeface="Cambria Math" panose="02040503050406030204" pitchFamily="18" charset="0"/>
              </a:rPr>
            </a:br>
            <a:r>
              <a:rPr lang="fr-FR" sz="2400" b="1" smtClean="0">
                <a:solidFill>
                  <a:srgbClr val="00B050"/>
                </a:solidFill>
                <a:ea typeface="Cambria Math" panose="02040503050406030204" pitchFamily="18" charset="0"/>
              </a:rPr>
              <a:t>Edward </a:t>
            </a:r>
            <a:r>
              <a:rPr lang="fr-FR" sz="2400" b="0" smtClean="0">
                <a:ea typeface="Cambria Math" panose="02040503050406030204" pitchFamily="18" charset="0"/>
              </a:rPr>
              <a:t>a </a:t>
            </a:r>
            <a:r>
              <a:rPr lang="fr-FR" sz="2400" b="0" dirty="0" smtClean="0">
                <a:ea typeface="Cambria Math" panose="02040503050406030204" pitchFamily="18" charset="0"/>
              </a:rPr>
              <a:t>gagné 13 fois sur 20 parties.</a:t>
            </a:r>
            <a:br>
              <a:rPr lang="fr-FR" sz="2400" b="0" dirty="0" smtClean="0">
                <a:ea typeface="Cambria Math" panose="02040503050406030204" pitchFamily="18" charset="0"/>
              </a:rPr>
            </a:br>
            <a:r>
              <a:rPr lang="fr-FR" sz="2400" b="0" dirty="0" smtClean="0">
                <a:ea typeface="Cambria Math" panose="02040503050406030204" pitchFamily="18" charset="0"/>
              </a:rPr>
              <a:t>Qui est le plus fort ?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35050"/>
              </p:ext>
            </p:extLst>
          </p:nvPr>
        </p:nvGraphicFramePr>
        <p:xfrm>
          <a:off x="1146003" y="3938695"/>
          <a:ext cx="9608432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William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Edward</a:t>
                      </a:r>
                      <a:endParaRPr lang="fr-FR" sz="24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Egalité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dirty="0" smtClean="0">
                          <a:solidFill>
                            <a:srgbClr val="FFC000"/>
                          </a:solidFill>
                          <a:latin typeface="+mj-lt"/>
                        </a:rPr>
                        <a:t>Raphael L.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400" b="0" dirty="0" smtClean="0">
                <a:ea typeface="Cambria Math" panose="02040503050406030204" pitchFamily="18" charset="0"/>
              </a:rPr>
              <a:t>Quelle est la proportion </a:t>
            </a:r>
            <a:br>
              <a:rPr lang="fr-FR" sz="2400" b="0" dirty="0" smtClean="0">
                <a:ea typeface="Cambria Math" panose="02040503050406030204" pitchFamily="18" charset="0"/>
              </a:rPr>
            </a:br>
            <a:r>
              <a:rPr lang="fr-FR" sz="2400" b="0" dirty="0" smtClean="0">
                <a:ea typeface="Cambria Math" panose="02040503050406030204" pitchFamily="18" charset="0"/>
              </a:rPr>
              <a:t>de </a:t>
            </a:r>
            <a:r>
              <a:rPr lang="fr-FR" sz="2400" b="0" smtClean="0">
                <a:ea typeface="Cambria Math" panose="02040503050406030204" pitchFamily="18" charset="0"/>
              </a:rPr>
              <a:t>cases </a:t>
            </a:r>
            <a:r>
              <a:rPr lang="fr-FR" sz="2400" b="1" smtClean="0">
                <a:solidFill>
                  <a:srgbClr val="FF0000"/>
                </a:solidFill>
                <a:ea typeface="Cambria Math" panose="02040503050406030204" pitchFamily="18" charset="0"/>
              </a:rPr>
              <a:t>rouges </a:t>
            </a:r>
            <a:r>
              <a:rPr lang="fr-FR" sz="2400" b="0" smtClean="0">
                <a:ea typeface="Cambria Math" panose="02040503050406030204" pitchFamily="18" charset="0"/>
              </a:rPr>
              <a:t>?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707295"/>
                  </p:ext>
                </p:extLst>
              </p:nvPr>
            </p:nvGraphicFramePr>
            <p:xfrm>
              <a:off x="1146003" y="3938695"/>
              <a:ext cx="9608432" cy="12432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7707295"/>
                  </p:ext>
                </p:extLst>
              </p:nvPr>
            </p:nvGraphicFramePr>
            <p:xfrm>
              <a:off x="1146003" y="3938695"/>
              <a:ext cx="9608432" cy="12432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3846" r="-300000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3846" r="-200761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3846" r="-10025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63846" r="-508" b="-15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56688"/>
              </p:ext>
            </p:extLst>
          </p:nvPr>
        </p:nvGraphicFramePr>
        <p:xfrm>
          <a:off x="6011571" y="1440883"/>
          <a:ext cx="2218030" cy="193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606"/>
                <a:gridCol w="443606"/>
                <a:gridCol w="443606"/>
                <a:gridCol w="443606"/>
                <a:gridCol w="443606"/>
              </a:tblGrid>
              <a:tr h="38667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7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7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7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76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7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400" dirty="0" smtClean="0"/>
              <a:t>Trouver l’intrus…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963949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963949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50" y="1057791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2: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L</a:t>
            </a:r>
            <a:r>
              <a:rPr lang="en-US" sz="2400" b="1" dirty="0" err="1" smtClean="0">
                <a:solidFill>
                  <a:srgbClr val="0070C0"/>
                </a:solidFill>
              </a:rPr>
              <a:t>éon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et </a:t>
            </a:r>
            <a:r>
              <a:rPr lang="fr-FR" sz="2400" b="1" dirty="0" err="1" smtClean="0">
                <a:solidFill>
                  <a:srgbClr val="FF0000"/>
                </a:solidFill>
              </a:rPr>
              <a:t>Cléo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trouvent </a:t>
            </a:r>
            <a:r>
              <a:rPr lang="fr-FR" sz="2400" b="1" dirty="0" smtClean="0">
                <a:solidFill>
                  <a:srgbClr val="0070C0"/>
                </a:solidFill>
              </a:rPr>
              <a:t>10 pièces de 1€uro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400" dirty="0" smtClean="0"/>
              <a:t>Ils partagent équitablement le butin.</a:t>
            </a:r>
            <a:br>
              <a:rPr lang="fr-FR" sz="2400" dirty="0" smtClean="0"/>
            </a:br>
            <a:r>
              <a:rPr lang="fr-FR" sz="2400" dirty="0" smtClean="0"/>
              <a:t>Quelle somme reste-t-il à chacun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07088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07088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01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741675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Léon</a:t>
            </a:r>
            <a:r>
              <a:rPr lang="fr-FR" sz="2400" dirty="0" smtClean="0"/>
              <a:t>, </a:t>
            </a:r>
            <a:r>
              <a:rPr lang="fr-FR" sz="2400" b="1" dirty="0" err="1" smtClean="0">
                <a:solidFill>
                  <a:srgbClr val="FF0000"/>
                </a:solidFill>
              </a:rPr>
              <a:t>Cléo</a:t>
            </a:r>
            <a:r>
              <a:rPr lang="fr-FR" sz="2400" dirty="0" smtClean="0"/>
              <a:t>, </a:t>
            </a:r>
            <a:r>
              <a:rPr lang="fr-FR" sz="2400" b="1" dirty="0" smtClean="0">
                <a:solidFill>
                  <a:srgbClr val="00B050"/>
                </a:solidFill>
              </a:rPr>
              <a:t>Amélie </a:t>
            </a:r>
            <a:r>
              <a:rPr lang="fr-FR" sz="2400" dirty="0" smtClean="0"/>
              <a:t>et </a:t>
            </a:r>
            <a:r>
              <a:rPr lang="en-US" sz="2400" b="1" dirty="0" smtClean="0">
                <a:solidFill>
                  <a:srgbClr val="FFC000"/>
                </a:solidFill>
              </a:rPr>
              <a:t>Bastian </a:t>
            </a:r>
            <a:r>
              <a:rPr lang="fr-FR" sz="2400" dirty="0" smtClean="0"/>
              <a:t>trouvent </a:t>
            </a:r>
            <a:r>
              <a:rPr lang="fr-FR" sz="2400" b="1" dirty="0" smtClean="0">
                <a:solidFill>
                  <a:srgbClr val="0070C0"/>
                </a:solidFill>
              </a:rPr>
              <a:t>10 pièces de 1€uro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400" dirty="0" smtClean="0"/>
              <a:t>Ils partagent équitablement le butin.</a:t>
            </a:r>
            <a:br>
              <a:rPr lang="fr-FR" sz="2400" dirty="0" smtClean="0"/>
            </a:br>
            <a:r>
              <a:rPr lang="fr-FR" sz="2400" dirty="0" smtClean="0"/>
              <a:t>Quelle somme reste-t-il à chacun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01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Léon</a:t>
            </a:r>
            <a:r>
              <a:rPr lang="fr-FR" sz="2400" dirty="0" smtClean="0"/>
              <a:t>, </a:t>
            </a:r>
            <a:r>
              <a:rPr lang="fr-FR" sz="2400" b="1" dirty="0" err="1" smtClean="0">
                <a:solidFill>
                  <a:srgbClr val="FF0000"/>
                </a:solidFill>
              </a:rPr>
              <a:t>Cléo</a:t>
            </a:r>
            <a:r>
              <a:rPr lang="fr-FR" sz="2400" dirty="0"/>
              <a:t> </a:t>
            </a:r>
            <a:r>
              <a:rPr lang="fr-FR" sz="2400" dirty="0" smtClean="0"/>
              <a:t>et  </a:t>
            </a:r>
            <a:r>
              <a:rPr lang="fr-FR" sz="2400" b="1" dirty="0" smtClean="0">
                <a:solidFill>
                  <a:srgbClr val="00B050"/>
                </a:solidFill>
              </a:rPr>
              <a:t>Amélie </a:t>
            </a:r>
            <a:r>
              <a:rPr lang="fr-FR" sz="2400" dirty="0" smtClean="0"/>
              <a:t>trouvent </a:t>
            </a:r>
            <a:r>
              <a:rPr lang="fr-FR" sz="2400" b="1" dirty="0" smtClean="0">
                <a:solidFill>
                  <a:srgbClr val="0070C0"/>
                </a:solidFill>
              </a:rPr>
              <a:t>10 pièces de 1€uro</a:t>
            </a:r>
            <a:r>
              <a:rPr lang="fr-FR" sz="2400" dirty="0" smtClean="0"/>
              <a:t>.</a:t>
            </a:r>
            <a:br>
              <a:rPr lang="fr-FR" sz="2400" dirty="0" smtClean="0"/>
            </a:br>
            <a:r>
              <a:rPr lang="fr-FR" sz="2400" dirty="0" smtClean="0"/>
              <a:t>Ils partagent équitablement le trésor.</a:t>
            </a:r>
            <a:br>
              <a:rPr lang="fr-FR" sz="2400" dirty="0" smtClean="0"/>
            </a:br>
            <a:r>
              <a:rPr lang="fr-FR" sz="2400" dirty="0" smtClean="0"/>
              <a:t>Quelle somme reste-t-il à chacun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01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19" y="84565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311160" y="2846231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Léon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21699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Cléo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474534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Amélie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0182 0.437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5664 0.3900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19545 0.371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9388 0.3185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06185 0.2833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1793 0.460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0052 0.3990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6745 0.3659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17721 0.3356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603" y="25172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4545" y="58776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6519" y="84565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492" y="110353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462" y="134488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513" y="213966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3529" y="512141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4206" y="81795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7077" y="1089148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273" y="1317714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311160" y="2846231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Léon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21699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Cléo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474534" y="2846230"/>
            <a:ext cx="145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Amélie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3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2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00" y="3319227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9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19" y="3307895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46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17" y="328951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64" y="3276549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42" y="3258173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64" y="3254132"/>
            <a:ext cx="842978" cy="8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30716 0.58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5664 0.5178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17357 0.478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9974 0.453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06341 0.407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15925 0.5666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1445 0.5342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7461 0.4842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16315 0.4391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373</Words>
  <Application>Microsoft Office PowerPoint</Application>
  <PresentationFormat>Grand écran</PresentationFormat>
  <Paragraphs>219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Trebuchet MS</vt:lpstr>
      <vt:lpstr>Wingdings 3</vt:lpstr>
      <vt:lpstr>Facette</vt:lpstr>
      <vt:lpstr>Cinquième Chapitre 7:  Nombres Rationnels</vt:lpstr>
      <vt:lpstr>Chapitre 7: Nombres Rationnels</vt:lpstr>
      <vt:lpstr>Calcul mental ( Plickers )</vt:lpstr>
      <vt:lpstr>Calcul mental</vt:lpstr>
      <vt:lpstr>Calcul mental</vt:lpstr>
      <vt:lpstr>Calcul mental</vt:lpstr>
      <vt:lpstr>Calcul mental</vt:lpstr>
      <vt:lpstr>Présentation PowerPoint</vt:lpstr>
      <vt:lpstr>Présentation PowerPoint</vt:lpstr>
      <vt:lpstr>Présentation PowerPoint</vt:lpstr>
      <vt:lpstr>I. Quotient</vt:lpstr>
      <vt:lpstr>I. Quotient</vt:lpstr>
      <vt:lpstr>I. Quotient</vt:lpstr>
      <vt:lpstr>Exercice 22 page 65</vt:lpstr>
      <vt:lpstr>Exercice 25 page 65</vt:lpstr>
      <vt:lpstr>II. Quotients égaux</vt:lpstr>
      <vt:lpstr>II. Quotients égaux</vt:lpstr>
      <vt:lpstr>II. Quotients égaux</vt:lpstr>
      <vt:lpstr>Exercice 38 page 67</vt:lpstr>
      <vt:lpstr>Exercice 43 page 67</vt:lpstr>
      <vt:lpstr>III. Comparer des quotients</vt:lpstr>
      <vt:lpstr>IV. Proportion…</vt:lpstr>
      <vt:lpstr>Exercice 61 page 68</vt:lpstr>
      <vt:lpstr>Exercice 80 page 70</vt:lpstr>
      <vt:lpstr>Calcul mental ( Plickers )</vt:lpstr>
      <vt:lpstr>Calcul mental</vt:lpstr>
      <vt:lpstr>Calcul mental</vt:lpstr>
      <vt:lpstr>Calcul mental</vt:lpstr>
      <vt:lpstr>Calcul mental</vt:lpstr>
      <vt:lpstr>Calcul mental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260</cp:revision>
  <dcterms:created xsi:type="dcterms:W3CDTF">2016-06-28T13:11:46Z</dcterms:created>
  <dcterms:modified xsi:type="dcterms:W3CDTF">2018-01-13T20:47:16Z</dcterms:modified>
</cp:coreProperties>
</file>